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8" r:id="rId4"/>
    <p:sldId id="263" r:id="rId5"/>
    <p:sldId id="26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82" autoAdjust="0"/>
    <p:restoredTop sz="94660"/>
  </p:normalViewPr>
  <p:slideViewPr>
    <p:cSldViewPr>
      <p:cViewPr varScale="1">
        <p:scale>
          <a:sx n="56" d="100"/>
          <a:sy n="56" d="100"/>
        </p:scale>
        <p:origin x="-14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36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903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065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948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238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852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00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068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621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581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C4E1A-3486-4945-BC8C-D082E5BD1603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48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C4E1A-3486-4945-BC8C-D082E5BD1603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34DE3-1068-4109-8D59-512FEFFBC0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870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altLang="ko-KR" dirty="0" err="1"/>
              <a:t>precoder</a:t>
            </a:r>
            <a:r>
              <a:rPr lang="en-US" altLang="ko-KR" dirty="0"/>
              <a:t> </a:t>
            </a:r>
            <a:r>
              <a:rPr lang="en-US" dirty="0" smtClean="0"/>
              <a:t>and </a:t>
            </a:r>
            <a:r>
              <a:rPr lang="en-US" altLang="ko-KR" dirty="0"/>
              <a:t>PMI</a:t>
            </a:r>
            <a:r>
              <a:rPr lang="en-US" dirty="0" smtClean="0"/>
              <a:t> construction for R13 FD-MIMO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LGE, CATT, </a:t>
            </a:r>
            <a:r>
              <a:rPr lang="en-US" altLang="ko-KR" dirty="0" smtClean="0"/>
              <a:t>Qualcomm, </a:t>
            </a:r>
            <a:r>
              <a:rPr lang="en-US" dirty="0" smtClean="0"/>
              <a:t>NTT DOCOMO, ZTE, Ericsson, ALU, ASB, AT&amp;T</a:t>
            </a:r>
            <a:r>
              <a:rPr lang="en-US" smtClean="0"/>
              <a:t>, </a:t>
            </a:r>
            <a:r>
              <a:rPr lang="en-US" smtClean="0"/>
              <a:t>CMCC, </a:t>
            </a:r>
            <a:r>
              <a:rPr lang="en-US" smtClean="0"/>
              <a:t>KT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39833" y="15240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R1-155005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04800" y="13216"/>
            <a:ext cx="33906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3GPP TSG-RAN </a:t>
            </a:r>
            <a:r>
              <a:rPr lang="de-DE" dirty="0" smtClean="0"/>
              <a:t>WG1#82</a:t>
            </a:r>
          </a:p>
          <a:p>
            <a:r>
              <a:rPr lang="en-US" dirty="0"/>
              <a:t>Beijing, China, August 24-28, 2015</a:t>
            </a:r>
          </a:p>
        </p:txBody>
      </p:sp>
    </p:spTree>
    <p:extLst>
      <p:ext uri="{BB962C8B-B14F-4D97-AF65-F5344CB8AC3E}">
        <p14:creationId xmlns:p14="http://schemas.microsoft.com/office/powerpoint/2010/main" val="199783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ko-KR" sz="2000" dirty="0"/>
                  <a:t>For each of [8], 12 and 16 Tx ports, a precoding m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ko-KR" sz="2000">
                        <a:latin typeface="Cambria Math"/>
                      </a:rPr>
                      <m:t>atrix</m:t>
                    </m:r>
                    <m:r>
                      <a:rPr lang="en-US" altLang="ko-KR" sz="2000">
                        <a:latin typeface="Cambria Math"/>
                      </a:rPr>
                      <m:t> </m:t>
                    </m:r>
                    <m:r>
                      <a:rPr lang="en-US" altLang="ko-KR" sz="2000" b="1" i="1">
                        <a:latin typeface="Cambria Math"/>
                      </a:rPr>
                      <m:t>𝑾</m:t>
                    </m:r>
                  </m:oMath>
                </a14:m>
                <a:r>
                  <a:rPr lang="en-US" altLang="ko-KR" sz="2000" dirty="0"/>
                  <a:t> in the codebook is represented as: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800" b="1" i="1">
                          <a:latin typeface="Cambria Math"/>
                        </a:rPr>
                        <m:t>𝑾</m:t>
                      </m:r>
                      <m:r>
                        <a:rPr lang="en-US" altLang="ko-KR" sz="18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ko-KR" sz="18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ko-KR" sz="1800" b="1" i="1">
                              <a:latin typeface="Cambria Math"/>
                            </a:rPr>
                            <m:t>𝑾</m:t>
                          </m:r>
                        </m:e>
                        <m:sub>
                          <m:r>
                            <a:rPr lang="en-US" altLang="ko-KR" sz="1800" i="1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altLang="ko-KR" sz="18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ko-KR" sz="1800" b="1" i="1">
                              <a:latin typeface="Cambria Math"/>
                            </a:rPr>
                            <m:t>𝑾</m:t>
                          </m:r>
                        </m:e>
                        <m:sub>
                          <m:r>
                            <a:rPr lang="en-US" altLang="ko-KR" sz="1800" i="1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ko-KR" sz="1800" dirty="0"/>
              </a:p>
              <a:p>
                <a:pPr marL="0" indent="0">
                  <a:buNone/>
                </a:pPr>
                <a:r>
                  <a:rPr lang="en-US" altLang="ko-KR" sz="2000" dirty="0"/>
                  <a:t>where: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ko-KR" sz="16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6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6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/>
                              </m:sSubSup>
                              <m:r>
                                <a:rPr lang="en-US" altLang="ko-KR" sz="16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/>
                              </m:sSubSup>
                            </m:e>
                            <m:e>
                              <m:r>
                                <a:rPr lang="en-US" altLang="ko-KR" sz="1600" i="1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1600" i="1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altLang="ko-KR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/>
                              </m:sSubSup>
                              <m:r>
                                <a:rPr lang="en-US" altLang="ko-KR" sz="16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/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1600" dirty="0"/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600" dirty="0"/>
                  <a:t> FFS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600" dirty="0"/>
                  <a:t> is a </a:t>
                </a:r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1</a:t>
                </a:r>
                <a:r>
                  <a:rPr lang="en-US" altLang="ko-KR" sz="1600" dirty="0"/>
                  <a:t>x</a:t>
                </a:r>
                <a:r>
                  <a:rPr lang="en-US" altLang="ko-KR" sz="1600" i="1" dirty="0"/>
                  <a:t>L</a:t>
                </a:r>
                <a:r>
                  <a:rPr lang="en-US" altLang="ko-KR" sz="1600" baseline="-25000" dirty="0"/>
                  <a:t>1</a:t>
                </a:r>
                <a:r>
                  <a:rPr lang="en-US" altLang="ko-KR" sz="1600" dirty="0"/>
                  <a:t> matrix with </a:t>
                </a:r>
                <a:r>
                  <a:rPr lang="en-US" altLang="ko-KR" sz="1600" i="1" dirty="0"/>
                  <a:t>L</a:t>
                </a:r>
                <a:r>
                  <a:rPr lang="en-US" altLang="ko-KR" sz="1600" baseline="-25000" dirty="0"/>
                  <a:t>1</a:t>
                </a:r>
                <a:r>
                  <a:rPr lang="en-US" altLang="ko-KR" sz="1600" dirty="0"/>
                  <a:t> column vectors being an </a:t>
                </a:r>
                <a:r>
                  <a:rPr lang="en-US" altLang="ko-KR" sz="1600" i="1" dirty="0"/>
                  <a:t>O</a:t>
                </a:r>
                <a:r>
                  <a:rPr lang="en-US" altLang="ko-KR" sz="1600" baseline="-25000" dirty="0"/>
                  <a:t>1</a:t>
                </a:r>
                <a:r>
                  <a:rPr lang="en-US" altLang="ko-KR" sz="1600" dirty="0"/>
                  <a:t>x oversampled DFT vector of length </a:t>
                </a:r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1</a:t>
                </a:r>
                <a:r>
                  <a:rPr lang="en-US" altLang="ko-KR" sz="1600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altLang="ko-KR" sz="16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ko-KR" sz="1600" i="1"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ko-KR" sz="1600" i="1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ko-KR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altLang="ko-KR" sz="1600" i="1"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ko-KR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altLang="ko-KR" sz="1600" i="1">
                                            <a:latin typeface="Cambria Math"/>
                                          </a:rPr>
                                          <m:t>…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d>
                                                  <m:d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sSub>
                                                      <m:sSubPr>
                                                        <m:ctrlPr>
                                                          <a:rPr lang="en-US" altLang="ko-KR" sz="1600" i="1"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lang="en-US" altLang="ko-KR" sz="1600" i="1">
                                                            <a:latin typeface="Cambria Math"/>
                                                          </a:rPr>
                                                          <m:t>𝑁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a:rPr lang="en-US" altLang="ko-KR" sz="1600" i="1">
                                                            <a:latin typeface="Cambria Math"/>
                                                          </a:rPr>
                                                          <m:t>1</m:t>
                                                        </m:r>
                                                      </m:sub>
                                                    </m:s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−1</m:t>
                                                    </m:r>
                                                  </m:e>
                                                </m:d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altLang="ko-KR" sz="1600" i="1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endParaRPr lang="en-US" altLang="ko-KR" sz="16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600" dirty="0"/>
                  <a:t> is a </a:t>
                </a:r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2</a:t>
                </a:r>
                <a:r>
                  <a:rPr lang="en-US" altLang="ko-KR" sz="1600" dirty="0"/>
                  <a:t>x</a:t>
                </a:r>
                <a:r>
                  <a:rPr lang="en-US" altLang="ko-KR" sz="1600" i="1" dirty="0"/>
                  <a:t>L</a:t>
                </a:r>
                <a:r>
                  <a:rPr lang="en-US" altLang="ko-KR" sz="1600" baseline="-25000" dirty="0"/>
                  <a:t>2</a:t>
                </a:r>
                <a:r>
                  <a:rPr lang="en-US" altLang="ko-KR" sz="1600" dirty="0"/>
                  <a:t> matrix with </a:t>
                </a:r>
                <a:r>
                  <a:rPr lang="en-US" altLang="ko-KR" sz="1600" i="1" dirty="0"/>
                  <a:t>L</a:t>
                </a:r>
                <a:r>
                  <a:rPr lang="en-US" altLang="ko-KR" sz="1600" baseline="-25000" dirty="0"/>
                  <a:t>2</a:t>
                </a:r>
                <a:r>
                  <a:rPr lang="en-US" altLang="ko-KR" sz="1600" dirty="0"/>
                  <a:t> column vectors being an </a:t>
                </a:r>
                <a:r>
                  <a:rPr lang="en-US" altLang="ko-KR" sz="1600" i="1" dirty="0"/>
                  <a:t>O</a:t>
                </a:r>
                <a:r>
                  <a:rPr lang="en-US" altLang="ko-KR" sz="1600" baseline="-25000" dirty="0"/>
                  <a:t>2</a:t>
                </a:r>
                <a:r>
                  <a:rPr lang="en-US" altLang="ko-KR" sz="1600" dirty="0"/>
                  <a:t>x oversampled DFT vector of length </a:t>
                </a:r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2</a:t>
                </a:r>
                <a:r>
                  <a:rPr lang="en-US" altLang="ko-KR" sz="1600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en-US" altLang="ko-KR" sz="1600" i="1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altLang="ko-KR" sz="16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ko-KR" sz="16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ko-KR" sz="1600" i="1"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ko-KR" sz="1600" i="1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ko-KR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altLang="ko-KR" sz="1600" i="1"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altLang="ko-KR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altLang="ko-KR" sz="1600" i="1">
                                            <a:latin typeface="Cambria Math"/>
                                          </a:rPr>
                                          <m:t>…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altLang="ko-KR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d>
                                                  <m:d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sSub>
                                                      <m:sSubPr>
                                                        <m:ctrlPr>
                                                          <a:rPr lang="en-US" altLang="ko-KR" sz="1600" i="1"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lang="en-US" altLang="ko-KR" sz="1600" i="1">
                                                            <a:latin typeface="Cambria Math"/>
                                                          </a:rPr>
                                                          <m:t>𝑁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a:rPr lang="en-US" altLang="ko-KR" sz="1600" i="1">
                                                            <a:latin typeface="Cambria Math"/>
                                                          </a:rPr>
                                                          <m:t>2</m:t>
                                                        </m:r>
                                                      </m:sub>
                                                    </m:s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−1</m:t>
                                                    </m:r>
                                                  </m:e>
                                                </m:d>
                                                <m:r>
                                                  <a:rPr lang="en-US" altLang="ko-KR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altLang="ko-KR" sz="1600" i="1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altLang="ko-KR" sz="1600" i="1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endParaRPr lang="en-US" altLang="ko-KR" sz="1600" dirty="0"/>
              </a:p>
              <a:p>
                <a:pPr lvl="1"/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1  </a:t>
                </a:r>
                <a:r>
                  <a:rPr lang="en-US" altLang="ko-KR" sz="1600" dirty="0"/>
                  <a:t>and </a:t>
                </a:r>
                <a:r>
                  <a:rPr lang="en-US" altLang="ko-KR" sz="1600" i="1" dirty="0"/>
                  <a:t>N</a:t>
                </a:r>
                <a:r>
                  <a:rPr lang="en-US" altLang="ko-KR" sz="1600" baseline="-25000" dirty="0"/>
                  <a:t>2 </a:t>
                </a:r>
                <a:r>
                  <a:rPr lang="en-US" altLang="ko-KR" sz="1600" dirty="0"/>
                  <a:t>are the numbers of antenna ports per pol in 1</a:t>
                </a:r>
                <a:r>
                  <a:rPr lang="en-US" altLang="ko-KR" sz="1600" baseline="30000" dirty="0"/>
                  <a:t>st</a:t>
                </a:r>
                <a:r>
                  <a:rPr lang="en-US" altLang="ko-KR" sz="1600" dirty="0"/>
                  <a:t> and 2</a:t>
                </a:r>
                <a:r>
                  <a:rPr lang="en-US" altLang="ko-KR" sz="1600" baseline="30000" dirty="0"/>
                  <a:t>nd</a:t>
                </a:r>
                <a:r>
                  <a:rPr lang="en-US" altLang="ko-KR" sz="1600" dirty="0"/>
                  <a:t> dim.</a:t>
                </a:r>
              </a:p>
              <a:p>
                <a:pPr lvl="1"/>
                <a:r>
                  <a:rPr lang="en-US" altLang="ko-KR" sz="1600" dirty="0"/>
                  <a:t>FFS whether to select different beams (e.g. different X</a:t>
                </a:r>
                <a:r>
                  <a:rPr lang="en-US" altLang="ko-KR" sz="1200" dirty="0"/>
                  <a:t>1</a:t>
                </a:r>
                <a:r>
                  <a:rPr lang="en-US" altLang="ko-KR" sz="1600" dirty="0"/>
                  <a:t> or X</a:t>
                </a:r>
                <a:r>
                  <a:rPr lang="en-US" altLang="ko-KR" sz="1200" dirty="0"/>
                  <a:t>2</a:t>
                </a:r>
                <a:r>
                  <a:rPr lang="en-US" altLang="ko-KR" sz="1600" dirty="0"/>
                  <a:t>) for the two pols</a:t>
                </a:r>
              </a:p>
              <a:p>
                <a:pPr lvl="1"/>
                <a:r>
                  <a:rPr lang="en-US" altLang="ko-KR" sz="1600" dirty="0">
                    <a:solidFill>
                      <a:srgbClr val="FF0000"/>
                    </a:solidFill>
                  </a:rPr>
                  <a:t>FFS column selection from KP applied to W</a:t>
                </a:r>
                <a:r>
                  <a:rPr lang="en-US" altLang="ko-KR" sz="1600" baseline="-25000" dirty="0">
                    <a:solidFill>
                      <a:srgbClr val="FF0000"/>
                    </a:solidFill>
                  </a:rPr>
                  <a:t>1</a:t>
                </a:r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741" t="-674" r="-59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097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5105400"/>
              </a:xfrm>
            </p:spPr>
            <p:txBody>
              <a:bodyPr>
                <a:noAutofit/>
              </a:bodyPr>
              <a:lstStyle/>
              <a:p>
                <a:r>
                  <a:rPr lang="en-US" altLang="ko-KR" sz="2400" dirty="0" smtClean="0"/>
                  <a:t>Details </a:t>
                </a:r>
                <a:r>
                  <a:rPr lang="en-US" altLang="ko-KR" sz="2400" dirty="0"/>
                  <a:t>of W1: </a:t>
                </a:r>
                <a:r>
                  <a:rPr lang="en-US" altLang="ko-KR" sz="2400" dirty="0" smtClean="0"/>
                  <a:t>Down-select or merge into one </a:t>
                </a:r>
                <a:r>
                  <a:rPr lang="en-US" altLang="ko-KR" sz="2400" dirty="0"/>
                  <a:t>among the following three </a:t>
                </a:r>
                <a:r>
                  <a:rPr lang="en-US" altLang="ko-KR" sz="2400" dirty="0" smtClean="0"/>
                  <a:t>alternatives:</a:t>
                </a:r>
              </a:p>
              <a:p>
                <a:pPr lvl="1"/>
                <a:r>
                  <a:rPr lang="en-US" altLang="ko-KR" sz="1800" dirty="0" smtClean="0"/>
                  <a:t>Alt 1: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8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b="1" i="1" smtClean="0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ko-KR" sz="18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8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8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b="0" i="1" smtClean="0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8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800" i="1" smtClean="0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b="0" i="1" smtClean="0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</m:e>
                            <m:e>
                              <m:r>
                                <a:rPr lang="en-US" altLang="ko-KR" sz="1800" i="1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1800" i="1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8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endParaRPr lang="en-US" altLang="ko-KR" sz="1800" dirty="0" smtClean="0"/>
              </a:p>
              <a:p>
                <a:pPr lvl="1"/>
                <a:r>
                  <a:rPr lang="en-US" altLang="ko-KR" sz="1800" dirty="0" smtClean="0"/>
                  <a:t>Alt 2: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ko-KR" sz="18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8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8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ko-KR" sz="1800" b="0" i="1" smtClean="0">
                                  <a:latin typeface="Cambria Math"/>
                                </a:rPr>
                                <m:t>𝐶</m:t>
                              </m:r>
                              <m:r>
                                <a:rPr lang="en-US" altLang="ko-KR" sz="1800" b="0" i="1" smtClean="0">
                                  <a:latin typeface="Cambria Math"/>
                                </a:rPr>
                                <m:t>𝑜𝑙</m:t>
                              </m:r>
                              <m:r>
                                <a:rPr lang="en-US" altLang="ko-KR" sz="1800" b="0" i="1" smtClean="0">
                                  <a:latin typeface="Cambria Math"/>
                                </a:rPr>
                                <m:t>[</m:t>
                              </m:r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8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800" b="0" i="1" smtClean="0">
                                  <a:latin typeface="Cambria Math"/>
                                </a:rPr>
                                <m:t>]</m:t>
                              </m:r>
                            </m:e>
                            <m:e>
                              <m:r>
                                <a:rPr lang="en-US" altLang="ko-KR" sz="1800" i="1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1800" i="1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ko-KR" sz="1800" b="0" i="1" smtClean="0">
                                  <a:latin typeface="Cambria Math"/>
                                </a:rPr>
                                <m:t>𝐶𝑜𝑙</m:t>
                              </m:r>
                              <m:r>
                                <a:rPr lang="en-US" altLang="ko-KR" sz="1800" b="0" i="1" smtClean="0">
                                  <a:latin typeface="Cambria Math"/>
                                </a:rPr>
                                <m:t>[</m:t>
                              </m:r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8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800" b="0" i="1" smtClean="0">
                                  <a:latin typeface="Cambria Math"/>
                                </a:rPr>
                                <m:t>]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ko-KR" sz="1800" dirty="0" smtClean="0"/>
              </a:p>
              <a:p>
                <a:pPr lvl="1"/>
                <a:r>
                  <a:rPr lang="en-US" altLang="ko-KR" sz="1800" dirty="0" smtClean="0"/>
                  <a:t>Alt 3: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8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ko-KR" sz="18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8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8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1</m:t>
                                      </m:r>
                                      <m:r>
                                        <a:rPr lang="en-US" altLang="ko-KR" sz="1800" b="0" i="1" smtClean="0">
                                          <a:latin typeface="Cambria Math"/>
                                        </a:rPr>
                                        <m:t>,1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8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2</m:t>
                                      </m:r>
                                      <m:r>
                                        <a:rPr lang="en-US" altLang="ko-KR" sz="1800" b="0" i="1" smtClean="0">
                                          <a:latin typeface="Cambria Math"/>
                                        </a:rPr>
                                        <m:t>,1</m:t>
                                      </m:r>
                                    </m:sub>
                                  </m:sSub>
                                </m:sup>
                              </m:sSubSup>
                            </m:e>
                            <m:e>
                              <m:r>
                                <a:rPr lang="en-US" altLang="ko-KR" sz="1800" i="1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1800" i="1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1</m:t>
                                      </m:r>
                                      <m:r>
                                        <a:rPr lang="en-US" altLang="ko-KR" sz="1800" b="0" i="1" smtClean="0">
                                          <a:latin typeface="Cambria Math"/>
                                        </a:rPr>
                                        <m:t>,2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8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8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8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8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8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800" i="1">
                                          <a:latin typeface="Cambria Math"/>
                                        </a:rPr>
                                        <m:t>2</m:t>
                                      </m:r>
                                      <m:r>
                                        <a:rPr lang="en-US" altLang="ko-KR" sz="1800" b="0" i="1" smtClean="0">
                                          <a:latin typeface="Cambria Math"/>
                                        </a:rPr>
                                        <m:t>,2</m:t>
                                      </m:r>
                                    </m:sub>
                                  </m:sSub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endParaRPr lang="en-US" altLang="ko-KR" sz="1800" dirty="0"/>
              </a:p>
              <a:p>
                <a:pPr marL="457200" lvl="1" indent="0">
                  <a:buNone/>
                </a:pPr>
                <a:r>
                  <a:rPr lang="en-US" altLang="ko-KR" sz="2000" dirty="0" smtClean="0"/>
                  <a:t>For all the three alternatives: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2000" dirty="0" smtClean="0"/>
                  <a:t> (or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ko-KR" sz="2000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ko-KR" sz="2000" i="1">
                                <a:latin typeface="Cambria Math"/>
                              </a:rPr>
                              <m:t>1,</m:t>
                            </m:r>
                            <m:r>
                              <a:rPr lang="en-US" altLang="ko-KR" sz="2000" i="1">
                                <a:latin typeface="Cambria Math"/>
                              </a:rPr>
                              <m:t>𝑘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ko-KR" sz="2000" dirty="0" smtClean="0"/>
                  <a:t>, k=1,2 ) is </a:t>
                </a:r>
                <a:r>
                  <a:rPr lang="en-US" altLang="ko-KR" sz="2000" dirty="0"/>
                  <a:t>the </a:t>
                </a:r>
                <a:r>
                  <a:rPr lang="en-US" altLang="ko-KR" sz="2000" dirty="0" smtClean="0"/>
                  <a:t>index </a:t>
                </a:r>
                <a:r>
                  <a:rPr lang="en-US" altLang="ko-KR" sz="2000" dirty="0"/>
                  <a:t>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2000" dirty="0"/>
                  <a:t>.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ko-KR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20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altLang="ko-KR" sz="2000" dirty="0"/>
                  <a:t>(or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ko-KR" sz="20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ko-KR" sz="2000" i="1">
                                <a:latin typeface="Cambria Math"/>
                              </a:rPr>
                              <m:t>,</m:t>
                            </m:r>
                            <m:r>
                              <a:rPr lang="en-US" altLang="ko-KR" sz="2000" i="1">
                                <a:latin typeface="Cambria Math"/>
                              </a:rPr>
                              <m:t>𝑘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ko-KR" sz="2000" dirty="0"/>
                  <a:t>, k=1,2 )</a:t>
                </a:r>
                <a:r>
                  <a:rPr lang="en-US" altLang="ko-KR" sz="2000" dirty="0" smtClean="0"/>
                  <a:t> is </a:t>
                </a:r>
                <a:r>
                  <a:rPr lang="en-US" altLang="ko-KR" sz="2000" dirty="0"/>
                  <a:t>the </a:t>
                </a:r>
                <a:r>
                  <a:rPr lang="en-US" altLang="ko-KR" sz="2000" dirty="0" smtClean="0"/>
                  <a:t>index </a:t>
                </a:r>
                <a:r>
                  <a:rPr lang="en-US" altLang="ko-KR" sz="2000" dirty="0"/>
                  <a:t>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20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20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2000" dirty="0"/>
                  <a:t>.</a:t>
                </a:r>
                <a:endParaRPr lang="en-US" altLang="ko-KR" sz="2000" baseline="-25000" dirty="0" smtClean="0"/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5105400"/>
              </a:xfrm>
              <a:blipFill rotWithShape="1">
                <a:blip r:embed="rId3"/>
                <a:stretch>
                  <a:fillRect l="-963" t="-95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313480"/>
              </p:ext>
            </p:extLst>
          </p:nvPr>
        </p:nvGraphicFramePr>
        <p:xfrm>
          <a:off x="4508500" y="3321050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수식" r:id="rId4" imgW="126720" imgH="215640" progId="Equation.3">
                  <p:embed/>
                </p:oleObj>
              </mc:Choice>
              <mc:Fallback>
                <p:oleObj name="수식" r:id="rId4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08500" y="3321050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923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71600"/>
                <a:ext cx="8229600" cy="5334000"/>
              </a:xfrm>
            </p:spPr>
            <p:txBody>
              <a:bodyPr>
                <a:noAutofit/>
              </a:bodyPr>
              <a:lstStyle/>
              <a:p>
                <a:r>
                  <a:rPr lang="en-US" altLang="ko-KR" sz="2400" dirty="0" smtClean="0"/>
                  <a:t>Details of W2: </a:t>
                </a:r>
              </a:p>
              <a:p>
                <a:pPr marL="457200" lvl="1" indent="0">
                  <a:buNone/>
                </a:pPr>
                <a:r>
                  <a:rPr lang="en-US" altLang="ko-KR" sz="2000" dirty="0" smtClean="0"/>
                  <a:t>For rank 1 and rank 2, select one among the following three alternatives:</a:t>
                </a:r>
                <a:endParaRPr lang="en-US" altLang="ko-KR" dirty="0" smtClean="0"/>
              </a:p>
              <a:p>
                <a:pPr lvl="1"/>
                <a:r>
                  <a:rPr lang="en-US" altLang="ko-KR" sz="1400" dirty="0" smtClean="0"/>
                  <a:t>Alt 1: Rank 1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1400" i="1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4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4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14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400" b="1">
                                      <a:latin typeface="Cambria Math"/>
                                    </a:rPr>
                                    <m:t>𝐞</m:t>
                                  </m:r>
                                </m:e>
                                <m:sub/>
                                <m:sup>
                                  <m:sSubSup>
                                    <m:sSubSupPr>
                                      <m:ctrlPr>
                                        <a:rPr lang="en-US" altLang="ko-KR" sz="1400" i="1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  <m:sup/>
                                  </m:sSubSup>
                                </m:sup>
                              </m:sSubSup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ko-KR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400" i="1">
                                      <a:latin typeface="Cambria Math"/>
                                    </a:rPr>
                                    <m:t>𝜙</m:t>
                                  </m:r>
                                </m:e>
                                <m:sub>
                                  <m:r>
                                    <a:rPr lang="en-US" altLang="ko-KR" sz="1400" i="1">
                                      <a:latin typeface="Cambria Math"/>
                                    </a:rPr>
                                    <m:t>𝑝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altLang="ko-KR" sz="14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400" b="1">
                                      <a:latin typeface="Cambria Math"/>
                                    </a:rPr>
                                    <m:t>𝐞</m:t>
                                  </m:r>
                                </m:e>
                                <m:sub/>
                                <m:sup>
                                  <m:sSubSup>
                                    <m:sSubSupPr>
                                      <m:ctrlPr>
                                        <a:rPr lang="en-US" altLang="ko-KR" sz="1400" i="1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1400" i="1" smtClean="0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  <m:sup/>
                                  </m:sSubSup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1400" dirty="0" smtClean="0"/>
                  <a:t>; Rank 2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1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4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4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14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1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b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1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14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2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b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2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lang="en-US" altLang="ko-KR" sz="2000" dirty="0" smtClean="0"/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400" b="1">
                            <a:latin typeface="Cambria Math"/>
                          </a:rPr>
                          <m:t>𝐞</m:t>
                        </m:r>
                      </m:e>
                      <m:sub/>
                      <m:sup>
                        <m:sSubSup>
                          <m:sSubSupPr>
                            <m:ctrlPr>
                              <a:rPr lang="en-US" altLang="ko-KR" sz="14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14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1400" b="0" i="1" smtClean="0">
                                <a:latin typeface="Cambria Math"/>
                              </a:rPr>
                              <m:t>𝑙</m:t>
                            </m:r>
                          </m:sub>
                          <m:sup/>
                        </m:sSubSup>
                      </m:sup>
                    </m:sSubSup>
                  </m:oMath>
                </a14:m>
                <a:r>
                  <a:rPr lang="en-US" altLang="ko-KR" sz="1400" dirty="0"/>
                  <a:t> is column selection indicator vector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400" dirty="0"/>
                  <a:t>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⊗</m:t>
                    </m:r>
                  </m:oMath>
                </a14:m>
                <a:r>
                  <a:rPr lang="en-US" altLang="ko-KR" sz="1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400" dirty="0"/>
                  <a:t> for the </a:t>
                </a:r>
                <a14:m>
                  <m:oMath xmlns:m="http://schemas.openxmlformats.org/officeDocument/2006/math">
                    <m:r>
                      <a:rPr lang="en-US" altLang="ko-KR" sz="1400" b="0" i="1" smtClean="0">
                        <a:latin typeface="Cambria Math"/>
                      </a:rPr>
                      <m:t>𝑙</m:t>
                    </m:r>
                  </m:oMath>
                </a14:m>
                <a:r>
                  <a:rPr lang="en-US" altLang="ko-KR" sz="1400" dirty="0" smtClean="0"/>
                  <a:t>-</a:t>
                </a:r>
                <a:r>
                  <a:rPr lang="en-US" altLang="ko-KR" sz="1400" dirty="0" err="1" smtClean="0"/>
                  <a:t>th</a:t>
                </a:r>
                <a:r>
                  <a:rPr lang="en-US" altLang="ko-KR" sz="1400" dirty="0" smtClean="0"/>
                  <a:t> layer,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𝑙</m:t>
                    </m:r>
                    <m:r>
                      <a:rPr lang="en-US" altLang="ko-KR" sz="1400" b="0" i="1" smtClean="0">
                        <a:latin typeface="Cambria Math"/>
                      </a:rPr>
                      <m:t>=1,2</m:t>
                    </m:r>
                  </m:oMath>
                </a14:m>
                <a:endParaRPr lang="en-US" altLang="ko-KR" sz="1400" dirty="0"/>
              </a:p>
              <a:p>
                <a:pPr lvl="2"/>
                <a:endParaRPr lang="en-US" altLang="ko-KR" sz="1100" i="1" dirty="0" smtClean="0">
                  <a:latin typeface="Cambria Math"/>
                </a:endParaRPr>
              </a:p>
              <a:p>
                <a:pPr lvl="1"/>
                <a:r>
                  <a:rPr lang="en-US" altLang="ko-KR" sz="1400" dirty="0" smtClean="0"/>
                  <a:t>Alt 2: Rank 1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1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4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4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14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400" b="1">
                                      <a:latin typeface="Cambria Math"/>
                                    </a:rPr>
                                    <m:t>𝐞</m:t>
                                  </m:r>
                                </m:e>
                                <m:sub/>
                                <m:sup>
                                  <m:sSubSup>
                                    <m:sSubSupPr>
                                      <m:ctrlPr>
                                        <a:rPr lang="en-US" altLang="ko-KR" sz="1400" i="1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1,1</m:t>
                                      </m:r>
                                    </m:sub>
                                    <m:sup/>
                                  </m:sSubSup>
                                </m:sup>
                              </m:sSubSup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ko-KR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400" i="1">
                                      <a:latin typeface="Cambria Math"/>
                                    </a:rPr>
                                    <m:t>𝜙</m:t>
                                  </m:r>
                                </m:e>
                                <m:sub>
                                  <m:r>
                                    <a:rPr lang="en-US" altLang="ko-KR" sz="1400" i="1">
                                      <a:latin typeface="Cambria Math"/>
                                    </a:rPr>
                                    <m:t>𝑝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altLang="ko-KR" sz="14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400" b="1">
                                      <a:latin typeface="Cambria Math"/>
                                    </a:rPr>
                                    <m:t>𝐞</m:t>
                                  </m:r>
                                </m:e>
                                <m:sub/>
                                <m:sup>
                                  <m:sSubSup>
                                    <m:sSubSupPr>
                                      <m:ctrlPr>
                                        <a:rPr lang="en-US" altLang="ko-KR" sz="1400" i="1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1,2</m:t>
                                      </m:r>
                                    </m:sub>
                                    <m:sup/>
                                  </m:sSubSup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1400" dirty="0" smtClean="0"/>
                  <a:t>; Rank 2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1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4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4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14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1,1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b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1,2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14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2,1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−</m:t>
                                        </m:r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b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2,2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lang="en-US" altLang="ko-KR" sz="2000" dirty="0"/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400" b="1">
                            <a:latin typeface="Cambria Math"/>
                          </a:rPr>
                          <m:t>𝐞</m:t>
                        </m:r>
                      </m:e>
                      <m:sub/>
                      <m:sup>
                        <m:sSubSup>
                          <m:sSubSupPr>
                            <m:ctrlPr>
                              <a:rPr lang="en-US" altLang="ko-KR" sz="14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14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1400" b="0" i="1" smtClean="0">
                                <a:latin typeface="Cambria Math"/>
                              </a:rPr>
                              <m:t>𝑙</m:t>
                            </m:r>
                            <m:r>
                              <a:rPr lang="en-US" altLang="ko-KR" sz="1400" i="1">
                                <a:latin typeface="Cambria Math"/>
                              </a:rPr>
                              <m:t>,</m:t>
                            </m:r>
                            <m:r>
                              <a:rPr lang="en-US" altLang="ko-KR" sz="1400" i="1">
                                <a:latin typeface="Cambria Math"/>
                              </a:rPr>
                              <m:t>𝑘</m:t>
                            </m:r>
                          </m:sub>
                          <m:sup/>
                        </m:sSubSup>
                      </m:sup>
                    </m:sSubSup>
                  </m:oMath>
                </a14:m>
                <a:r>
                  <a:rPr lang="en-US" altLang="ko-KR" sz="1400" dirty="0"/>
                  <a:t> is column selection indicator vector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400" dirty="0"/>
                  <a:t>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⊗</m:t>
                    </m:r>
                  </m:oMath>
                </a14:m>
                <a:r>
                  <a:rPr lang="en-US" altLang="ko-KR" sz="1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400" dirty="0" smtClean="0"/>
                  <a:t> </a:t>
                </a:r>
                <a:r>
                  <a:rPr lang="en-US" altLang="ko-KR" sz="1400" dirty="0"/>
                  <a:t>for the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𝑙</m:t>
                    </m:r>
                  </m:oMath>
                </a14:m>
                <a:r>
                  <a:rPr lang="en-US" altLang="ko-KR" sz="1400" dirty="0"/>
                  <a:t>-</a:t>
                </a:r>
                <a:r>
                  <a:rPr lang="en-US" altLang="ko-KR" sz="1400" dirty="0" err="1"/>
                  <a:t>th</a:t>
                </a:r>
                <a:r>
                  <a:rPr lang="en-US" altLang="ko-KR" sz="1400" dirty="0"/>
                  <a:t> layer,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𝑙</m:t>
                    </m:r>
                    <m:r>
                      <a:rPr lang="en-US" altLang="ko-KR" sz="1400" i="1">
                        <a:latin typeface="Cambria Math"/>
                      </a:rPr>
                      <m:t>=1,2</m:t>
                    </m:r>
                  </m:oMath>
                </a14:m>
                <a:r>
                  <a:rPr lang="en-US" altLang="ko-KR" sz="1400" dirty="0" smtClean="0"/>
                  <a:t> and </a:t>
                </a:r>
                <a14:m>
                  <m:oMath xmlns:m="http://schemas.openxmlformats.org/officeDocument/2006/math">
                    <m:r>
                      <a:rPr lang="en-US" altLang="ko-KR" sz="1400" b="0" i="1" smtClean="0">
                        <a:latin typeface="Cambria Math"/>
                      </a:rPr>
                      <m:t>𝑘</m:t>
                    </m:r>
                    <m:r>
                      <a:rPr lang="en-US" altLang="ko-KR" sz="1400" i="1">
                        <a:latin typeface="Cambria Math"/>
                      </a:rPr>
                      <m:t>=1,</m:t>
                    </m:r>
                    <m:r>
                      <a:rPr lang="en-US" altLang="ko-KR" sz="1400" i="1" smtClean="0">
                        <a:latin typeface="Cambria Math"/>
                      </a:rPr>
                      <m:t>2</m:t>
                    </m:r>
                  </m:oMath>
                </a14:m>
                <a:endParaRPr lang="en-US" altLang="ko-KR" sz="1400" dirty="0"/>
              </a:p>
              <a:p>
                <a:pPr marL="857250" lvl="2" indent="0">
                  <a:buNone/>
                </a:pPr>
                <a:r>
                  <a:rPr lang="en-US" altLang="ko-KR" sz="1050" dirty="0" smtClean="0"/>
                  <a:t> </a:t>
                </a:r>
                <a:endParaRPr lang="en-US" altLang="ko-KR" sz="1050" dirty="0"/>
              </a:p>
              <a:p>
                <a:pPr lvl="1"/>
                <a:r>
                  <a:rPr lang="en-US" altLang="ko-KR" sz="1400" dirty="0"/>
                  <a:t>Alt </a:t>
                </a:r>
                <a:r>
                  <a:rPr lang="en-US" altLang="ko-KR" sz="1400" dirty="0" smtClean="0"/>
                  <a:t>3: Rank 1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1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4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4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14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400" b="1">
                                      <a:latin typeface="Cambria Math"/>
                                    </a:rPr>
                                    <m:t>𝐞</m:t>
                                  </m:r>
                                </m:e>
                                <m:sub/>
                                <m:sup>
                                  <m:sSubSup>
                                    <m:sSubSupPr>
                                      <m:ctrlPr>
                                        <a:rPr lang="en-US" altLang="ko-KR" sz="1400" i="1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1,1</m:t>
                                      </m:r>
                                    </m:sub>
                                    <m:sup/>
                                  </m:sSubSup>
                                </m:sup>
                              </m:sSubSup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ko-KR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400" i="1">
                                      <a:latin typeface="Cambria Math"/>
                                    </a:rPr>
                                    <m:t>𝛼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en-US" altLang="ko-KR" sz="14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1,1</m:t>
                                      </m:r>
                                    </m:sub>
                                  </m:sSub>
                                  <m:r>
                                    <a:rPr lang="en-US" altLang="ko-KR" sz="1400" i="1">
                                      <a:latin typeface="Cambria Math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ko-KR" sz="14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1,2</m:t>
                                      </m:r>
                                    </m:sub>
                                  </m:sSub>
                                </m:sub>
                              </m:sSub>
                              <m:sSub>
                                <m:sSubPr>
                                  <m:ctrlPr>
                                    <a:rPr lang="en-US" altLang="ko-KR" sz="14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400" i="1">
                                      <a:latin typeface="Cambria Math"/>
                                    </a:rPr>
                                    <m:t>𝜙</m:t>
                                  </m:r>
                                </m:e>
                                <m:sub>
                                  <m:r>
                                    <a:rPr lang="en-US" altLang="ko-KR" sz="1400" i="1">
                                      <a:latin typeface="Cambria Math"/>
                                    </a:rPr>
                                    <m:t>𝑝</m:t>
                                  </m:r>
                                </m:sub>
                              </m:sSub>
                              <m:sSubSup>
                                <m:sSubSupPr>
                                  <m:ctrlPr>
                                    <a:rPr lang="en-US" altLang="ko-KR" sz="14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400" b="1">
                                      <a:latin typeface="Cambria Math"/>
                                    </a:rPr>
                                    <m:t>𝐞</m:t>
                                  </m:r>
                                </m:e>
                                <m:sub/>
                                <m:sup>
                                  <m:sSubSup>
                                    <m:sSubSupPr>
                                      <m:ctrlPr>
                                        <a:rPr lang="en-US" altLang="ko-KR" sz="1400" i="1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ko-KR" sz="1400" i="1">
                                          <a:latin typeface="Cambria Math"/>
                                        </a:rPr>
                                        <m:t>1,2</m:t>
                                      </m:r>
                                    </m:sub>
                                    <m:sup/>
                                  </m:sSubSup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1400" dirty="0" smtClean="0"/>
                  <a:t>; </a:t>
                </a:r>
                <a:r>
                  <a:rPr lang="en-US" altLang="ko-KR" sz="1400" dirty="0"/>
                  <a:t>Rank 2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ko-KR" sz="14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4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4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14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1,1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1400" b="0" i="1" smtClean="0">
                                            <a:latin typeface="Cambria Math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US" altLang="ko-KR" sz="14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b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1,2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ko-KR" sz="1400" i="1"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2,1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𝛽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 smtClean="0">
                                                <a:latin typeface="Cambria Math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𝜙</m:t>
                                        </m:r>
                                      </m:e>
                                      <m:sub>
                                        <m:r>
                                          <a:rPr lang="en-US" altLang="ko-KR" sz="1400" i="1">
                                            <a:latin typeface="Cambria Math"/>
                                          </a:rPr>
                                          <m:t>𝑝</m:t>
                                        </m:r>
                                      </m:sub>
                                    </m:sSub>
                                    <m:sSubSup>
                                      <m:sSubSupPr>
                                        <m:ctrlPr>
                                          <a:rPr lang="en-US" altLang="ko-KR" sz="1400" i="1">
                                            <a:latin typeface="Cambria Math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altLang="ko-KR" sz="1400" b="1">
                                            <a:latin typeface="Cambria Math"/>
                                          </a:rPr>
                                          <m:t>𝐞</m:t>
                                        </m:r>
                                      </m:e>
                                      <m:sub/>
                                      <m:sup>
                                        <m:sSubSup>
                                          <m:sSubSupPr>
                                            <m:ctrlP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ko-KR" sz="1400" i="1">
                                                <a:latin typeface="Cambria Math"/>
                                              </a:rPr>
                                              <m:t>2,2</m:t>
                                            </m:r>
                                          </m:sub>
                                          <m:sup/>
                                        </m:sSubSup>
                                      </m:sup>
                                    </m:sSubSup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endParaRPr lang="en-US" altLang="ko-KR" sz="2000" dirty="0"/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400" b="1">
                            <a:latin typeface="Cambria Math"/>
                          </a:rPr>
                          <m:t>𝐞</m:t>
                        </m:r>
                      </m:e>
                      <m:sub/>
                      <m:sup>
                        <m:sSubSup>
                          <m:sSubSupPr>
                            <m:ctrlPr>
                              <a:rPr lang="en-US" altLang="ko-KR" sz="14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14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1400" i="1">
                                <a:latin typeface="Cambria Math"/>
                              </a:rPr>
                              <m:t>𝑙</m:t>
                            </m:r>
                            <m:r>
                              <a:rPr lang="en-US" altLang="ko-KR" sz="1400" i="1">
                                <a:latin typeface="Cambria Math"/>
                              </a:rPr>
                              <m:t>,</m:t>
                            </m:r>
                            <m:r>
                              <a:rPr lang="en-US" altLang="ko-KR" sz="1400" i="1">
                                <a:latin typeface="Cambria Math"/>
                              </a:rPr>
                              <m:t>𝑘</m:t>
                            </m:r>
                          </m:sub>
                          <m:sup/>
                        </m:sSubSup>
                      </m:sup>
                    </m:sSubSup>
                  </m:oMath>
                </a14:m>
                <a:r>
                  <a:rPr lang="en-US" altLang="ko-KR" sz="1400" dirty="0"/>
                  <a:t> is column selection indicator vector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400" dirty="0"/>
                  <a:t>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⊗</m:t>
                    </m:r>
                  </m:oMath>
                </a14:m>
                <a:r>
                  <a:rPr lang="en-US" altLang="ko-KR" sz="1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400" dirty="0"/>
                  <a:t> for the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𝑙</m:t>
                    </m:r>
                  </m:oMath>
                </a14:m>
                <a:r>
                  <a:rPr lang="en-US" altLang="ko-KR" sz="1400" dirty="0"/>
                  <a:t>-</a:t>
                </a:r>
                <a:r>
                  <a:rPr lang="en-US" altLang="ko-KR" sz="1400" dirty="0" err="1"/>
                  <a:t>th</a:t>
                </a:r>
                <a:r>
                  <a:rPr lang="en-US" altLang="ko-KR" sz="1400" dirty="0"/>
                  <a:t> layer,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𝑙</m:t>
                    </m:r>
                    <m:r>
                      <a:rPr lang="en-US" altLang="ko-KR" sz="1400" i="1">
                        <a:latin typeface="Cambria Math"/>
                      </a:rPr>
                      <m:t>=1,2</m:t>
                    </m:r>
                  </m:oMath>
                </a14:m>
                <a:r>
                  <a:rPr lang="en-US" altLang="ko-KR" sz="1400" dirty="0"/>
                  <a:t> and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𝑘</m:t>
                    </m:r>
                    <m:r>
                      <a:rPr lang="en-US" altLang="ko-KR" sz="1400" i="1">
                        <a:latin typeface="Cambria Math"/>
                      </a:rPr>
                      <m:t>=1,2</m:t>
                    </m:r>
                  </m:oMath>
                </a14:m>
                <a:endParaRPr lang="en-US" altLang="ko-KR" sz="1400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i="1">
                            <a:latin typeface="Cambria Math"/>
                          </a:rPr>
                          <m:t>𝛽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1400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i="1">
                            <a:latin typeface="Cambria Math"/>
                          </a:rPr>
                          <m:t>𝛽</m:t>
                        </m:r>
                      </m:e>
                      <m:sub>
                        <m:r>
                          <a:rPr lang="en-US" altLang="ko-KR" sz="14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400" dirty="0" smtClean="0"/>
                  <a:t> are a unit magnitude value determined as a function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400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altLang="ko-KR" sz="1400" i="1">
                            <a:latin typeface="Cambria Math"/>
                          </a:rPr>
                          <m:t>𝑙</m:t>
                        </m:r>
                        <m:r>
                          <a:rPr lang="en-US" altLang="ko-KR" sz="1400" i="1">
                            <a:latin typeface="Cambria Math"/>
                          </a:rPr>
                          <m:t>,</m:t>
                        </m:r>
                        <m:r>
                          <a:rPr lang="en-US" altLang="ko-KR" sz="1400" i="1">
                            <a:latin typeface="Cambria Math"/>
                          </a:rPr>
                          <m:t>𝑘</m:t>
                        </m:r>
                      </m:sub>
                      <m:sup/>
                    </m:sSubSup>
                  </m:oMath>
                </a14:m>
                <a:r>
                  <a:rPr lang="en-US" altLang="ko-KR" sz="1400" dirty="0" smtClean="0"/>
                  <a:t>,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𝑙</m:t>
                    </m:r>
                    <m:r>
                      <a:rPr lang="en-US" altLang="ko-KR" sz="1400" i="1">
                        <a:latin typeface="Cambria Math"/>
                      </a:rPr>
                      <m:t>=1,2</m:t>
                    </m:r>
                  </m:oMath>
                </a14:m>
                <a:r>
                  <a:rPr lang="en-US" altLang="ko-KR" sz="1400" dirty="0"/>
                  <a:t> and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𝑘</m:t>
                    </m:r>
                    <m:r>
                      <a:rPr lang="en-US" altLang="ko-KR" sz="1400" i="1">
                        <a:latin typeface="Cambria Math"/>
                      </a:rPr>
                      <m:t>=1,2</m:t>
                    </m:r>
                  </m:oMath>
                </a14:m>
                <a:endParaRPr lang="en-US" altLang="ko-KR" sz="1400" dirty="0" smtClean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i="1">
                            <a:latin typeface="Cambria Math"/>
                          </a:rPr>
                          <m:t>𝛼</m:t>
                        </m:r>
                      </m:e>
                      <m:sub>
                        <m:sSub>
                          <m:sSubPr>
                            <m:ctrlPr>
                              <a:rPr lang="en-US" altLang="ko-KR" sz="1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ko-KR" sz="14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1400" i="1">
                                <a:latin typeface="Cambria Math"/>
                              </a:rPr>
                              <m:t>1,1</m:t>
                            </m:r>
                          </m:sub>
                        </m:sSub>
                        <m:r>
                          <a:rPr lang="en-US" altLang="ko-KR" sz="1400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altLang="ko-KR" sz="1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ko-KR" sz="14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sz="1400" i="1">
                                <a:latin typeface="Cambria Math"/>
                              </a:rPr>
                              <m:t>1,2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ko-KR" sz="1400" dirty="0" smtClean="0"/>
                  <a:t> is a unit magnitude value.</a:t>
                </a:r>
              </a:p>
              <a:p>
                <a:pPr lvl="2"/>
                <a:r>
                  <a:rPr lang="en-US" altLang="ko-KR" sz="1400" dirty="0" smtClean="0"/>
                  <a:t>Note: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b="0" i="1" smtClean="0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altLang="ko-KR" sz="1400" b="0" i="1" smtClean="0">
                            <a:latin typeface="Cambria Math"/>
                          </a:rPr>
                          <m:t>𝑙</m:t>
                        </m:r>
                        <m:r>
                          <a:rPr lang="en-US" altLang="ko-KR" sz="1400" b="0" i="1" smtClean="0">
                            <a:latin typeface="Cambria Math"/>
                          </a:rPr>
                          <m:t>,1</m:t>
                        </m:r>
                      </m:sub>
                    </m:sSub>
                  </m:oMath>
                </a14:m>
                <a:r>
                  <a:rPr lang="en-US" altLang="ko-KR" sz="1400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altLang="ko-KR" sz="1400" b="0" i="1" smtClean="0">
                            <a:latin typeface="Cambria Math"/>
                          </a:rPr>
                          <m:t>𝑙</m:t>
                        </m:r>
                        <m:r>
                          <a:rPr lang="en-US" altLang="ko-KR" sz="1400" i="1">
                            <a:latin typeface="Cambria Math"/>
                          </a:rPr>
                          <m:t>,</m:t>
                        </m:r>
                        <m:r>
                          <a:rPr lang="en-US" altLang="ko-KR" sz="14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1400" dirty="0" smtClean="0"/>
                  <a:t> may be the same or different for each </a:t>
                </a:r>
                <a14:m>
                  <m:oMath xmlns:m="http://schemas.openxmlformats.org/officeDocument/2006/math">
                    <m:r>
                      <a:rPr lang="en-US" altLang="ko-KR" sz="1400" i="1">
                        <a:latin typeface="Cambria Math"/>
                      </a:rPr>
                      <m:t>𝑙</m:t>
                    </m:r>
                    <m:r>
                      <a:rPr lang="en-US" altLang="ko-KR" sz="1400" i="1">
                        <a:latin typeface="Cambria Math"/>
                      </a:rPr>
                      <m:t>=1,2</m:t>
                    </m:r>
                  </m:oMath>
                </a14:m>
                <a:r>
                  <a:rPr lang="en-US" altLang="ko-KR" sz="1400" dirty="0"/>
                  <a:t> </a:t>
                </a:r>
              </a:p>
              <a:p>
                <a:pPr lvl="1"/>
                <a:r>
                  <a:rPr lang="en-US" altLang="ko-KR" sz="1400" dirty="0" smtClean="0"/>
                  <a:t>For all the 3 alternatives above,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𝜙</m:t>
                        </m:r>
                      </m:e>
                      <m:sub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𝑝</m:t>
                        </m:r>
                      </m:sub>
                    </m:sSub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f>
                          <m:fPr>
                            <m:ctrlP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𝑗</m:t>
                            </m:r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𝜋</m:t>
                            </m:r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𝑝</m:t>
                            </m:r>
                          </m:num>
                          <m:den>
                            <m: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4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altLang="ko-KR" sz="1400" dirty="0">
                    <a:solidFill>
                      <a:prstClr val="black"/>
                    </a:solidFill>
                  </a:rPr>
                  <a:t>, </a:t>
                </a:r>
                <a:r>
                  <a:rPr lang="en-US" altLang="ko-KR" sz="14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ko-KR" sz="1400" dirty="0">
                    <a:solidFill>
                      <a:prstClr val="black"/>
                    </a:solidFill>
                  </a:rPr>
                  <a:t> = 0, 1, 2, </a:t>
                </a:r>
                <a:r>
                  <a:rPr lang="en-US" altLang="ko-KR" sz="1400" dirty="0" smtClean="0">
                    <a:solidFill>
                      <a:prstClr val="black"/>
                    </a:solidFill>
                  </a:rPr>
                  <a:t>3 for rank 1; and </a:t>
                </a:r>
                <a:r>
                  <a:rPr lang="en-US" altLang="ko-KR" sz="1400" i="1" dirty="0" smtClean="0">
                    <a:solidFill>
                      <a:prstClr val="black"/>
                    </a:solidFill>
                  </a:rPr>
                  <a:t>p</a:t>
                </a:r>
                <a:r>
                  <a:rPr lang="en-US" altLang="ko-KR" sz="1400" dirty="0" smtClean="0">
                    <a:solidFill>
                      <a:prstClr val="black"/>
                    </a:solidFill>
                  </a:rPr>
                  <a:t> </a:t>
                </a:r>
                <a:r>
                  <a:rPr lang="en-US" altLang="ko-KR" sz="1400" dirty="0">
                    <a:solidFill>
                      <a:prstClr val="black"/>
                    </a:solidFill>
                  </a:rPr>
                  <a:t>= 0, </a:t>
                </a:r>
                <a:r>
                  <a:rPr lang="en-US" altLang="ko-KR" sz="1400" dirty="0" smtClean="0">
                    <a:solidFill>
                      <a:prstClr val="black"/>
                    </a:solidFill>
                  </a:rPr>
                  <a:t>1 </a:t>
                </a:r>
                <a:r>
                  <a:rPr lang="en-US" altLang="ko-KR" sz="1400" dirty="0">
                    <a:solidFill>
                      <a:prstClr val="black"/>
                    </a:solidFill>
                  </a:rPr>
                  <a:t>for rank </a:t>
                </a:r>
                <a:r>
                  <a:rPr lang="en-US" altLang="ko-KR" sz="1400" dirty="0" smtClean="0">
                    <a:solidFill>
                      <a:prstClr val="black"/>
                    </a:solidFill>
                  </a:rPr>
                  <a:t>2</a:t>
                </a:r>
                <a:endParaRPr lang="en-US" altLang="ko-KR" sz="1400" dirty="0">
                  <a:solidFill>
                    <a:prstClr val="black"/>
                  </a:solidFill>
                </a:endParaRPr>
              </a:p>
              <a:p>
                <a:pPr marL="457200" lvl="1" indent="0">
                  <a:buNone/>
                </a:pPr>
                <a:r>
                  <a:rPr lang="en-US" altLang="ko-KR" sz="1600" dirty="0" smtClean="0"/>
                  <a:t>W2 details for </a:t>
                </a:r>
                <a:r>
                  <a:rPr lang="en-US" altLang="ko-KR" sz="1600" dirty="0"/>
                  <a:t>rank </a:t>
                </a:r>
                <a:r>
                  <a:rPr lang="en-US" altLang="ko-KR" sz="1600" dirty="0" smtClean="0"/>
                  <a:t>3 and above are TBD.</a:t>
                </a:r>
                <a:endParaRPr lang="en-US" altLang="ko-KR" sz="1400" dirty="0"/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71600"/>
                <a:ext cx="8229600" cy="5334000"/>
              </a:xfrm>
              <a:blipFill rotWithShape="1">
                <a:blip r:embed="rId3"/>
                <a:stretch>
                  <a:fillRect l="-963" t="-91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728097"/>
              </p:ext>
            </p:extLst>
          </p:nvPr>
        </p:nvGraphicFramePr>
        <p:xfrm>
          <a:off x="4508500" y="3321050"/>
          <a:ext cx="12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수식" r:id="rId4" imgW="126720" imgH="215640" progId="Equation.3">
                  <p:embed/>
                </p:oleObj>
              </mc:Choice>
              <mc:Fallback>
                <p:oleObj name="수식" r:id="rId4" imgW="1267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08500" y="3321050"/>
                        <a:ext cx="127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747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altLang="ko-KR" sz="2000" dirty="0" smtClean="0"/>
                  <a:t>Number of bits of PMI(s) for </a:t>
                </a:r>
                <a:r>
                  <a:rPr lang="en-US" altLang="ko-KR" sz="2000" b="1" i="1" dirty="0" smtClean="0"/>
                  <a:t>W</a:t>
                </a:r>
                <a:r>
                  <a:rPr lang="en-US" altLang="ko-KR" sz="2000" baseline="-25000" dirty="0" smtClean="0"/>
                  <a:t>1</a:t>
                </a:r>
                <a:r>
                  <a:rPr lang="en-US" altLang="ko-KR" sz="2000" dirty="0" smtClean="0"/>
                  <a:t> and PMI(s) for </a:t>
                </a:r>
                <a:r>
                  <a:rPr lang="en-US" altLang="ko-KR" sz="2000" b="1" i="1" dirty="0" smtClean="0"/>
                  <a:t>W</a:t>
                </a:r>
                <a:r>
                  <a:rPr lang="en-US" altLang="ko-KR" sz="2000" baseline="-25000" dirty="0" smtClean="0"/>
                  <a:t>2</a:t>
                </a:r>
                <a:endParaRPr lang="en-US" altLang="ko-KR" sz="2000" dirty="0" smtClean="0"/>
              </a:p>
              <a:p>
                <a:pPr lvl="1"/>
                <a:r>
                  <a:rPr lang="en-US" altLang="ko-KR" sz="1700" dirty="0"/>
                  <a:t>Companies are encouraged to evaluate the performance of codebook considering agreed alternatives in </a:t>
                </a:r>
                <a:r>
                  <a:rPr lang="en-US" altLang="ko-KR" sz="1700" dirty="0" smtClean="0"/>
                  <a:t>R1-154861 </a:t>
                </a:r>
                <a:r>
                  <a:rPr lang="en-US" altLang="ko-KR" sz="1700" dirty="0"/>
                  <a:t>and following candidates of feedback overheads</a:t>
                </a:r>
                <a:r>
                  <a:rPr lang="en-US" altLang="ko-KR" sz="1700" dirty="0" smtClean="0"/>
                  <a:t>.</a:t>
                </a:r>
              </a:p>
              <a:p>
                <a:pPr lvl="2"/>
                <a:r>
                  <a:rPr lang="en-US" altLang="ko-KR" sz="1400" dirty="0" smtClean="0"/>
                  <a:t>Companies should provide their evaluation results with the details of design parameters for the PMIs </a:t>
                </a:r>
                <a:r>
                  <a:rPr lang="en-US" altLang="ko-KR" sz="1400" dirty="0"/>
                  <a:t>for </a:t>
                </a:r>
                <a:r>
                  <a:rPr lang="en-US" altLang="ko-KR" sz="1400" b="1" i="1" dirty="0"/>
                  <a:t>W</a:t>
                </a:r>
                <a:r>
                  <a:rPr lang="en-US" altLang="ko-KR" sz="1400" baseline="-25000" dirty="0"/>
                  <a:t>1  </a:t>
                </a:r>
                <a:r>
                  <a:rPr lang="en-US" altLang="ko-KR" sz="1400" dirty="0"/>
                  <a:t>and</a:t>
                </a:r>
                <a:r>
                  <a:rPr lang="en-US" altLang="ko-KR" sz="1400" baseline="-25000" dirty="0"/>
                  <a:t> </a:t>
                </a:r>
                <a:r>
                  <a:rPr lang="en-US" altLang="ko-KR" sz="1400" b="1" i="1" dirty="0"/>
                  <a:t>W</a:t>
                </a:r>
                <a:r>
                  <a:rPr lang="en-US" altLang="ko-KR" sz="1400" baseline="-25000" dirty="0"/>
                  <a:t>2 </a:t>
                </a:r>
                <a:r>
                  <a:rPr lang="en-US" altLang="ko-KR" sz="1400" dirty="0" smtClean="0"/>
                  <a:t>. </a:t>
                </a:r>
              </a:p>
              <a:p>
                <a:pPr lvl="2"/>
                <a:endParaRPr lang="en-US" altLang="ko-KR" sz="1700" dirty="0"/>
              </a:p>
              <a:p>
                <a:pPr lvl="1"/>
                <a:r>
                  <a:rPr lang="en-US" altLang="ko-KR" sz="1700" dirty="0" smtClean="0"/>
                  <a:t>Number of bits of the </a:t>
                </a:r>
                <a:r>
                  <a:rPr lang="en-US" altLang="ko-KR" sz="1700" dirty="0"/>
                  <a:t>PMIs for </a:t>
                </a:r>
                <a:r>
                  <a:rPr lang="en-US" altLang="ko-KR" sz="1800" b="1" i="1" dirty="0"/>
                  <a:t>W</a:t>
                </a:r>
                <a:r>
                  <a:rPr lang="en-US" altLang="ko-KR" sz="1800" baseline="-25000" dirty="0"/>
                  <a:t>1  </a:t>
                </a:r>
                <a:r>
                  <a:rPr lang="en-US" altLang="ko-KR" sz="1800" dirty="0"/>
                  <a:t>and</a:t>
                </a:r>
                <a:r>
                  <a:rPr lang="en-US" altLang="ko-KR" sz="1800" baseline="-25000" dirty="0"/>
                  <a:t> </a:t>
                </a:r>
                <a:r>
                  <a:rPr lang="en-US" altLang="ko-KR" sz="1800" b="1" i="1" dirty="0"/>
                  <a:t>W</a:t>
                </a:r>
                <a:r>
                  <a:rPr lang="en-US" altLang="ko-KR" sz="1800" baseline="-25000" dirty="0"/>
                  <a:t>2 </a:t>
                </a:r>
                <a:r>
                  <a:rPr lang="en-US" altLang="ko-KR" sz="1800" baseline="-25000" dirty="0" smtClean="0"/>
                  <a:t> </a:t>
                </a:r>
                <a:r>
                  <a:rPr lang="en-US" altLang="ko-KR" sz="1700" dirty="0" smtClean="0"/>
                  <a:t>for PUSCH: </a:t>
                </a:r>
              </a:p>
              <a:p>
                <a:pPr lvl="2"/>
                <a:r>
                  <a:rPr lang="en-US" altLang="ko-KR" sz="1700" dirty="0" smtClean="0"/>
                  <a:t>The sum number of bits of the PMIs for </a:t>
                </a:r>
                <a:r>
                  <a:rPr lang="en-US" altLang="ko-KR" sz="1800" b="1" i="1" dirty="0"/>
                  <a:t>W</a:t>
                </a:r>
                <a:r>
                  <a:rPr lang="en-US" altLang="ko-KR" sz="1800" baseline="-25000" dirty="0"/>
                  <a:t>1 </a:t>
                </a:r>
                <a:r>
                  <a:rPr lang="en-US" altLang="ko-KR" sz="1800" baseline="-25000" dirty="0" smtClean="0"/>
                  <a:t> </a:t>
                </a:r>
                <a:r>
                  <a:rPr lang="en-US" altLang="ko-KR" sz="1800" dirty="0" smtClean="0"/>
                  <a:t>and</a:t>
                </a:r>
                <a:r>
                  <a:rPr lang="en-US" altLang="ko-KR" sz="1800" baseline="-25000" dirty="0" smtClean="0"/>
                  <a:t> </a:t>
                </a:r>
                <a:r>
                  <a:rPr lang="en-US" altLang="ko-KR" sz="1800" b="1" i="1" dirty="0" smtClean="0"/>
                  <a:t>W</a:t>
                </a:r>
                <a:r>
                  <a:rPr lang="en-US" altLang="ko-KR" sz="1800" baseline="-25000" dirty="0" smtClean="0"/>
                  <a:t>2  </a:t>
                </a:r>
                <a:r>
                  <a:rPr lang="en-US" altLang="ko-KR" sz="1700" dirty="0" smtClean="0"/>
                  <a:t>is at most K bits (K ≤ 14)</a:t>
                </a:r>
              </a:p>
              <a:p>
                <a:pPr lvl="3"/>
                <a:r>
                  <a:rPr lang="en-US" altLang="ko-KR" sz="1300" dirty="0" smtClean="0"/>
                  <a:t>Strive to minimize K.</a:t>
                </a:r>
              </a:p>
              <a:p>
                <a:pPr lvl="2"/>
                <a:r>
                  <a:rPr lang="en-US" altLang="ko-KR" sz="1700" dirty="0" smtClean="0"/>
                  <a:t>For </a:t>
                </a:r>
                <a:r>
                  <a:rPr lang="en-US" altLang="ko-KR" sz="1700" dirty="0"/>
                  <a:t>the </a:t>
                </a:r>
                <a:r>
                  <a:rPr lang="en-US" altLang="ko-KR" sz="1700" dirty="0" smtClean="0"/>
                  <a:t>number </a:t>
                </a:r>
                <a:r>
                  <a:rPr lang="en-US" altLang="ko-KR" sz="1700" dirty="0"/>
                  <a:t>of bits for</a:t>
                </a:r>
                <a:r>
                  <a:rPr lang="en-US" altLang="ko-KR" sz="1700" dirty="0" smtClean="0"/>
                  <a:t> </a:t>
                </a:r>
                <a:r>
                  <a:rPr lang="en-US" altLang="ko-KR" sz="1700" dirty="0"/>
                  <a:t>the PMIs </a:t>
                </a:r>
                <a:r>
                  <a:rPr lang="en-US" altLang="ko-KR" sz="1700" dirty="0" smtClean="0"/>
                  <a:t>for </a:t>
                </a:r>
                <a:r>
                  <a:rPr lang="en-US" altLang="ko-KR" sz="1800" b="1" i="1" dirty="0">
                    <a:solidFill>
                      <a:prstClr val="black"/>
                    </a:solidFill>
                  </a:rPr>
                  <a:t>W</a:t>
                </a:r>
                <a:r>
                  <a:rPr lang="en-US" altLang="ko-KR" sz="1800" baseline="-25000" dirty="0">
                    <a:solidFill>
                      <a:prstClr val="black"/>
                    </a:solidFill>
                  </a:rPr>
                  <a:t>1  </a:t>
                </a:r>
                <a:r>
                  <a:rPr lang="en-US" altLang="ko-KR" sz="1800" dirty="0">
                    <a:solidFill>
                      <a:prstClr val="black"/>
                    </a:solidFill>
                  </a:rPr>
                  <a:t>and</a:t>
                </a:r>
                <a:r>
                  <a:rPr lang="en-US" altLang="ko-KR" sz="1700" dirty="0" smtClean="0"/>
                  <a:t> </a:t>
                </a:r>
                <a:r>
                  <a:rPr lang="en-US" altLang="ko-KR" sz="1800" b="1" i="1" dirty="0" smtClean="0"/>
                  <a:t>W</a:t>
                </a:r>
                <a:r>
                  <a:rPr lang="en-US" altLang="ko-KR" sz="1800" baseline="-25000" dirty="0" smtClean="0"/>
                  <a:t>2 </a:t>
                </a:r>
                <a14:m>
                  <m:oMath xmlns:m="http://schemas.openxmlformats.org/officeDocument/2006/math">
                    <m:r>
                      <a:rPr lang="en-US" altLang="ko-KR" sz="1700" b="0" i="1" smtClean="0">
                        <a:latin typeface="Cambria Math"/>
                      </a:rPr>
                      <m:t>:</m:t>
                    </m:r>
                  </m:oMath>
                </a14:m>
                <a:r>
                  <a:rPr lang="en-US" altLang="ko-KR" sz="1700" dirty="0"/>
                  <a:t> </a:t>
                </a:r>
                <a:r>
                  <a:rPr lang="en-US" altLang="ko-KR" sz="1700" dirty="0" smtClean="0"/>
                  <a:t>FFS</a:t>
                </a:r>
              </a:p>
              <a:p>
                <a:pPr lvl="2"/>
                <a:endParaRPr lang="en-US" altLang="ko-KR" sz="1700" dirty="0" smtClean="0"/>
              </a:p>
              <a:p>
                <a:pPr lvl="1"/>
                <a:r>
                  <a:rPr lang="en-US" altLang="ko-KR" sz="1700" dirty="0"/>
                  <a:t>Number of bits of </a:t>
                </a:r>
                <a:r>
                  <a:rPr lang="en-US" altLang="ko-KR" sz="1700" dirty="0" smtClean="0"/>
                  <a:t>the </a:t>
                </a:r>
                <a:r>
                  <a:rPr lang="en-US" altLang="ko-KR" sz="1700" dirty="0"/>
                  <a:t>PMIs for </a:t>
                </a:r>
                <a:r>
                  <a:rPr lang="en-US" altLang="ko-KR" sz="1800" b="1" i="1" dirty="0"/>
                  <a:t>W</a:t>
                </a:r>
                <a:r>
                  <a:rPr lang="en-US" altLang="ko-KR" sz="1800" baseline="-25000" dirty="0"/>
                  <a:t>1  </a:t>
                </a:r>
                <a:r>
                  <a:rPr lang="en-US" altLang="ko-KR" sz="1800" dirty="0"/>
                  <a:t>and</a:t>
                </a:r>
                <a:r>
                  <a:rPr lang="en-US" altLang="ko-KR" sz="1800" baseline="-25000" dirty="0"/>
                  <a:t> </a:t>
                </a:r>
                <a:r>
                  <a:rPr lang="en-US" altLang="ko-KR" sz="1800" b="1" i="1" dirty="0"/>
                  <a:t>W</a:t>
                </a:r>
                <a:r>
                  <a:rPr lang="en-US" altLang="ko-KR" sz="1800" baseline="-25000" dirty="0"/>
                  <a:t>2  </a:t>
                </a:r>
                <a:r>
                  <a:rPr lang="en-US" altLang="ko-KR" sz="1700" dirty="0"/>
                  <a:t>for PUCCH: FFS</a:t>
                </a:r>
              </a:p>
              <a:p>
                <a:endParaRPr lang="en-US" altLang="ko-KR" sz="2100" dirty="0"/>
              </a:p>
              <a:p>
                <a:r>
                  <a:rPr lang="en-US" altLang="ko-KR" sz="2100" dirty="0" smtClean="0"/>
                  <a:t>FFS: Construction of </a:t>
                </a:r>
                <a:r>
                  <a:rPr lang="en-US" altLang="ko-KR" sz="2000" dirty="0"/>
                  <a:t>the PMIs for </a:t>
                </a:r>
                <a:r>
                  <a:rPr lang="en-US" altLang="ko-KR" sz="2000" b="1" i="1" dirty="0"/>
                  <a:t>W</a:t>
                </a:r>
                <a:r>
                  <a:rPr lang="en-US" altLang="ko-KR" sz="2000" baseline="-25000" dirty="0"/>
                  <a:t>1  </a:t>
                </a:r>
                <a:r>
                  <a:rPr lang="en-US" altLang="ko-KR" sz="2000" dirty="0"/>
                  <a:t>and</a:t>
                </a:r>
                <a:r>
                  <a:rPr lang="en-US" altLang="ko-KR" sz="2000" baseline="-25000" dirty="0"/>
                  <a:t> </a:t>
                </a:r>
                <a:r>
                  <a:rPr lang="en-US" altLang="ko-KR" sz="2000" b="1" i="1" dirty="0"/>
                  <a:t>W</a:t>
                </a:r>
                <a:r>
                  <a:rPr lang="en-US" altLang="ko-KR" sz="2000" baseline="-25000" dirty="0"/>
                  <a:t>2 </a:t>
                </a:r>
                <a:endParaRPr lang="en-US" altLang="ko-KR" sz="2000" baseline="-25000" dirty="0" smtClean="0"/>
              </a:p>
              <a:p>
                <a:pPr lvl="1"/>
                <a:endParaRPr lang="en-US" altLang="ko-KR" sz="1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667" t="-674" r="-51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238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3715</TotalTime>
  <Words>1135</Words>
  <Application>Microsoft Office PowerPoint</Application>
  <PresentationFormat>화면 슬라이드 쇼(4:3)</PresentationFormat>
  <Paragraphs>52</Paragraphs>
  <Slides>5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7" baseType="lpstr">
      <vt:lpstr>Office Theme</vt:lpstr>
      <vt:lpstr>수식</vt:lpstr>
      <vt:lpstr>WF on precoder and PMI construction for R13 FD-MIMO</vt:lpstr>
      <vt:lpstr>Background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FD-MIMO codebook</dc:title>
  <dc:creator>Young Han Nam</dc:creator>
  <cp:lastModifiedBy>rentpc</cp:lastModifiedBy>
  <cp:revision>160</cp:revision>
  <dcterms:created xsi:type="dcterms:W3CDTF">2015-08-18T15:36:40Z</dcterms:created>
  <dcterms:modified xsi:type="dcterms:W3CDTF">2015-08-28T06:27:57Z</dcterms:modified>
</cp:coreProperties>
</file>