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6" r:id="rId3"/>
    <p:sldId id="269" r:id="rId4"/>
    <p:sldId id="27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 varScale="1">
        <p:scale>
          <a:sx n="63" d="100"/>
          <a:sy n="63" d="100"/>
        </p:scale>
        <p:origin x="-1986" y="-96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PRACH transmit power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</a:t>
            </a:r>
            <a:r>
              <a:rPr lang="en-US" dirty="0" smtClean="0"/>
              <a:t>HiSilicon, Intel, </a:t>
            </a:r>
            <a:r>
              <a:rPr lang="en-US" dirty="0" err="1" smtClean="0"/>
              <a:t>InterDigital</a:t>
            </a:r>
            <a:r>
              <a:rPr lang="en-US" dirty="0" smtClean="0"/>
              <a:t>, Samsung, Panasonic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R1-154980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4454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smtClean="0">
                <a:latin typeface="Calibri" pitchFamily="34" charset="0"/>
              </a:rPr>
              <a:t>#82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Beijing, China, August 24-28,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7.2.1.6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/>
          </a:bodyPr>
          <a:lstStyle/>
          <a:p>
            <a:r>
              <a:rPr lang="en-US" sz="2600" dirty="0" smtClean="0"/>
              <a:t>The following FFS point remains since RAN1#80:</a:t>
            </a:r>
          </a:p>
          <a:p>
            <a:pPr lvl="1"/>
            <a:r>
              <a:rPr lang="en-US" sz="2400" i="1" dirty="0" smtClean="0"/>
              <a:t>For coverage </a:t>
            </a:r>
            <a:r>
              <a:rPr lang="en-US" sz="2400" i="1" dirty="0" err="1" smtClean="0"/>
              <a:t>enh</a:t>
            </a:r>
            <a:r>
              <a:rPr lang="en-US" sz="2400" i="1" dirty="0" smtClean="0"/>
              <a:t>. of PRACH, for initial random access:</a:t>
            </a:r>
          </a:p>
          <a:p>
            <a:pPr lvl="2"/>
            <a:r>
              <a:rPr lang="en-US" sz="2000" i="1" dirty="0" smtClean="0"/>
              <a:t>….</a:t>
            </a:r>
          </a:p>
          <a:p>
            <a:pPr lvl="2"/>
            <a:r>
              <a:rPr lang="en-US" sz="2000" i="1" dirty="0" smtClean="0"/>
              <a:t>FFS: Power ramping or always max power used within each repetition level</a:t>
            </a:r>
          </a:p>
          <a:p>
            <a:r>
              <a:rPr lang="en-US" sz="2600" dirty="0" smtClean="0"/>
              <a:t>Up to 3 PRACH repetition levels can be configured, spanning up to 17 dB PRACH coverage enhancement</a:t>
            </a:r>
          </a:p>
          <a:p>
            <a:endParaRPr lang="en-US" sz="26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PRACH transmit power, P</a:t>
            </a:r>
            <a:r>
              <a:rPr lang="en-US" sz="2400" baseline="-25000" dirty="0" smtClean="0"/>
              <a:t>PRACH</a:t>
            </a:r>
            <a:r>
              <a:rPr lang="en-US" sz="2400" dirty="0" smtClean="0"/>
              <a:t>, is set according to:</a:t>
            </a:r>
          </a:p>
          <a:p>
            <a:pPr>
              <a:buNone/>
            </a:pPr>
            <a:endParaRPr lang="en-GB" sz="1600" dirty="0" smtClean="0"/>
          </a:p>
          <a:p>
            <a:pPr>
              <a:buNone/>
            </a:pPr>
            <a:r>
              <a:rPr lang="en-GB" sz="2000" dirty="0" smtClean="0"/>
              <a:t>PREAMBLE_RECEIVED_TARGET_POWER = </a:t>
            </a:r>
            <a:r>
              <a:rPr lang="en-GB" sz="2000" i="1" dirty="0" err="1" smtClean="0"/>
              <a:t>preambleInitialReceivedTargetPower</a:t>
            </a:r>
            <a:r>
              <a:rPr lang="en-GB" sz="2000" dirty="0" smtClean="0"/>
              <a:t> + DELTA_PREAMBLE + (PREAMBLE_TRANSMISSION_COUNTER – 1) * </a:t>
            </a:r>
            <a:r>
              <a:rPr lang="en-GB" sz="2000" i="1" dirty="0" err="1" smtClean="0"/>
              <a:t>powerRampingStep</a:t>
            </a:r>
            <a:endParaRPr lang="en-GB" altLang="ja-JP" sz="2000" dirty="0" smtClean="0"/>
          </a:p>
          <a:p>
            <a:pPr>
              <a:buNone/>
            </a:pPr>
            <a:r>
              <a:rPr lang="en-GB" altLang="ja-JP" sz="2000" dirty="0"/>
              <a:t>	</a:t>
            </a:r>
            <a:r>
              <a:rPr lang="en-GB" altLang="ja-JP" sz="1400" dirty="0" smtClean="0"/>
              <a:t>	</a:t>
            </a:r>
            <a:r>
              <a:rPr lang="en-GB" altLang="ja-JP" sz="1400" i="1" dirty="0" err="1" smtClean="0"/>
              <a:t>preambleInitialReceivedTargetPower</a:t>
            </a:r>
            <a:r>
              <a:rPr lang="en-GB" altLang="ja-JP" sz="1400" i="1" dirty="0" smtClean="0"/>
              <a:t> : </a:t>
            </a:r>
            <a:r>
              <a:rPr lang="en-GB" altLang="ja-JP" sz="1400" dirty="0" smtClean="0"/>
              <a:t>configured by RRC</a:t>
            </a:r>
            <a:endParaRPr lang="en-GB" altLang="ja-JP" sz="1400" i="1" dirty="0" smtClean="0"/>
          </a:p>
          <a:p>
            <a:pPr>
              <a:buNone/>
            </a:pPr>
            <a:r>
              <a:rPr lang="en-GB" altLang="ja-JP" sz="1400" i="1" dirty="0"/>
              <a:t>	</a:t>
            </a:r>
            <a:r>
              <a:rPr lang="en-GB" altLang="ja-JP" sz="1400" i="1" dirty="0" smtClean="0"/>
              <a:t>	</a:t>
            </a:r>
            <a:r>
              <a:rPr lang="en-GB" altLang="ja-JP" sz="1400" dirty="0" smtClean="0"/>
              <a:t>DELTA_PREAMBLE: Difference between preamble formats</a:t>
            </a:r>
          </a:p>
          <a:p>
            <a:pPr>
              <a:buNone/>
            </a:pPr>
            <a:r>
              <a:rPr lang="en-GB" altLang="ja-JP" sz="1400" dirty="0"/>
              <a:t>	</a:t>
            </a:r>
            <a:r>
              <a:rPr lang="en-GB" altLang="ja-JP" sz="1400" dirty="0" smtClean="0"/>
              <a:t>	PREAMBLE_TRANSMISSION_COUNTER: Number of attempts so far</a:t>
            </a:r>
          </a:p>
          <a:p>
            <a:pPr>
              <a:buNone/>
            </a:pPr>
            <a:r>
              <a:rPr lang="en-GB" altLang="ja-JP" sz="1400" dirty="0"/>
              <a:t>	</a:t>
            </a:r>
            <a:r>
              <a:rPr lang="en-GB" altLang="ja-JP" sz="1400" dirty="0" smtClean="0"/>
              <a:t>	</a:t>
            </a:r>
            <a:r>
              <a:rPr lang="en-GB" altLang="ja-JP" sz="1400" i="1" dirty="0" err="1" smtClean="0"/>
              <a:t>powerRampingStep</a:t>
            </a:r>
            <a:r>
              <a:rPr lang="en-GB" altLang="ja-JP" sz="1400" i="1" dirty="0" smtClean="0"/>
              <a:t>: Power ramping level for each attempt</a:t>
            </a:r>
            <a:endParaRPr lang="en-GB" altLang="ja-JP" sz="1400" dirty="0" smtClean="0"/>
          </a:p>
          <a:p>
            <a:pPr>
              <a:buNone/>
            </a:pPr>
            <a:endParaRPr lang="en-GB" sz="2000" i="1" dirty="0" smtClean="0"/>
          </a:p>
          <a:p>
            <a:pPr>
              <a:buNone/>
            </a:pPr>
            <a:r>
              <a:rPr lang="en-GB" sz="2000" dirty="0" smtClean="0"/>
              <a:t>P</a:t>
            </a:r>
            <a:r>
              <a:rPr lang="en-GB" sz="2000" baseline="-25000" dirty="0" smtClean="0"/>
              <a:t>PRACH</a:t>
            </a:r>
            <a:r>
              <a:rPr lang="en-GB" sz="2000" dirty="0" smtClean="0"/>
              <a:t> = min{ </a:t>
            </a:r>
            <a:r>
              <a:rPr lang="en-GB" sz="2000" i="1" dirty="0" err="1" smtClean="0"/>
              <a:t>P</a:t>
            </a:r>
            <a:r>
              <a:rPr lang="en-GB" sz="2000" baseline="-25000" dirty="0" err="1" smtClean="0"/>
              <a:t>CMAX,c</a:t>
            </a:r>
            <a:r>
              <a:rPr lang="en-GB" sz="2000" dirty="0" smtClean="0"/>
              <a:t>(</a:t>
            </a:r>
            <a:r>
              <a:rPr lang="en-GB" sz="2000" i="1" dirty="0" err="1" smtClean="0"/>
              <a:t>i</a:t>
            </a:r>
            <a:r>
              <a:rPr lang="en-GB" sz="2000" dirty="0" smtClean="0"/>
              <a:t>),  PREAMBLE_RECEIVED_TARGET_POWER +  </a:t>
            </a:r>
            <a:r>
              <a:rPr lang="en-GB" sz="2000" i="1" dirty="0" err="1" smtClean="0"/>
              <a:t>PL</a:t>
            </a:r>
            <a:r>
              <a:rPr lang="en-GB" sz="2000" i="1" baseline="-25000" dirty="0" err="1" smtClean="0"/>
              <a:t>c</a:t>
            </a:r>
            <a:r>
              <a:rPr lang="en-GB" sz="2000" dirty="0" smtClean="0"/>
              <a:t> }</a:t>
            </a:r>
            <a:endParaRPr lang="en-GB" sz="2000" b="1" i="1" dirty="0" smtClean="0"/>
          </a:p>
          <a:p>
            <a:pPr>
              <a:buNone/>
            </a:pPr>
            <a:endParaRPr lang="en-GB" sz="1600" i="1" dirty="0" smtClean="0"/>
          </a:p>
          <a:p>
            <a:r>
              <a:rPr lang="en-GB" sz="2400" dirty="0" smtClean="0"/>
              <a:t>The parameters are configured from higher layers</a:t>
            </a:r>
            <a:endParaRPr lang="en-US" sz="2400" i="1" dirty="0" smtClean="0"/>
          </a:p>
          <a:p>
            <a:r>
              <a:rPr lang="en-US" sz="2400" dirty="0" smtClean="0"/>
              <a:t>See TS 36.213 and TS 36.321</a:t>
            </a:r>
            <a:endParaRPr lang="en-GB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6752"/>
            <a:ext cx="8892480" cy="5472608"/>
          </a:xfrm>
        </p:spPr>
        <p:txBody>
          <a:bodyPr>
            <a:noAutofit/>
          </a:bodyPr>
          <a:lstStyle/>
          <a:p>
            <a:r>
              <a:rPr lang="en-US" sz="2400" dirty="0" smtClean="0"/>
              <a:t>PRACH power ramping procedure within each repetition level is based on current </a:t>
            </a:r>
            <a:r>
              <a:rPr lang="en-US" altLang="ja-JP" sz="2400" dirty="0" smtClean="0"/>
              <a:t>PRACH </a:t>
            </a:r>
            <a:r>
              <a:rPr lang="en-US" altLang="ja-JP" sz="2400" dirty="0"/>
              <a:t>transmit </a:t>
            </a:r>
            <a:r>
              <a:rPr lang="en-US" altLang="ja-JP" sz="2400" dirty="0" smtClean="0"/>
              <a:t>power equation.</a:t>
            </a:r>
          </a:p>
          <a:p>
            <a:r>
              <a:rPr lang="en-GB" altLang="ja-JP" sz="2400" dirty="0" smtClean="0"/>
              <a:t>After UE changes to next higher repetition level, PREAMBLE_RECEIVED_TARGET_POWER is adjusted from the previous repetition level attempt transmit power.</a:t>
            </a:r>
          </a:p>
          <a:p>
            <a:pPr lvl="1"/>
            <a:r>
              <a:rPr lang="en-GB" altLang="ja-JP" sz="2000" dirty="0" smtClean="0"/>
              <a:t>The difference in the number of repetitions is taken into account.</a:t>
            </a:r>
          </a:p>
          <a:p>
            <a:pPr marL="342900" lvl="2" indent="-342900"/>
            <a:r>
              <a:rPr lang="en-US" altLang="ja-JP" sz="2000" dirty="0"/>
              <a:t>NOTE: whether CDM is applied or not is network implementation. It </a:t>
            </a:r>
            <a:r>
              <a:rPr lang="en-US" altLang="ja-JP" sz="2000" dirty="0" smtClean="0"/>
              <a:t>is allowed not </a:t>
            </a:r>
            <a:r>
              <a:rPr lang="en-US" altLang="ja-JP" sz="2000" dirty="0"/>
              <a:t>to use CDM between PRACH repetition levels with large differences in amount of CE</a:t>
            </a:r>
            <a:r>
              <a:rPr lang="en-US" altLang="ja-JP" sz="2000" dirty="0" smtClean="0"/>
              <a:t>.</a:t>
            </a:r>
          </a:p>
          <a:p>
            <a:pPr marL="342900" lvl="2" indent="-342900"/>
            <a:r>
              <a:rPr lang="en-US" altLang="ja-JP" sz="2000" dirty="0" smtClean="0"/>
              <a:t>FFS: Transmit power of the other random access procedure messages</a:t>
            </a:r>
            <a:endParaRPr lang="en-US" altLang="ja-JP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</TotalTime>
  <Words>211</Words>
  <Application>Microsoft Office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WF on PRACH transmit power</vt:lpstr>
      <vt:lpstr>Background (1)</vt:lpstr>
      <vt:lpstr>Background (2)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258</cp:revision>
  <dcterms:created xsi:type="dcterms:W3CDTF">2014-11-19T18:15:29Z</dcterms:created>
  <dcterms:modified xsi:type="dcterms:W3CDTF">2015-08-27T11:54:10Z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(3)otYHhziQdQAOkh5mdM5BDkHrvRMrTRxFhhUiI+OOovIYdLez9TahqO0SIvnAW69H0ziWTA2J
IpopIqmOn3cJMHOggIoOj7vkzTZbSdF6nJuoQZd4AXJ27VcUYf5U7EDOP3wu8A22vTB7A55k
nPTsl+wArke6ou3b98EoeqXE+/x2VME2/BB/Zdl5tfKn8wEXMsWFHsQGb7+K7SpyzhbKQrr5
K+sCUPkdciYbJ33Q2m</vt:lpwstr>
  </property>
  <property fmtid="{D5CDD505-2E9C-101B-9397-08002B2CF9AE}" pid="3" name="_new_ms_pID_725431">
    <vt:lpwstr>zQ5LHaCd647jM9QlbgRJqNpJ7Ij9w7V5RLjnUJR4aLqcTqmObOu/8O
MtQ8tu5KX01FwJ1vADHXPe00mpXq+ALyMawtDdG1LX4WdQfdyOk/uzD6l6mK3e7thP27fnCz
QN1J7zFrfNiiDtLc3Gtu1wADxwotV4EyGjA0xiK6tcGg/wsLedvi7oJ2x0KSP16f8cDP1Qlg
wnaCh/iKa70Onp0jMGk17izBEPFKz3roWmDH</vt:lpwstr>
  </property>
  <property fmtid="{D5CDD505-2E9C-101B-9397-08002B2CF9AE}" pid="4" name="_new_ms_pID_725432">
    <vt:lpwstr>YOI9ghY4tPTqfjRmspuHV/AzU6s7OnFfIS9s
aQGzTHyHLTLx8XN+mM05+K/VQ1fHX6Qyo8TnBFPckNzMdgosMDKI7hlUlZBhxeC9aoOZhW8M
Yf2ZZ9QOKnHBfTZ6EBIzJFTPYdGWbCUAaJE576goSQo=</vt:lpwstr>
  </property>
  <property fmtid="{D5CDD505-2E9C-101B-9397-08002B2CF9AE}" pid="5" name="sflag">
    <vt:lpwstr>1440675274</vt:lpwstr>
  </property>
</Properties>
</file>