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6" r:id="rId5"/>
    <p:sldId id="26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82" autoAdjust="0"/>
    <p:restoredTop sz="94660"/>
  </p:normalViewPr>
  <p:slideViewPr>
    <p:cSldViewPr>
      <p:cViewPr varScale="1">
        <p:scale>
          <a:sx n="104" d="100"/>
          <a:sy n="104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3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0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6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4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3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5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6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62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8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4E1A-3486-4945-BC8C-D082E5BD160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7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ko-KR" dirty="0" err="1"/>
              <a:t>precoder</a:t>
            </a:r>
            <a:r>
              <a:rPr lang="en-US" altLang="ko-KR" dirty="0"/>
              <a:t> </a:t>
            </a:r>
            <a:r>
              <a:rPr lang="en-US" dirty="0" smtClean="0"/>
              <a:t>and </a:t>
            </a:r>
            <a:r>
              <a:rPr lang="en-US" altLang="ko-KR" dirty="0"/>
              <a:t>PMI</a:t>
            </a:r>
            <a:r>
              <a:rPr lang="en-US" dirty="0" smtClean="0"/>
              <a:t> construction for R13 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LGE, </a:t>
            </a:r>
            <a:r>
              <a:rPr lang="en-US" dirty="0" smtClean="0"/>
              <a:t>CATT, </a:t>
            </a:r>
            <a:r>
              <a:rPr lang="en-US" altLang="ko-KR" dirty="0" smtClean="0"/>
              <a:t>Qualcomm, </a:t>
            </a:r>
            <a:r>
              <a:rPr lang="en-US" dirty="0" smtClean="0"/>
              <a:t>NTT DOCOMO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39833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R1-154952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13216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3GPP TSG-RAN </a:t>
            </a:r>
            <a:r>
              <a:rPr lang="de-DE" dirty="0" smtClean="0"/>
              <a:t>WG1#82</a:t>
            </a:r>
          </a:p>
          <a:p>
            <a:r>
              <a:rPr lang="en-US" dirty="0"/>
              <a:t>Beijing, China, August 24-28, 2015</a:t>
            </a:r>
          </a:p>
        </p:txBody>
      </p:sp>
    </p:spTree>
    <p:extLst>
      <p:ext uri="{BB962C8B-B14F-4D97-AF65-F5344CB8AC3E}">
        <p14:creationId xmlns:p14="http://schemas.microsoft.com/office/powerpoint/2010/main" val="19978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ko-KR" sz="2000" dirty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2000">
                        <a:latin typeface="Cambria Math"/>
                      </a:rPr>
                      <m:t>atrix</m:t>
                    </m:r>
                    <m:r>
                      <a:rPr lang="en-US" altLang="ko-KR" sz="2000">
                        <a:latin typeface="Cambria Math"/>
                      </a:rPr>
                      <m:t> </m:t>
                    </m:r>
                    <m:r>
                      <a:rPr lang="en-US" altLang="ko-KR" sz="2000" b="1" i="1">
                        <a:latin typeface="Cambria Math"/>
                      </a:rPr>
                      <m:t>𝑾</m:t>
                    </m:r>
                  </m:oMath>
                </a14:m>
                <a:r>
                  <a:rPr lang="en-US" altLang="ko-KR" sz="2000" dirty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800" b="1" i="1">
                          <a:latin typeface="Cambria Math"/>
                        </a:rPr>
                        <m:t>𝑾</m:t>
                      </m:r>
                      <m:r>
                        <a:rPr lang="en-US" altLang="ko-KR" sz="18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ko-KR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ko-KR" sz="1800" b="1" i="1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altLang="ko-KR" sz="1800" i="1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ko-KR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ko-KR" sz="1800" b="1" i="1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altLang="ko-KR" sz="1800" i="1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ko-KR" sz="1800" dirty="0"/>
              </a:p>
              <a:p>
                <a:pPr marL="0" indent="0">
                  <a:buNone/>
                </a:pPr>
                <a:r>
                  <a:rPr lang="en-US" altLang="ko-KR" sz="2000" dirty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altLang="ko-KR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altLang="ko-KR" sz="16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6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altLang="ko-KR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6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600" dirty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600" dirty="0"/>
                  <a:t> is a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x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 matrix with 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 column vectors being an </a:t>
                </a:r>
                <a:r>
                  <a:rPr lang="en-US" altLang="ko-KR" sz="1600" i="1" dirty="0"/>
                  <a:t>O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x oversampled DFT vector of length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altLang="ko-KR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600" dirty="0"/>
                  <a:t> is a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x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 matrix with 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 column vectors being an </a:t>
                </a:r>
                <a:r>
                  <a:rPr lang="en-US" altLang="ko-KR" sz="1600" i="1" dirty="0"/>
                  <a:t>O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x oversampled DFT vector of length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altLang="ko-KR" sz="1600" dirty="0"/>
              </a:p>
              <a:p>
                <a:pPr lvl="1"/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  </a:t>
                </a:r>
                <a:r>
                  <a:rPr lang="en-US" altLang="ko-KR" sz="1600" dirty="0"/>
                  <a:t>and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 </a:t>
                </a:r>
                <a:r>
                  <a:rPr lang="en-US" altLang="ko-KR" sz="1600" dirty="0"/>
                  <a:t>are the numbers of antenna ports per pol in 1</a:t>
                </a:r>
                <a:r>
                  <a:rPr lang="en-US" altLang="ko-KR" sz="1600" baseline="30000" dirty="0"/>
                  <a:t>st</a:t>
                </a:r>
                <a:r>
                  <a:rPr lang="en-US" altLang="ko-KR" sz="1600" dirty="0"/>
                  <a:t> and 2</a:t>
                </a:r>
                <a:r>
                  <a:rPr lang="en-US" altLang="ko-KR" sz="1600" baseline="30000" dirty="0"/>
                  <a:t>nd</a:t>
                </a:r>
                <a:r>
                  <a:rPr lang="en-US" altLang="ko-KR" sz="1600" dirty="0"/>
                  <a:t> dim.</a:t>
                </a:r>
              </a:p>
              <a:p>
                <a:pPr lvl="1"/>
                <a:r>
                  <a:rPr lang="en-US" altLang="ko-KR" sz="1600" dirty="0"/>
                  <a:t>FFS whether to select different beams (e.g. different X</a:t>
                </a:r>
                <a:r>
                  <a:rPr lang="en-US" altLang="ko-KR" sz="1200" dirty="0"/>
                  <a:t>1</a:t>
                </a:r>
                <a:r>
                  <a:rPr lang="en-US" altLang="ko-KR" sz="1600" dirty="0"/>
                  <a:t> or X</a:t>
                </a:r>
                <a:r>
                  <a:rPr lang="en-US" altLang="ko-KR" sz="1200" dirty="0"/>
                  <a:t>2</a:t>
                </a:r>
                <a:r>
                  <a:rPr lang="en-US" altLang="ko-KR" sz="1600" dirty="0"/>
                  <a:t>) for the two pols</a:t>
                </a:r>
              </a:p>
              <a:p>
                <a:pPr lvl="1"/>
                <a:r>
                  <a:rPr lang="en-US" altLang="ko-KR" sz="1600" dirty="0">
                    <a:solidFill>
                      <a:srgbClr val="FF0000"/>
                    </a:solidFill>
                  </a:rPr>
                  <a:t>FFS column selection from KP applied to W</a:t>
                </a:r>
                <a:r>
                  <a:rPr lang="en-US" altLang="ko-KR" sz="1600" baseline="-250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674" r="-59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9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20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20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20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20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20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20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20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20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20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20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700" dirty="0" smtClean="0"/>
                  <a:t> </a:t>
                </a:r>
                <a:r>
                  <a:rPr lang="en-US" altLang="ko-KR" sz="1700" dirty="0"/>
                  <a:t>is the codebook index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700" dirty="0"/>
                  <a:t>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7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7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700" dirty="0"/>
                  <a:t>is the codebook index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700" dirty="0"/>
                  <a:t>.</a:t>
                </a:r>
                <a:endParaRPr lang="en-US" altLang="ko-KR" sz="1700" dirty="0" smtClean="0"/>
              </a:p>
              <a:p>
                <a:pPr lvl="1"/>
                <a:r>
                  <a:rPr lang="en-US" altLang="ko-KR" sz="1800" dirty="0"/>
                  <a:t>FFS column selection from KP applied to W</a:t>
                </a:r>
                <a:r>
                  <a:rPr lang="en-US" altLang="ko-KR" sz="1800" baseline="-25000" dirty="0"/>
                  <a:t>1</a:t>
                </a:r>
              </a:p>
              <a:p>
                <a:pPr lvl="1"/>
                <a:endParaRPr lang="en-US" altLang="ko-KR" sz="1700" dirty="0"/>
              </a:p>
              <a:p>
                <a:r>
                  <a:rPr lang="en-US" altLang="ko-KR" sz="2000" dirty="0"/>
                  <a:t>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20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20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Sup>
                                    <m:sSubSupPr>
                                      <m:ctrlPr>
                                        <a:rPr lang="en-US" altLang="ko-KR" sz="20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20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>
                                  <m:r>
                                    <a:rPr lang="en-US" altLang="ko-KR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Sup>
                                    <m:sSubSupPr>
                                      <m:ctrlPr>
                                        <a:rPr lang="en-US" altLang="ko-KR" sz="20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ko-KR" sz="2100" dirty="0" smtClean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700" b="1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1</m:t>
                        </m:r>
                      </m:sub>
                      <m:sup>
                        <m:sSubSup>
                          <m:sSubSupPr>
                            <m:ctrlPr>
                              <a:rPr lang="en-US" altLang="ko-KR" sz="17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7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700" i="1"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700" dirty="0" smtClean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7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7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7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700" dirty="0" smtClean="0"/>
                  <a:t>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7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700" i="1"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altLang="ko-KR" sz="1700" i="1"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ko-KR" sz="17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7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700" b="0" i="1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700" b="0" i="1" smtClean="0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altLang="ko-KR" sz="17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700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700" b="0" i="1" smtClean="0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700" b="0" i="1" smtClean="0">
                                <a:latin typeface="Cambria Math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ko-KR" sz="1700" b="0" i="1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altLang="ko-KR" sz="1700" b="0" i="1" smtClean="0">
                        <a:latin typeface="Cambria Math"/>
                      </a:rPr>
                      <m:t>,</m:t>
                    </m:r>
                    <m:r>
                      <a:rPr lang="en-US" altLang="ko-KR" sz="1700" b="0" i="1" smtClean="0">
                        <a:latin typeface="Cambria Math"/>
                      </a:rPr>
                      <m:t>𝑝</m:t>
                    </m:r>
                    <m:r>
                      <a:rPr lang="en-US" altLang="ko-KR" sz="1700" b="0" i="1" smtClean="0">
                        <a:latin typeface="Cambria Math"/>
                      </a:rPr>
                      <m:t>=0,1,2,3</m:t>
                    </m:r>
                  </m:oMath>
                </a14:m>
                <a:r>
                  <a:rPr lang="en-US" altLang="ko-KR" sz="1700" dirty="0" smtClean="0"/>
                  <a:t> </a:t>
                </a: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747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eaLnBrk="0" hangingPunct="0"/>
                <a:r>
                  <a:rPr lang="en-US" altLang="ko-KR" sz="2000" dirty="0" smtClean="0"/>
                  <a:t>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20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b="0" i="1" smtClean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b="0" i="1" smtClean="0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 smtClean="0"/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20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2000" dirty="0" smtClean="0"/>
                  <a:t> </a:t>
                </a:r>
                <a:r>
                  <a:rPr lang="en-US" altLang="ko-KR" sz="2000" dirty="0"/>
                  <a:t>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 </a:t>
                </a:r>
                <a:r>
                  <a:rPr lang="en-US" altLang="ko-KR" sz="2000" dirty="0" smtClean="0"/>
                  <a:t>for the 1</a:t>
                </a:r>
                <a:r>
                  <a:rPr lang="en-US" altLang="ko-KR" sz="2000" baseline="30000" dirty="0" smtClean="0"/>
                  <a:t>st</a:t>
                </a:r>
                <a:r>
                  <a:rPr lang="en-US" altLang="ko-KR" sz="2000" dirty="0" smtClean="0"/>
                  <a:t> layer</a:t>
                </a:r>
                <a:endParaRPr lang="en-US" altLang="ko-KR" sz="2000" dirty="0"/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20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20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 for the </a:t>
                </a:r>
                <a:r>
                  <a:rPr lang="en-US" altLang="ko-KR" sz="2000" dirty="0" smtClean="0"/>
                  <a:t>2</a:t>
                </a:r>
                <a:r>
                  <a:rPr lang="en-US" altLang="ko-KR" sz="2000" baseline="30000" dirty="0" smtClean="0"/>
                  <a:t>nd</a:t>
                </a:r>
                <a:r>
                  <a:rPr lang="en-US" altLang="ko-KR" sz="2000" dirty="0" smtClean="0"/>
                  <a:t> </a:t>
                </a:r>
                <a:r>
                  <a:rPr lang="en-US" altLang="ko-KR" sz="2000" dirty="0"/>
                  <a:t>layer</a:t>
                </a:r>
              </a:p>
              <a:p>
                <a:pPr lvl="1" ea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ko-KR" sz="20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20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20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ko-KR" sz="2000" b="0" i="1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altLang="ko-KR" sz="2000" i="1">
                        <a:latin typeface="Cambria Math"/>
                      </a:rPr>
                      <m:t>,</m:t>
                    </m:r>
                    <m:r>
                      <a:rPr lang="en-US" altLang="ko-KR" sz="2000" i="1">
                        <a:latin typeface="Cambria Math"/>
                      </a:rPr>
                      <m:t>𝑝</m:t>
                    </m:r>
                    <m:r>
                      <a:rPr lang="en-US" altLang="ko-KR" sz="2000" i="1">
                        <a:latin typeface="Cambria Math"/>
                      </a:rPr>
                      <m:t>=0,1</m:t>
                    </m:r>
                  </m:oMath>
                </a14:m>
                <a:endParaRPr lang="en-US" altLang="ko-KR" sz="2000" dirty="0"/>
              </a:p>
              <a:p>
                <a:pPr lvl="1" eaLnBrk="0" hangingPunct="0"/>
                <a:endParaRPr lang="en-US" altLang="ko-KR" sz="2000" dirty="0" smtClean="0"/>
              </a:p>
              <a:p>
                <a:pPr eaLnBrk="0" hangingPunct="0"/>
                <a:r>
                  <a:rPr lang="en-US" altLang="ko-KR" sz="2000" dirty="0"/>
                  <a:t>Rank 3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20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20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20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20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2000" i="1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20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20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 for the 1</a:t>
                </a:r>
                <a:r>
                  <a:rPr lang="en-US" altLang="ko-KR" sz="2000" baseline="30000" dirty="0"/>
                  <a:t>st</a:t>
                </a:r>
                <a:r>
                  <a:rPr lang="en-US" altLang="ko-KR" sz="2000" dirty="0"/>
                  <a:t> layer</a:t>
                </a:r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20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20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 for the 2</a:t>
                </a:r>
                <a:r>
                  <a:rPr lang="en-US" altLang="ko-KR" sz="2000" baseline="30000" dirty="0"/>
                  <a:t>nd</a:t>
                </a:r>
                <a:r>
                  <a:rPr lang="en-US" altLang="ko-KR" sz="2000" dirty="0"/>
                  <a:t> layer</a:t>
                </a:r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20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3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20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 for the 3</a:t>
                </a:r>
                <a:r>
                  <a:rPr lang="en-US" altLang="ko-KR" sz="2000" baseline="30000" dirty="0"/>
                  <a:t>rd</a:t>
                </a:r>
                <a:r>
                  <a:rPr lang="en-US" altLang="ko-KR" sz="2000" dirty="0"/>
                  <a:t> layer</a:t>
                </a:r>
              </a:p>
              <a:p>
                <a:pPr lvl="1" ea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ko-KR" sz="20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20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20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ko-KR" sz="20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altLang="ko-KR" sz="2000" i="1">
                        <a:latin typeface="Cambria Math"/>
                      </a:rPr>
                      <m:t>,</m:t>
                    </m:r>
                    <m:r>
                      <a:rPr lang="en-US" altLang="ko-KR" sz="2000" i="1">
                        <a:latin typeface="Cambria Math"/>
                      </a:rPr>
                      <m:t>𝑝</m:t>
                    </m:r>
                    <m:r>
                      <a:rPr lang="en-US" altLang="ko-KR" sz="2000" i="1">
                        <a:latin typeface="Cambria Math"/>
                      </a:rPr>
                      <m:t>=0,1</m:t>
                    </m:r>
                  </m:oMath>
                </a14:m>
                <a:endParaRPr lang="en-US" altLang="ko-KR" sz="2000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 b="-660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762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eaLnBrk="0" hangingPunct="0"/>
                <a:r>
                  <a:rPr lang="en-US" altLang="ko-KR" sz="1800" dirty="0" smtClean="0"/>
                  <a:t>Rank 4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ko-KR" sz="1800" i="1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𝜙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ko-KR" sz="1800" i="1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𝜙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ko-KR" sz="1800" i="1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3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−</m:t>
                                              </m:r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𝜙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3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altLang="ko-KR" sz="1800" i="1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b="0" i="1" smtClean="0">
                                                      <a:latin typeface="Cambria Math"/>
                                                    </a:rPr>
                                                    <m:t>4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−</m:t>
                                              </m:r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𝜙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  <m:sSubSup>
                                            <m:sSubSupPr>
                                              <m:ctrlPr>
                                                <a:rPr lang="en-US" altLang="ko-KR" sz="1800" i="1">
                                                  <a:latin typeface="Cambria Math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ko-KR" sz="1800" b="1">
                                                  <a:latin typeface="Cambria Math"/>
                                                </a:rPr>
                                                <m:t>𝐞</m:t>
                                              </m:r>
                                            </m:e>
                                            <m:sub/>
                                            <m:sup>
                                              <m:sSubSup>
                                                <m:sSubSupPr>
                                                  <m:ctrlP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altLang="ko-KR" sz="1800" i="1">
                                                      <a:latin typeface="Cambria Math"/>
                                                    </a:rPr>
                                                    <m:t>𝑛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ko-KR" sz="1800" b="0" i="1" smtClean="0">
                                                      <a:latin typeface="Cambria Math"/>
                                                    </a:rPr>
                                                    <m:t>4</m:t>
                                                  </m:r>
                                                </m:sub>
                                                <m:sup/>
                                              </m:sSubSup>
                                            </m:sup>
                                          </m:sSubSup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 smtClean="0"/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8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800" i="1">
                                <a:latin typeface="Cambria Math"/>
                              </a:rPr>
                              <m:t>1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800" dirty="0" smtClean="0"/>
                  <a:t> </a:t>
                </a:r>
                <a:r>
                  <a:rPr lang="en-US" altLang="ko-KR" sz="1800" dirty="0"/>
                  <a:t>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8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800" dirty="0"/>
                  <a:t> </a:t>
                </a:r>
                <a:r>
                  <a:rPr lang="en-US" altLang="ko-KR" sz="1800" dirty="0" smtClean="0"/>
                  <a:t>for the 1</a:t>
                </a:r>
                <a:r>
                  <a:rPr lang="en-US" altLang="ko-KR" sz="1800" baseline="30000" dirty="0" smtClean="0"/>
                  <a:t>st</a:t>
                </a:r>
                <a:r>
                  <a:rPr lang="en-US" altLang="ko-KR" sz="1800" dirty="0" smtClean="0"/>
                  <a:t> layer</a:t>
                </a:r>
                <a:endParaRPr lang="en-US" altLang="ko-KR" sz="1800" dirty="0"/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8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800" b="0" i="1" smtClean="0">
                                <a:latin typeface="Cambria Math"/>
                              </a:rPr>
                              <m:t>2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8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8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800" dirty="0"/>
                  <a:t> for the </a:t>
                </a:r>
                <a:r>
                  <a:rPr lang="en-US" altLang="ko-KR" sz="1800" dirty="0" smtClean="0"/>
                  <a:t>2</a:t>
                </a:r>
                <a:r>
                  <a:rPr lang="en-US" altLang="ko-KR" sz="1800" baseline="30000" dirty="0" smtClean="0"/>
                  <a:t>nd</a:t>
                </a:r>
                <a:r>
                  <a:rPr lang="en-US" altLang="ko-KR" sz="1800" dirty="0" smtClean="0"/>
                  <a:t> </a:t>
                </a:r>
                <a:r>
                  <a:rPr lang="en-US" altLang="ko-KR" sz="1800" dirty="0"/>
                  <a:t>layer</a:t>
                </a:r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8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800" b="0" i="1" smtClean="0">
                                <a:latin typeface="Cambria Math"/>
                              </a:rPr>
                              <m:t>3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8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8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800" dirty="0"/>
                  <a:t> for the </a:t>
                </a:r>
                <a:r>
                  <a:rPr lang="en-US" altLang="ko-KR" sz="1800" dirty="0" smtClean="0"/>
                  <a:t>3</a:t>
                </a:r>
                <a:r>
                  <a:rPr lang="en-US" altLang="ko-KR" sz="1800" baseline="30000" dirty="0" smtClean="0"/>
                  <a:t>rd</a:t>
                </a:r>
                <a:r>
                  <a:rPr lang="en-US" altLang="ko-KR" sz="1800" dirty="0" smtClean="0"/>
                  <a:t> layer</a:t>
                </a:r>
                <a:endParaRPr lang="en-US" altLang="ko-KR" sz="1800" dirty="0"/>
              </a:p>
              <a:p>
                <a:pPr lvl="1" ea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8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800" b="0" i="1" smtClean="0">
                                <a:latin typeface="Cambria Math"/>
                              </a:rPr>
                              <m:t>4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8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8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800" dirty="0"/>
                  <a:t> for the </a:t>
                </a:r>
                <a:r>
                  <a:rPr lang="en-US" altLang="ko-KR" sz="1800" dirty="0" smtClean="0"/>
                  <a:t>4</a:t>
                </a:r>
                <a:r>
                  <a:rPr lang="en-US" altLang="ko-KR" sz="1800" baseline="30000" dirty="0" smtClean="0"/>
                  <a:t>th</a:t>
                </a:r>
                <a:r>
                  <a:rPr lang="en-US" altLang="ko-KR" sz="1800" dirty="0" smtClean="0"/>
                  <a:t> layer</a:t>
                </a:r>
                <a:endParaRPr lang="en-US" altLang="ko-KR" sz="1800" dirty="0"/>
              </a:p>
              <a:p>
                <a:pPr lvl="1" ea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i="1"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8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8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8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8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800" i="1">
                                <a:latin typeface="Cambria Math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ko-KR" sz="1800" b="0" i="1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altLang="ko-KR" sz="1800" i="1">
                        <a:latin typeface="Cambria Math"/>
                      </a:rPr>
                      <m:t>,</m:t>
                    </m:r>
                    <m:r>
                      <a:rPr lang="en-US" altLang="ko-KR" sz="1800" i="1">
                        <a:latin typeface="Cambria Math"/>
                      </a:rPr>
                      <m:t>𝑝</m:t>
                    </m:r>
                    <m:r>
                      <a:rPr lang="en-US" altLang="ko-KR" sz="1800" i="1">
                        <a:latin typeface="Cambria Math"/>
                      </a:rPr>
                      <m:t>=0,1</m:t>
                    </m:r>
                  </m:oMath>
                </a14:m>
                <a:endParaRPr lang="en-US" altLang="ko-KR" sz="1800" dirty="0"/>
              </a:p>
              <a:p>
                <a:pPr lvl="1" eaLnBrk="0" hangingPunct="0"/>
                <a:endParaRPr lang="en-US" altLang="ko-KR" sz="1800" dirty="0" smtClean="0"/>
              </a:p>
              <a:p>
                <a:pPr eaLnBrk="0" hangingPunct="0"/>
                <a:r>
                  <a:rPr lang="en-US" altLang="ko-KR" sz="1800" dirty="0" smtClean="0"/>
                  <a:t>FFS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800" dirty="0"/>
                  <a:t> matrix in rank </a:t>
                </a:r>
                <a:r>
                  <a:rPr lang="en-US" altLang="ko-KR" sz="1800" dirty="0" smtClean="0"/>
                  <a:t>which is higher than 4</a:t>
                </a:r>
              </a:p>
              <a:p>
                <a:pPr eaLnBrk="0" hangingPunct="0"/>
                <a:r>
                  <a:rPr lang="en-US" altLang="ko-KR" sz="1800" dirty="0" smtClean="0"/>
                  <a:t>PMI </a:t>
                </a:r>
                <a:r>
                  <a:rPr lang="en-US" altLang="ko-KR" sz="1800" dirty="0" smtClean="0"/>
                  <a:t>definition</a:t>
                </a:r>
                <a:endParaRPr lang="en-US" altLang="ko-KR" sz="1800" dirty="0" smtClean="0"/>
              </a:p>
              <a:p>
                <a:pPr lvl="1" ea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: Decide one between the following two alternatives:</a:t>
                </a:r>
              </a:p>
              <a:p>
                <a:pPr lvl="2" eaLnBrk="0" hangingPunct="0"/>
                <a:r>
                  <a:rPr lang="en-US" altLang="ko-KR" sz="1200" dirty="0" smtClean="0"/>
                  <a:t>Alt 1: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b="0" i="1" smtClean="0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</m:t>
                        </m:r>
                        <m:r>
                          <a:rPr lang="en-US" altLang="ko-KR" sz="1200" b="0" i="1" smtClean="0">
                            <a:latin typeface="Cambria Math"/>
                          </a:rPr>
                          <m:t>,1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 smtClean="0"/>
                  <a:t> is defined as a function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 smtClean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1,</m:t>
                        </m:r>
                        <m:r>
                          <a:rPr lang="en-US" altLang="ko-KR" sz="1200" b="0" i="1" smtClean="0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 smtClean="0"/>
                  <a:t> is defined as a function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200" b="0" i="1" smtClean="0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</m:oMath>
                </a14:m>
                <a:endParaRPr lang="en-US" altLang="ko-KR" sz="1200" b="0" dirty="0" smtClean="0"/>
              </a:p>
              <a:p>
                <a:pPr lvl="2" eaLnBrk="0" hangingPunct="0"/>
                <a:r>
                  <a:rPr lang="en-US" altLang="ko-KR" sz="1200" dirty="0"/>
                  <a:t>Alt </a:t>
                </a:r>
                <a:r>
                  <a:rPr lang="en-US" altLang="ko-KR" sz="1200" dirty="0" smtClean="0"/>
                  <a:t>2: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/>
                  <a:t> is defined as a function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</m:oMath>
                </a14:m>
                <a:endParaRPr lang="en-US" altLang="ko-KR" sz="1200" dirty="0"/>
              </a:p>
              <a:p>
                <a:pPr lvl="2" eaLnBrk="0" hangingPunct="0"/>
                <a:r>
                  <a:rPr lang="en-US" altLang="ko-KR" sz="1200" dirty="0" smtClean="0"/>
                  <a:t>Alt 3: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1,1</m:t>
                        </m:r>
                      </m:sub>
                      <m:sup/>
                    </m:sSubSup>
                    <m:r>
                      <a:rPr lang="en-US" altLang="ko-KR" sz="12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200" dirty="0"/>
                  <a:t>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1,2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 smtClean="0"/>
                  <a:t> jointly indicate the value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200" b="0" i="1" smtClean="0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altLang="ko-KR" sz="1200" dirty="0"/>
                  <a:t> </a:t>
                </a:r>
                <a:r>
                  <a:rPr lang="en-US" altLang="ko-KR" sz="1200" dirty="0" smtClean="0"/>
                  <a:t>and </a:t>
                </a:r>
                <a:r>
                  <a:rPr lang="en-US" altLang="ko-KR" sz="1200" dirty="0"/>
                  <a:t>the value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200" b="0" i="1" smtClean="0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</m:oMath>
                </a14:m>
                <a:endParaRPr lang="en-US" altLang="ko-KR" sz="1200" dirty="0" smtClean="0"/>
              </a:p>
              <a:p>
                <a:pPr lvl="2" eaLnBrk="0" hangingPunct="0"/>
                <a:r>
                  <a:rPr lang="en-US" altLang="ko-KR" sz="1200" dirty="0"/>
                  <a:t>FFS column selection from KP applied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1,1</m:t>
                        </m:r>
                      </m:sub>
                      <m:sup/>
                    </m:sSubSup>
                    <m:r>
                      <a:rPr lang="en-US" altLang="ko-KR" sz="12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200" dirty="0"/>
                  <a:t>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200" i="1">
                            <a:latin typeface="Cambria Math"/>
                          </a:rPr>
                          <m:t>1,2</m:t>
                        </m:r>
                      </m:sub>
                      <m:sup/>
                    </m:sSubSup>
                  </m:oMath>
                </a14:m>
                <a:endParaRPr lang="en-US" altLang="ko-KR" sz="1200" baseline="-25000" dirty="0"/>
              </a:p>
              <a:p>
                <a:pPr lvl="1" ea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1400" dirty="0" smtClean="0"/>
                  <a:t>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2</m:t>
                        </m:r>
                      </m:sub>
                      <m:sup/>
                    </m:sSubSup>
                  </m:oMath>
                </a14:m>
                <a:r>
                  <a:rPr lang="en-US" altLang="ko-KR" sz="1400" dirty="0" smtClean="0"/>
                  <a:t> is defined as a function of</a:t>
                </a:r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altLang="ko-KR" sz="1400" dirty="0"/>
                  <a:t>, …,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𝑙</m:t>
                        </m:r>
                      </m:sub>
                      <m:sup/>
                    </m:sSubSup>
                  </m:oMath>
                </a14:m>
                <a:r>
                  <a:rPr lang="en-US" altLang="ko-KR" sz="1400" dirty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𝑝</m:t>
                    </m:r>
                  </m:oMath>
                </a14:m>
                <a:r>
                  <a:rPr lang="en-US" altLang="ko-KR" sz="1400" dirty="0"/>
                  <a:t>, where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/>
                  <a:t> is identical value with </a:t>
                </a:r>
                <a:r>
                  <a:rPr lang="en-US" altLang="ko-KR" sz="1400" dirty="0" smtClean="0"/>
                  <a:t>rank</a:t>
                </a:r>
                <a:endParaRPr lang="en-US" altLang="ko-KR" sz="1200" dirty="0" smtClean="0"/>
              </a:p>
              <a:p>
                <a:pPr lvl="2" eaLnBrk="0" hangingPunct="0"/>
                <a:r>
                  <a:rPr lang="en-US" altLang="ko-KR" sz="1200" dirty="0" smtClean="0"/>
                  <a:t>FFS whether define i2,1 and i2,2 to replace i2, at least for some CSI reporting mode(s)</a:t>
                </a:r>
                <a:endParaRPr lang="en-US" altLang="ko-KR" sz="1200" dirty="0"/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444" b="-146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06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ko-KR" sz="2000" dirty="0" smtClean="0"/>
                  <a:t>Number of bits of the first PMI (associated with </a:t>
                </a:r>
                <a:r>
                  <a:rPr lang="en-US" altLang="ko-KR" sz="2000" b="1" i="1" dirty="0" smtClean="0"/>
                  <a:t>W</a:t>
                </a:r>
                <a:r>
                  <a:rPr lang="en-US" altLang="ko-KR" sz="2000" baseline="-25000" dirty="0" smtClean="0"/>
                  <a:t>1</a:t>
                </a:r>
                <a:r>
                  <a:rPr lang="en-US" altLang="ko-KR" sz="2000" dirty="0" smtClean="0"/>
                  <a:t>) and the second PMI (associated with </a:t>
                </a:r>
                <a:r>
                  <a:rPr lang="en-US" altLang="ko-KR" sz="2000" b="1" i="1" dirty="0" smtClean="0"/>
                  <a:t>W</a:t>
                </a:r>
                <a:r>
                  <a:rPr lang="en-US" altLang="ko-KR" sz="2000" baseline="-25000" dirty="0" smtClean="0"/>
                  <a:t>2</a:t>
                </a:r>
                <a:r>
                  <a:rPr lang="en-US" altLang="ko-KR" sz="2000" dirty="0" smtClean="0"/>
                  <a:t>)</a:t>
                </a:r>
              </a:p>
              <a:p>
                <a:pPr lvl="1"/>
                <a:r>
                  <a:rPr lang="en-US" altLang="ko-KR" sz="1700" dirty="0"/>
                  <a:t>Companies are encouraged to evaluate the performance of codebook considering agreed alternatives in </a:t>
                </a:r>
                <a:r>
                  <a:rPr lang="en-US" altLang="ko-KR" sz="1700" dirty="0" smtClean="0"/>
                  <a:t>R1-154861 </a:t>
                </a:r>
                <a:r>
                  <a:rPr lang="en-US" altLang="ko-KR" sz="1700" dirty="0"/>
                  <a:t>and following candidates of feedback overheads</a:t>
                </a:r>
                <a:r>
                  <a:rPr lang="en-US" altLang="ko-KR" sz="1700" dirty="0" smtClean="0"/>
                  <a:t>.</a:t>
                </a:r>
              </a:p>
              <a:p>
                <a:pPr lvl="2"/>
                <a:r>
                  <a:rPr lang="en-US" altLang="ko-KR" sz="1400" dirty="0" smtClean="0"/>
                  <a:t>Companies should provide their evaluation results with the details of design parameters for the first and second PMIs. </a:t>
                </a:r>
              </a:p>
              <a:p>
                <a:pPr lvl="2"/>
                <a:endParaRPr lang="en-US" altLang="ko-KR" sz="1700" dirty="0"/>
              </a:p>
              <a:p>
                <a:pPr lvl="1"/>
                <a:r>
                  <a:rPr lang="en-US" altLang="ko-KR" sz="1700" dirty="0" smtClean="0"/>
                  <a:t>Alternatives of first and second PMI for PUSCH: </a:t>
                </a:r>
              </a:p>
              <a:p>
                <a:pPr lvl="2"/>
                <a:r>
                  <a:rPr lang="en-US" altLang="ko-KR" sz="1700" dirty="0" smtClean="0"/>
                  <a:t>For sum number of bits of first and second PMI is at most 12 bits</a:t>
                </a:r>
              </a:p>
              <a:p>
                <a:pPr lvl="3"/>
                <a:r>
                  <a:rPr lang="en-US" altLang="ko-KR" sz="1700" dirty="0" smtClean="0"/>
                  <a:t>Agree on one value in the next meeting</a:t>
                </a:r>
              </a:p>
              <a:p>
                <a:pPr lvl="2"/>
                <a:r>
                  <a:rPr lang="en-US" altLang="ko-KR" sz="1700" dirty="0" smtClean="0"/>
                  <a:t>For </a:t>
                </a:r>
                <a:r>
                  <a:rPr lang="en-US" altLang="ko-KR" sz="1700" dirty="0"/>
                  <a:t>the </a:t>
                </a:r>
                <a:r>
                  <a:rPr lang="en-US" altLang="ko-KR" sz="1700" dirty="0" smtClean="0"/>
                  <a:t>number </a:t>
                </a:r>
                <a:r>
                  <a:rPr lang="en-US" altLang="ko-KR" sz="1700" dirty="0"/>
                  <a:t>of bits for</a:t>
                </a:r>
                <a:r>
                  <a:rPr lang="en-US" altLang="ko-KR" sz="1700" dirty="0" smtClean="0"/>
                  <a:t> second PMI</a:t>
                </a:r>
                <a14:m>
                  <m:oMath xmlns:m="http://schemas.openxmlformats.org/officeDocument/2006/math">
                    <m:r>
                      <a:rPr lang="en-US" altLang="ko-KR" sz="1700" i="1">
                        <a:latin typeface="Cambria Math"/>
                      </a:rPr>
                      <m:t>,</m:t>
                    </m:r>
                  </m:oMath>
                </a14:m>
                <a:r>
                  <a:rPr lang="en-US" altLang="ko-KR" sz="1700" dirty="0"/>
                  <a:t> following alternatives are available:</a:t>
                </a:r>
              </a:p>
              <a:p>
                <a:pPr lvl="3"/>
                <a:r>
                  <a:rPr lang="en-US" altLang="ko-KR" sz="1400" dirty="0"/>
                  <a:t>Alt 1: 6 bits</a:t>
                </a:r>
              </a:p>
              <a:p>
                <a:pPr lvl="3"/>
                <a:r>
                  <a:rPr lang="en-US" altLang="ko-KR" sz="1400" dirty="0" smtClean="0"/>
                  <a:t>Alt </a:t>
                </a:r>
                <a:r>
                  <a:rPr lang="en-US" altLang="ko-KR" sz="1400" dirty="0"/>
                  <a:t>2: 5 bits</a:t>
                </a:r>
              </a:p>
              <a:p>
                <a:pPr lvl="3"/>
                <a:r>
                  <a:rPr lang="en-US" altLang="ko-KR" sz="1400" dirty="0" smtClean="0"/>
                  <a:t>Alt </a:t>
                </a:r>
                <a:r>
                  <a:rPr lang="en-US" altLang="ko-KR" sz="1400" dirty="0"/>
                  <a:t>3: 4 bits</a:t>
                </a:r>
              </a:p>
              <a:p>
                <a:pPr lvl="2"/>
                <a:endParaRPr lang="en-US" altLang="ko-KR" sz="1700" dirty="0"/>
              </a:p>
              <a:p>
                <a:pPr lvl="1"/>
                <a:r>
                  <a:rPr lang="en-US" altLang="ko-KR" sz="1700" dirty="0"/>
                  <a:t>Alternatives of first and second PMI</a:t>
                </a:r>
                <a:r>
                  <a:rPr lang="en-US" altLang="ko-KR" sz="1700" dirty="0" smtClean="0"/>
                  <a:t> </a:t>
                </a:r>
                <a:r>
                  <a:rPr lang="en-US" altLang="ko-KR" sz="1700" dirty="0"/>
                  <a:t>for PUCCH: FFS</a:t>
                </a:r>
              </a:p>
              <a:p>
                <a:pPr lvl="1"/>
                <a:endParaRPr lang="en-US" altLang="ko-KR" sz="1700" dirty="0" smtClean="0"/>
              </a:p>
              <a:p>
                <a:pPr lvl="1"/>
                <a:endParaRPr lang="en-US" altLang="ko-KR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 t="-1348" r="-51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23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3317</TotalTime>
  <Words>1242</Words>
  <Application>Microsoft Office PowerPoint</Application>
  <PresentationFormat>화면 슬라이드 쇼(4:3)</PresentationFormat>
  <Paragraphs>66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Theme</vt:lpstr>
      <vt:lpstr>WF on precoder and PMI construction for R13 FD-MIMO</vt:lpstr>
      <vt:lpstr>Background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FD-MIMO codebook</dc:title>
  <dc:creator>Young Han Nam</dc:creator>
  <cp:lastModifiedBy>rentpc</cp:lastModifiedBy>
  <cp:revision>120</cp:revision>
  <dcterms:created xsi:type="dcterms:W3CDTF">2015-08-18T15:36:40Z</dcterms:created>
  <dcterms:modified xsi:type="dcterms:W3CDTF">2015-08-27T06:28:50Z</dcterms:modified>
</cp:coreProperties>
</file>