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1" r:id="rId3"/>
    <p:sldId id="265" r:id="rId4"/>
    <p:sldId id="262" r:id="rId5"/>
    <p:sldId id="267" r:id="rId6"/>
    <p:sldId id="268" r:id="rId7"/>
    <p:sldId id="266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00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082" autoAdjust="0"/>
    <p:restoredTop sz="85393" autoAdjust="0"/>
  </p:normalViewPr>
  <p:slideViewPr>
    <p:cSldViewPr>
      <p:cViewPr>
        <p:scale>
          <a:sx n="80" d="100"/>
          <a:sy n="80" d="100"/>
        </p:scale>
        <p:origin x="724" y="-4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64332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WF on Narrowband numbering and location of the remaining PRBs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2088232"/>
          </a:xfrm>
        </p:spPr>
        <p:txBody>
          <a:bodyPr>
            <a:noAutofit/>
          </a:bodyPr>
          <a:lstStyle/>
          <a:p>
            <a:r>
              <a:rPr lang="en-GB" altLang="ja-JP" dirty="0" smtClean="0"/>
              <a:t>NEC, Samsung, CATT, Ericsson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#82</a:t>
            </a:r>
            <a:endParaRPr lang="ja-JP" altLang="ja-JP" dirty="0" smtClean="0"/>
          </a:p>
          <a:p>
            <a:r>
              <a:rPr lang="en-US" altLang="ja-JP" dirty="0" smtClean="0"/>
              <a:t>Beijing, China, August 24 – 28,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7</a:t>
            </a:r>
            <a:r>
              <a:rPr lang="en-GB" altLang="ja-JP" dirty="0" smtClean="0"/>
              <a:t>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R1-154938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6612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u="sng" dirty="0" smtClean="0"/>
              <a:t>Agreement </a:t>
            </a:r>
            <a:r>
              <a:rPr lang="en-US" sz="1800" b="1" u="sng" dirty="0"/>
              <a:t>at RAN1#80bis:</a:t>
            </a:r>
            <a:endParaRPr lang="en-GB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A set of DL and UL narrow-band(s) are known to UE</a:t>
            </a:r>
            <a:endParaRPr lang="en-GB" sz="1800" dirty="0"/>
          </a:p>
          <a:p>
            <a:pPr lvl="2"/>
            <a:r>
              <a:rPr lang="en-US" dirty="0"/>
              <a:t>Definition of narrow-band(s) is specified in the spec</a:t>
            </a:r>
            <a:endParaRPr lang="en-GB" dirty="0"/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1800" dirty="0"/>
              <a:t>FFS details of a definition of narrow-band(s)</a:t>
            </a:r>
            <a:endParaRPr lang="en-GB" sz="1800" dirty="0"/>
          </a:p>
          <a:p>
            <a:pPr lvl="2"/>
            <a:r>
              <a:rPr lang="en-US" dirty="0"/>
              <a:t>FFS on how to UE knows available narrow-band(s) for MTC UEs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One narrow-band size is 6PRB</a:t>
            </a:r>
            <a:endParaRPr lang="en-GB" sz="1800" dirty="0"/>
          </a:p>
          <a:p>
            <a:pPr lvl="2"/>
            <a:r>
              <a:rPr lang="en-US" dirty="0"/>
              <a:t>FFS on other narrow-band size(s)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PRBs in a narrow-band are aligned with legacy PRB mapping</a:t>
            </a:r>
            <a:endParaRPr lang="en-GB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Frequency hopping over the system bandwidth is not used for at least</a:t>
            </a:r>
            <a:endParaRPr lang="en-GB" sz="1800" dirty="0"/>
          </a:p>
          <a:p>
            <a:pPr lvl="2"/>
            <a:r>
              <a:rPr lang="en-US" dirty="0"/>
              <a:t>PSS/SSS</a:t>
            </a:r>
            <a:endParaRPr lang="en-GB" dirty="0"/>
          </a:p>
          <a:p>
            <a:pPr lvl="2"/>
            <a:r>
              <a:rPr lang="en-US" dirty="0"/>
              <a:t>PBCH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At least in CE, frequency hopping over the system bandwidth can be used for common message for Rel-13 MTC UEs (RAR, paging, MTC SIB(s), FFS on response for message 3)</a:t>
            </a:r>
            <a:endParaRPr lang="en-GB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Hopping pattern between narrow-bands is supported</a:t>
            </a:r>
            <a:endParaRPr lang="en-GB" sz="1800" dirty="0"/>
          </a:p>
          <a:p>
            <a:pPr lvl="2"/>
            <a:r>
              <a:rPr lang="en-US" dirty="0"/>
              <a:t>FFS on details of hopping pattern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6612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u="sng" dirty="0"/>
              <a:t>Agreement at RAN1#81:</a:t>
            </a:r>
            <a:endParaRPr lang="en-GB" sz="18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/>
              <a:t>A narrowband is defined as a set of contiguous PRBs</a:t>
            </a:r>
            <a:endParaRPr lang="en-GB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At least for TDD, the same set of </a:t>
            </a:r>
            <a:r>
              <a:rPr lang="en-US" sz="1800" dirty="0" err="1"/>
              <a:t>narrowbands</a:t>
            </a:r>
            <a:r>
              <a:rPr lang="en-US" sz="1800" dirty="0"/>
              <a:t> are specified for both DL and UL</a:t>
            </a:r>
            <a:endParaRPr lang="en-GB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NOTE: This avoids additional retuning in TDD</a:t>
            </a:r>
            <a:endParaRPr lang="en-GB" sz="18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 err="1"/>
              <a:t>Narrowbands</a:t>
            </a:r>
            <a:r>
              <a:rPr lang="en-US" sz="1800" dirty="0"/>
              <a:t> are non-overlapping</a:t>
            </a:r>
            <a:endParaRPr lang="en-GB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FFS: Some PRBs may not be included in any narrowband</a:t>
            </a:r>
            <a:endParaRPr lang="en-GB" sz="18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FFS the location of these PRB(s) (e.g., edge(s), near the center, …)</a:t>
            </a:r>
            <a:endParaRPr lang="en-GB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The PSS/SSS/PBCH may be in one or more </a:t>
            </a:r>
            <a:r>
              <a:rPr lang="en-US" sz="1800" dirty="0" err="1"/>
              <a:t>narrowbands</a:t>
            </a:r>
            <a:r>
              <a:rPr lang="en-US" sz="1800" dirty="0"/>
              <a:t>. PSS/SSS/PBCH is independent of any </a:t>
            </a:r>
            <a:r>
              <a:rPr lang="en-US" sz="1800" dirty="0" err="1"/>
              <a:t>narrowbands</a:t>
            </a:r>
            <a:endParaRPr lang="en-GB" sz="18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In case a UE needs to monitor PSS/SSS/PBCH of a cell, it can be retuned to the center 72 subcarriers (excluding system DC)</a:t>
            </a:r>
            <a:endParaRPr lang="en-GB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/>
              <a:t>FFS how the </a:t>
            </a:r>
            <a:r>
              <a:rPr lang="en-US" sz="1800" dirty="0" err="1"/>
              <a:t>narrowbands</a:t>
            </a:r>
            <a:r>
              <a:rPr lang="en-US" sz="1800" dirty="0"/>
              <a:t> are defined across the system BW</a:t>
            </a:r>
            <a:endParaRPr lang="en-GB" sz="18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/>
              <a:t>FFS if an offset is allowed for aligning UL </a:t>
            </a:r>
            <a:r>
              <a:rPr lang="en-US" sz="1800" dirty="0" err="1"/>
              <a:t>narrowbands</a:t>
            </a:r>
            <a:r>
              <a:rPr lang="en-US" sz="1800" dirty="0"/>
              <a:t> with legacy PUCCH and/or </a:t>
            </a:r>
            <a:r>
              <a:rPr lang="en-US" sz="1800" dirty="0" smtClean="0"/>
              <a:t>PRACH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824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39552" y="1628800"/>
            <a:ext cx="843528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u="sng" dirty="0">
                <a:solidFill>
                  <a:srgbClr val="00B050"/>
                </a:solidFill>
              </a:rPr>
              <a:t>Agreement </a:t>
            </a:r>
            <a:r>
              <a:rPr lang="en-US" b="1" u="sng" dirty="0"/>
              <a:t>at RAN1#82</a:t>
            </a:r>
            <a:r>
              <a:rPr lang="en-US" b="1" u="sng" dirty="0" smtClean="0"/>
              <a:t>:</a:t>
            </a:r>
          </a:p>
          <a:p>
            <a:pPr marL="0" indent="0">
              <a:buNone/>
            </a:pPr>
            <a:endParaRPr lang="en-US" b="1" u="sng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All </a:t>
            </a:r>
            <a:r>
              <a:rPr lang="en-GB" dirty="0" err="1"/>
              <a:t>narrowbands</a:t>
            </a:r>
            <a:r>
              <a:rPr lang="en-GB" dirty="0"/>
              <a:t> are of a size of 6 </a:t>
            </a:r>
            <a:r>
              <a:rPr lang="en-GB" dirty="0" smtClean="0"/>
              <a:t>PRBs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Total </a:t>
            </a:r>
            <a:r>
              <a:rPr lang="en-GB" dirty="0"/>
              <a:t>number of DL </a:t>
            </a:r>
            <a:r>
              <a:rPr lang="en-GB" dirty="0" err="1"/>
              <a:t>narrowbands</a:t>
            </a:r>
            <a:r>
              <a:rPr lang="en-GB" dirty="0"/>
              <a:t> in the system bandwidth is fixed at            </a:t>
            </a:r>
            <a:endParaRPr lang="en-GB" dirty="0" smtClean="0"/>
          </a:p>
          <a:p>
            <a:pPr>
              <a:buFont typeface="Wingdings" panose="05000000000000000000" pitchFamily="2" charset="2"/>
              <a:buChar char="§"/>
            </a:pPr>
            <a:endParaRPr lang="en-GB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Total </a:t>
            </a:r>
            <a:r>
              <a:rPr lang="en-GB" dirty="0"/>
              <a:t>number of UL </a:t>
            </a:r>
            <a:r>
              <a:rPr lang="en-GB" dirty="0" err="1"/>
              <a:t>narrowbands</a:t>
            </a:r>
            <a:r>
              <a:rPr lang="en-GB" dirty="0"/>
              <a:t> in the system bandwidth is fixed at  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The </a:t>
            </a:r>
            <a:r>
              <a:rPr lang="en-GB" dirty="0"/>
              <a:t>location of the remaining RBs if any is FFS among at least</a:t>
            </a:r>
          </a:p>
          <a:p>
            <a:pPr marL="400050" lvl="1" indent="0">
              <a:buNone/>
            </a:pPr>
            <a:r>
              <a:rPr lang="en-GB" dirty="0"/>
              <a:t>A) The remaining RBs are at the end of the system bandwidth</a:t>
            </a:r>
          </a:p>
          <a:p>
            <a:pPr marL="400050" lvl="1" indent="0">
              <a:buNone/>
            </a:pPr>
            <a:r>
              <a:rPr lang="en-GB" dirty="0"/>
              <a:t>B) The remaining RBs are in the middle of the system bandwidth</a:t>
            </a:r>
          </a:p>
          <a:p>
            <a:pPr marL="400050" lvl="1" indent="0">
              <a:buNone/>
            </a:pPr>
            <a:r>
              <a:rPr lang="en-GB" dirty="0"/>
              <a:t>C) The remaining RBs are at both ends of the system bandwidth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The </a:t>
            </a:r>
            <a:r>
              <a:rPr lang="en-GB" dirty="0"/>
              <a:t>numbering of </a:t>
            </a:r>
            <a:r>
              <a:rPr lang="en-GB" dirty="0" err="1"/>
              <a:t>narrowbands</a:t>
            </a:r>
            <a:r>
              <a:rPr lang="en-GB" dirty="0"/>
              <a:t> is FFS between:</a:t>
            </a:r>
          </a:p>
          <a:p>
            <a:pPr marL="400050" lvl="1" indent="0">
              <a:buNone/>
            </a:pPr>
            <a:r>
              <a:rPr lang="en-GB" dirty="0" smtClean="0"/>
              <a:t>1.Narrowbands </a:t>
            </a:r>
            <a:r>
              <a:rPr lang="en-GB" dirty="0"/>
              <a:t>are numbered in order of increasing PRB number</a:t>
            </a:r>
          </a:p>
          <a:p>
            <a:pPr marL="400050" lvl="1" indent="0">
              <a:buNone/>
            </a:pPr>
            <a:r>
              <a:rPr lang="en-GB" dirty="0" smtClean="0"/>
              <a:t>2.Narrowbands </a:t>
            </a:r>
            <a:r>
              <a:rPr lang="en-GB" dirty="0"/>
              <a:t>are numbered working from the edges of the </a:t>
            </a:r>
            <a:r>
              <a:rPr lang="en-GB" dirty="0" smtClean="0"/>
              <a:t>system bandwidth </a:t>
            </a:r>
            <a:r>
              <a:rPr lang="en-GB" dirty="0"/>
              <a:t>to the middle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0106150"/>
              </p:ext>
            </p:extLst>
          </p:nvPr>
        </p:nvGraphicFramePr>
        <p:xfrm>
          <a:off x="7618970" y="2683644"/>
          <a:ext cx="1092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9" name="Equation" r:id="rId3" imgW="1091726" imgH="482391" progId="Equation.3">
                  <p:embed/>
                </p:oleObj>
              </mc:Choice>
              <mc:Fallback>
                <p:oleObj name="Equation" r:id="rId3" imgW="1091726" imgH="48239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18970" y="2683644"/>
                        <a:ext cx="10922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882655"/>
              </p:ext>
            </p:extLst>
          </p:nvPr>
        </p:nvGraphicFramePr>
        <p:xfrm>
          <a:off x="7631670" y="3284984"/>
          <a:ext cx="1079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0" name="Equation" r:id="rId5" imgW="1079280" imgH="482400" progId="Equation.3">
                  <p:embed/>
                </p:oleObj>
              </mc:Choice>
              <mc:Fallback>
                <p:oleObj name="Equation" r:id="rId5" imgW="107928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1670" y="3284984"/>
                        <a:ext cx="10795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5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Company preference</a:t>
            </a:r>
            <a:endParaRPr kumimoji="1" lang="ja-JP" altLang="en-US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354360" y="1196752"/>
            <a:ext cx="8435280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Company </a:t>
            </a:r>
            <a:r>
              <a:rPr lang="en-GB" dirty="0" smtClean="0"/>
              <a:t>preference</a:t>
            </a:r>
            <a:r>
              <a:rPr lang="en-GB" dirty="0"/>
              <a:t>:</a:t>
            </a:r>
            <a:endParaRPr lang="en-GB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The </a:t>
            </a:r>
            <a:r>
              <a:rPr lang="en-GB" dirty="0"/>
              <a:t>location of the remaining RBs if any is FFS among at least</a:t>
            </a:r>
          </a:p>
          <a:p>
            <a:pPr marL="400050" lvl="1" indent="0">
              <a:buNone/>
            </a:pPr>
            <a:r>
              <a:rPr lang="en-GB" sz="1400" dirty="0"/>
              <a:t>A) The remaining RBs are at the end of the system </a:t>
            </a:r>
            <a:r>
              <a:rPr lang="en-GB" sz="1400" dirty="0" smtClean="0"/>
              <a:t>bandwidth: </a:t>
            </a:r>
            <a:r>
              <a:rPr lang="en-GB" sz="1400" dirty="0" smtClean="0">
                <a:solidFill>
                  <a:srgbClr val="0000FF"/>
                </a:solidFill>
              </a:rPr>
              <a:t>ZTE,QM</a:t>
            </a:r>
            <a:endParaRPr lang="en-GB" sz="1400" dirty="0">
              <a:solidFill>
                <a:srgbClr val="0000FF"/>
              </a:solidFill>
            </a:endParaRPr>
          </a:p>
          <a:p>
            <a:pPr marL="400050" lvl="1" indent="0">
              <a:buNone/>
            </a:pPr>
            <a:r>
              <a:rPr lang="en-GB" sz="1400" dirty="0"/>
              <a:t>B) The remaining RBs are in the middle of the system </a:t>
            </a:r>
            <a:r>
              <a:rPr lang="en-GB" sz="1400" dirty="0" smtClean="0"/>
              <a:t>bandwidth: </a:t>
            </a:r>
            <a:r>
              <a:rPr lang="en-GB" sz="1400" dirty="0" smtClean="0">
                <a:solidFill>
                  <a:srgbClr val="0000FF"/>
                </a:solidFill>
              </a:rPr>
              <a:t>NEC, </a:t>
            </a:r>
            <a:r>
              <a:rPr lang="en-GB" sz="1400" dirty="0" smtClean="0">
                <a:solidFill>
                  <a:srgbClr val="0000FF"/>
                </a:solidFill>
              </a:rPr>
              <a:t>CATT, LGE, Intel, Ericsson,</a:t>
            </a:r>
            <a:endParaRPr lang="en-GB" sz="1400" dirty="0">
              <a:solidFill>
                <a:srgbClr val="0000FF"/>
              </a:solidFill>
            </a:endParaRPr>
          </a:p>
          <a:p>
            <a:pPr marL="400050" lvl="1" indent="0">
              <a:buNone/>
            </a:pPr>
            <a:r>
              <a:rPr lang="en-GB" sz="1400" dirty="0" smtClean="0"/>
              <a:t>C) The remaining RBs are at both ends of the system bandwidth: </a:t>
            </a:r>
            <a:r>
              <a:rPr lang="en-GB" sz="1400" dirty="0" smtClean="0">
                <a:solidFill>
                  <a:srgbClr val="0000FF"/>
                </a:solidFill>
              </a:rPr>
              <a:t>Nokia Networks, QM, NTT DOCOMO, Samsung, </a:t>
            </a:r>
            <a:r>
              <a:rPr lang="en-GB" sz="1400" dirty="0" err="1" smtClean="0">
                <a:solidFill>
                  <a:srgbClr val="0000FF"/>
                </a:solidFill>
              </a:rPr>
              <a:t>InterDigital</a:t>
            </a:r>
            <a:r>
              <a:rPr lang="en-GB" sz="1400" dirty="0" smtClean="0">
                <a:solidFill>
                  <a:srgbClr val="0000FF"/>
                </a:solidFill>
              </a:rPr>
              <a:t>,</a:t>
            </a:r>
          </a:p>
          <a:p>
            <a:pPr marL="400050" lvl="1" indent="0">
              <a:buNone/>
            </a:pPr>
            <a:r>
              <a:rPr lang="en-GB" sz="1400" dirty="0" smtClean="0"/>
              <a:t>D</a:t>
            </a:r>
            <a:r>
              <a:rPr lang="en-GB" sz="1400" dirty="0"/>
              <a:t>) The remaining RBs are divided evenly at both ends of the system bandwidth, with the extra odd PRB for System BWs 3, 5, and 15 MHz located at the </a:t>
            </a:r>
            <a:r>
              <a:rPr lang="en-GB" sz="1400" dirty="0" err="1"/>
              <a:t>center</a:t>
            </a:r>
            <a:r>
              <a:rPr lang="en-GB" sz="1400" dirty="0"/>
              <a:t> of the system BW: </a:t>
            </a:r>
            <a:r>
              <a:rPr lang="en-GB" sz="1400" dirty="0">
                <a:solidFill>
                  <a:srgbClr val="0000FF"/>
                </a:solidFill>
              </a:rPr>
              <a:t>Marvell</a:t>
            </a:r>
          </a:p>
          <a:p>
            <a:pPr marL="400050" lvl="1" indent="0">
              <a:buNone/>
            </a:pPr>
            <a:endParaRPr lang="en-GB" sz="14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The </a:t>
            </a:r>
            <a:r>
              <a:rPr lang="en-GB" dirty="0"/>
              <a:t>numbering of </a:t>
            </a:r>
            <a:r>
              <a:rPr lang="en-GB" dirty="0" err="1"/>
              <a:t>narrowbands</a:t>
            </a:r>
            <a:r>
              <a:rPr lang="en-GB" dirty="0"/>
              <a:t> is FFS between:</a:t>
            </a:r>
          </a:p>
          <a:p>
            <a:pPr marL="400050" lvl="1" indent="0">
              <a:buNone/>
            </a:pPr>
            <a:r>
              <a:rPr lang="en-GB" sz="1400" dirty="0" smtClean="0"/>
              <a:t>1.Narrowbands </a:t>
            </a:r>
            <a:r>
              <a:rPr lang="en-GB" sz="1400" dirty="0"/>
              <a:t>are numbered in order of increasing PRB </a:t>
            </a:r>
            <a:r>
              <a:rPr lang="en-GB" sz="1400" dirty="0" smtClean="0"/>
              <a:t>number: </a:t>
            </a:r>
            <a:r>
              <a:rPr lang="en-GB" sz="1400" dirty="0" smtClean="0">
                <a:solidFill>
                  <a:srgbClr val="0000FF"/>
                </a:solidFill>
              </a:rPr>
              <a:t>Nokia Networks, ZTE, QM, NTT DOCOMO, Ericsson, </a:t>
            </a:r>
            <a:r>
              <a:rPr lang="en-GB" sz="1400" dirty="0" err="1" smtClean="0">
                <a:solidFill>
                  <a:srgbClr val="0000FF"/>
                </a:solidFill>
              </a:rPr>
              <a:t>InterDigital</a:t>
            </a:r>
            <a:endParaRPr lang="en-GB" sz="1400" dirty="0">
              <a:solidFill>
                <a:srgbClr val="0000FF"/>
              </a:solidFill>
            </a:endParaRPr>
          </a:p>
          <a:p>
            <a:pPr marL="400050" lvl="1" indent="0">
              <a:buNone/>
            </a:pPr>
            <a:r>
              <a:rPr lang="en-GB" sz="1400" dirty="0" smtClean="0"/>
              <a:t>2.Narrowbands </a:t>
            </a:r>
            <a:r>
              <a:rPr lang="en-GB" sz="1400" dirty="0"/>
              <a:t>are numbered working from the edges of the </a:t>
            </a:r>
            <a:r>
              <a:rPr lang="en-GB" sz="1400" dirty="0" smtClean="0"/>
              <a:t>system bandwidth </a:t>
            </a:r>
            <a:r>
              <a:rPr lang="en-GB" sz="1400" dirty="0"/>
              <a:t>to the </a:t>
            </a:r>
            <a:r>
              <a:rPr lang="en-GB" sz="1400" dirty="0" smtClean="0"/>
              <a:t>middle: </a:t>
            </a:r>
            <a:r>
              <a:rPr lang="en-GB" sz="1400" dirty="0" smtClean="0">
                <a:solidFill>
                  <a:srgbClr val="0000FF"/>
                </a:solidFill>
              </a:rPr>
              <a:t>NEC, </a:t>
            </a:r>
            <a:r>
              <a:rPr lang="en-GB" sz="1400" dirty="0" smtClean="0">
                <a:solidFill>
                  <a:srgbClr val="0000FF"/>
                </a:solidFill>
              </a:rPr>
              <a:t>LGE,</a:t>
            </a:r>
            <a:endParaRPr lang="en-GB" sz="1400" dirty="0" smtClean="0">
              <a:solidFill>
                <a:srgbClr val="0000FF"/>
              </a:solidFill>
            </a:endParaRPr>
          </a:p>
          <a:p>
            <a:pPr marL="400050" lvl="1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84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354360" y="1196752"/>
            <a:ext cx="8435280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The </a:t>
            </a:r>
            <a:r>
              <a:rPr lang="en-GB" dirty="0"/>
              <a:t>location of the remaining RBs </a:t>
            </a:r>
            <a:r>
              <a:rPr lang="en-GB" dirty="0" smtClean="0"/>
              <a:t>is </a:t>
            </a:r>
            <a:r>
              <a:rPr lang="en-GB" dirty="0"/>
              <a:t>FFS among at </a:t>
            </a:r>
            <a:r>
              <a:rPr lang="en-GB" dirty="0" smtClean="0"/>
              <a:t>least:</a:t>
            </a:r>
            <a:endParaRPr lang="en-GB" sz="1400" dirty="0">
              <a:solidFill>
                <a:srgbClr val="0000FF"/>
              </a:solidFill>
            </a:endParaRPr>
          </a:p>
          <a:p>
            <a:pPr marL="400050" lvl="1" indent="0">
              <a:buNone/>
            </a:pPr>
            <a:r>
              <a:rPr lang="en-GB" sz="1400" dirty="0">
                <a:solidFill>
                  <a:srgbClr val="0000FF"/>
                </a:solidFill>
              </a:rPr>
              <a:t>B) The remaining RBs are in the middle of the system </a:t>
            </a:r>
            <a:r>
              <a:rPr lang="en-GB" sz="1400" dirty="0" smtClean="0">
                <a:solidFill>
                  <a:srgbClr val="0000FF"/>
                </a:solidFill>
              </a:rPr>
              <a:t>bandwidth</a:t>
            </a:r>
            <a:endParaRPr lang="en-GB" sz="1400" dirty="0">
              <a:solidFill>
                <a:srgbClr val="0000FF"/>
              </a:solidFill>
            </a:endParaRPr>
          </a:p>
          <a:p>
            <a:pPr marL="400050" lvl="1" indent="0">
              <a:buNone/>
            </a:pPr>
            <a:r>
              <a:rPr lang="en-GB" sz="1400" dirty="0" smtClean="0">
                <a:solidFill>
                  <a:srgbClr val="0000FF"/>
                </a:solidFill>
              </a:rPr>
              <a:t>C) The remaining RBs are at both ends of the system bandwidth</a:t>
            </a:r>
            <a:endParaRPr lang="en-GB" sz="1400" dirty="0" smtClean="0">
              <a:solidFill>
                <a:srgbClr val="0000FF"/>
              </a:solidFill>
            </a:endParaRPr>
          </a:p>
          <a:p>
            <a:pPr marL="400050" lvl="1" indent="0">
              <a:buNone/>
            </a:pPr>
            <a:endParaRPr lang="en-GB" sz="14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The </a:t>
            </a:r>
            <a:r>
              <a:rPr lang="en-GB" dirty="0" smtClean="0"/>
              <a:t>numbering of </a:t>
            </a:r>
            <a:r>
              <a:rPr lang="en-GB" dirty="0" err="1" smtClean="0"/>
              <a:t>narrowbands</a:t>
            </a:r>
            <a:r>
              <a:rPr lang="en-GB" dirty="0" smtClean="0"/>
              <a:t> is:</a:t>
            </a:r>
          </a:p>
          <a:p>
            <a:pPr lvl="1">
              <a:buFont typeface="+mj-lt"/>
              <a:buAutoNum type="arabicPeriod"/>
            </a:pPr>
            <a:r>
              <a:rPr lang="en-GB" sz="1400" dirty="0" err="1" smtClean="0">
                <a:solidFill>
                  <a:srgbClr val="0000FF"/>
                </a:solidFill>
              </a:rPr>
              <a:t>Narrowbands</a:t>
            </a:r>
            <a:r>
              <a:rPr lang="en-GB" sz="1400" dirty="0" smtClean="0">
                <a:solidFill>
                  <a:srgbClr val="0000FF"/>
                </a:solidFill>
              </a:rPr>
              <a:t> </a:t>
            </a:r>
            <a:r>
              <a:rPr lang="en-GB" sz="1400" dirty="0">
                <a:solidFill>
                  <a:srgbClr val="0000FF"/>
                </a:solidFill>
              </a:rPr>
              <a:t>are numbered in order of increasing PRB </a:t>
            </a:r>
            <a:r>
              <a:rPr lang="en-GB" sz="1400" dirty="0" smtClean="0">
                <a:solidFill>
                  <a:srgbClr val="0000FF"/>
                </a:solidFill>
              </a:rPr>
              <a:t>number</a:t>
            </a:r>
            <a:endParaRPr lang="en-GB" sz="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55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For Reference</a:t>
            </a:r>
            <a:endParaRPr kumimoji="1" lang="ja-JP" altLang="en-US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9" name="Pictur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128792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686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9697</TotalTime>
  <Words>657</Words>
  <Application>Microsoft Office PowerPoint</Application>
  <PresentationFormat>On-screen Show (4:3)</PresentationFormat>
  <Paragraphs>68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ＭＳ Ｐゴシック</vt:lpstr>
      <vt:lpstr>Arial</vt:lpstr>
      <vt:lpstr>Calibri</vt:lpstr>
      <vt:lpstr>Courier New</vt:lpstr>
      <vt:lpstr>Wingdings</vt:lpstr>
      <vt:lpstr>Office テーマ</vt:lpstr>
      <vt:lpstr>Equation</vt:lpstr>
      <vt:lpstr>WF on Narrowband numbering and location of the remaining PRBs</vt:lpstr>
      <vt:lpstr>Background</vt:lpstr>
      <vt:lpstr>Background</vt:lpstr>
      <vt:lpstr>Background</vt:lpstr>
      <vt:lpstr>Company preference</vt:lpstr>
      <vt:lpstr>Proposal</vt:lpstr>
      <vt:lpstr>For 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Narrowband definitions</dc:title>
  <dc:creator>Yassin.Awad@EMEA.NEC.COM</dc:creator>
  <cp:lastModifiedBy>Yassin Awad</cp:lastModifiedBy>
  <cp:revision>212</cp:revision>
  <dcterms:created xsi:type="dcterms:W3CDTF">2015-02-03T00:53:02Z</dcterms:created>
  <dcterms:modified xsi:type="dcterms:W3CDTF">2015-08-27T02:00:40Z</dcterms:modified>
</cp:coreProperties>
</file>