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5" r:id="rId4"/>
    <p:sldId id="262" r:id="rId5"/>
    <p:sldId id="26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082" autoAdjust="0"/>
    <p:restoredTop sz="85393" autoAdjust="0"/>
  </p:normalViewPr>
  <p:slideViewPr>
    <p:cSldViewPr>
      <p:cViewPr>
        <p:scale>
          <a:sx n="80" d="100"/>
          <a:sy n="80" d="100"/>
        </p:scale>
        <p:origin x="724" y="-3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64332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remaining issues of Narrowband definitions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2088232"/>
          </a:xfrm>
        </p:spPr>
        <p:txBody>
          <a:bodyPr>
            <a:noAutofit/>
          </a:bodyPr>
          <a:lstStyle/>
          <a:p>
            <a:r>
              <a:rPr lang="en-GB" altLang="ja-JP" dirty="0" smtClean="0"/>
              <a:t>NEC,LGE, Intel, </a:t>
            </a:r>
            <a:r>
              <a:rPr lang="en-GB" altLang="ja-JP" dirty="0" err="1" smtClean="0"/>
              <a:t>InterDigital</a:t>
            </a:r>
            <a:r>
              <a:rPr lang="en-GB" altLang="ja-JP" dirty="0" smtClean="0"/>
              <a:t>, CATT, Samsung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#82</a:t>
            </a:r>
            <a:endParaRPr lang="ja-JP" altLang="ja-JP" dirty="0" smtClean="0"/>
          </a:p>
          <a:p>
            <a:r>
              <a:rPr lang="en-US" altLang="ja-JP" dirty="0" smtClean="0"/>
              <a:t>Beijing, China, August 24 – 28,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7</a:t>
            </a:r>
            <a:r>
              <a:rPr lang="en-GB" altLang="ja-JP" dirty="0" smtClean="0"/>
              <a:t>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R1-154909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661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u="sng" dirty="0" smtClean="0"/>
              <a:t>Agreement </a:t>
            </a:r>
            <a:r>
              <a:rPr lang="en-US" sz="1800" b="1" u="sng" dirty="0"/>
              <a:t>at RAN1#80bis: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A set of DL and UL narrow-band(s) are known to UE</a:t>
            </a:r>
            <a:endParaRPr lang="en-GB" sz="1800" dirty="0"/>
          </a:p>
          <a:p>
            <a:pPr lvl="2"/>
            <a:r>
              <a:rPr lang="en-US" dirty="0"/>
              <a:t>Definition of narrow-band(s) is specified in the spec</a:t>
            </a:r>
            <a:endParaRPr lang="en-GB" dirty="0"/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1800" dirty="0"/>
              <a:t>FFS details of a definition of narrow-band(s)</a:t>
            </a:r>
            <a:endParaRPr lang="en-GB" sz="1800" dirty="0"/>
          </a:p>
          <a:p>
            <a:pPr lvl="2"/>
            <a:r>
              <a:rPr lang="en-US" dirty="0"/>
              <a:t>FFS on how to UE knows available narrow-band(s) for MTC UEs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One narrow-band size is 6PRB</a:t>
            </a:r>
            <a:endParaRPr lang="en-GB" sz="1800" dirty="0"/>
          </a:p>
          <a:p>
            <a:pPr lvl="2"/>
            <a:r>
              <a:rPr lang="en-US" dirty="0"/>
              <a:t>FFS on other narrow-band size(s)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PRBs in a narrow-band are aligned with legacy PRB mapping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Frequency hopping over the system bandwidth is not used for at least</a:t>
            </a:r>
            <a:endParaRPr lang="en-GB" sz="1800" dirty="0"/>
          </a:p>
          <a:p>
            <a:pPr lvl="2"/>
            <a:r>
              <a:rPr lang="en-US" dirty="0"/>
              <a:t>PSS/SSS</a:t>
            </a:r>
            <a:endParaRPr lang="en-GB" dirty="0"/>
          </a:p>
          <a:p>
            <a:pPr lvl="2"/>
            <a:r>
              <a:rPr lang="en-US" dirty="0"/>
              <a:t>PBCH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At least in CE, frequency hopping over the system bandwidth can be used for common message for Rel-13 MTC UEs (RAR, paging, MTC SIB(s), FFS on response for message 3)</a:t>
            </a:r>
            <a:endParaRPr lang="en-GB" sz="18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/>
              <a:t>Hopping pattern between narrow-bands is supported</a:t>
            </a:r>
            <a:endParaRPr lang="en-GB" sz="1800" dirty="0"/>
          </a:p>
          <a:p>
            <a:pPr lvl="2"/>
            <a:r>
              <a:rPr lang="en-US" dirty="0"/>
              <a:t>FFS on details of hopping pattern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661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u="sng" dirty="0"/>
              <a:t>Agreement at RAN1#81: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A narrowband is defined as a set of contiguous PRBs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At least for TDD, the same set of </a:t>
            </a:r>
            <a:r>
              <a:rPr lang="en-US" sz="1800" dirty="0" err="1"/>
              <a:t>narrowbands</a:t>
            </a:r>
            <a:r>
              <a:rPr lang="en-US" sz="1800" dirty="0"/>
              <a:t> are specified for both DL and UL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NOTE: This avoids additional retuning in TDD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 err="1"/>
              <a:t>Narrowbands</a:t>
            </a:r>
            <a:r>
              <a:rPr lang="en-US" sz="1800" dirty="0"/>
              <a:t> are non-overlapping</a:t>
            </a:r>
            <a:endParaRPr lang="en-GB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FFS: Some PRBs may not be included in any narrowband</a:t>
            </a:r>
            <a:endParaRPr lang="en-GB" sz="18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FFS the location of these PRB(s) (e.g., edge(s), near the center, …)</a:t>
            </a:r>
            <a:endParaRPr lang="en-GB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The PSS/SSS/PBCH may be in one or more </a:t>
            </a:r>
            <a:r>
              <a:rPr lang="en-US" sz="1800" dirty="0" err="1"/>
              <a:t>narrowbands</a:t>
            </a:r>
            <a:r>
              <a:rPr lang="en-US" sz="1800" dirty="0"/>
              <a:t>. PSS/SSS/PBCH is independent of any </a:t>
            </a:r>
            <a:r>
              <a:rPr lang="en-US" sz="1800" dirty="0" err="1"/>
              <a:t>narrowbands</a:t>
            </a:r>
            <a:endParaRPr lang="en-GB" sz="18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/>
              <a:t>In case a UE needs to monitor PSS/SSS/PBCH of a cell, it can be retuned to the center 72 subcarriers (excluding system DC)</a:t>
            </a:r>
            <a:endParaRPr lang="en-GB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FFS how the </a:t>
            </a:r>
            <a:r>
              <a:rPr lang="en-US" sz="1800" dirty="0" err="1"/>
              <a:t>narrowbands</a:t>
            </a:r>
            <a:r>
              <a:rPr lang="en-US" sz="1800" dirty="0"/>
              <a:t> are defined across the system BW</a:t>
            </a:r>
            <a:endParaRPr lang="en-GB" sz="1800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/>
              <a:t>FFS if an offset is allowed for aligning UL </a:t>
            </a:r>
            <a:r>
              <a:rPr lang="en-US" sz="1800" dirty="0" err="1"/>
              <a:t>narrowbands</a:t>
            </a:r>
            <a:r>
              <a:rPr lang="en-US" sz="1800" dirty="0"/>
              <a:t> with legacy PUCCH and/or </a:t>
            </a:r>
            <a:r>
              <a:rPr lang="en-US" sz="1800" dirty="0" smtClean="0"/>
              <a:t>PRACH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824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730716" cy="5688632"/>
          </a:xfrm>
        </p:spPr>
        <p:txBody>
          <a:bodyPr>
            <a:noAutofit/>
          </a:bodyPr>
          <a:lstStyle/>
          <a:p>
            <a:pPr lvl="0">
              <a:buFont typeface="Wingdings" panose="05000000000000000000" pitchFamily="2" charset="2"/>
              <a:buChar char="§"/>
            </a:pPr>
            <a:endParaRPr lang="en-GB" sz="1800" dirty="0" smtClean="0"/>
          </a:p>
          <a:p>
            <a:pPr lvl="0">
              <a:buFont typeface="Wingdings" panose="05000000000000000000" pitchFamily="2" charset="2"/>
              <a:buChar char="§"/>
            </a:pPr>
            <a:r>
              <a:rPr lang="en-GB" sz="1900" dirty="0" smtClean="0"/>
              <a:t>Total number of DL </a:t>
            </a:r>
            <a:r>
              <a:rPr lang="en-GB" sz="1900" dirty="0" err="1" smtClean="0"/>
              <a:t>narrowbands</a:t>
            </a:r>
            <a:r>
              <a:rPr lang="en-GB" sz="1900" dirty="0" smtClean="0"/>
              <a:t> 6-RBs size in the system bandwidth is                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en-GB" sz="1900" dirty="0" smtClean="0"/>
              <a:t>Total number of </a:t>
            </a:r>
            <a:r>
              <a:rPr lang="en-GB" sz="1900" strike="sngStrike" dirty="0" smtClean="0">
                <a:solidFill>
                  <a:srgbClr val="FF0000"/>
                </a:solidFill>
              </a:rPr>
              <a:t>maximum </a:t>
            </a:r>
            <a:r>
              <a:rPr lang="en-GB" sz="1900" dirty="0" smtClean="0"/>
              <a:t>UL </a:t>
            </a:r>
            <a:r>
              <a:rPr lang="en-GB" sz="1900" dirty="0" err="1" smtClean="0"/>
              <a:t>narrowbands</a:t>
            </a:r>
            <a:r>
              <a:rPr lang="en-GB" sz="1900" dirty="0" smtClean="0"/>
              <a:t> 6-RBs size in the system bandwidth                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900" strike="sngStrike" dirty="0">
                <a:solidFill>
                  <a:srgbClr val="FF0000"/>
                </a:solidFill>
              </a:rPr>
              <a:t>FFS: Offset is allowed for aligning UL </a:t>
            </a:r>
            <a:r>
              <a:rPr lang="en-US" sz="1900" strike="sngStrike" dirty="0" err="1">
                <a:solidFill>
                  <a:srgbClr val="FF0000"/>
                </a:solidFill>
              </a:rPr>
              <a:t>narrowbands</a:t>
            </a:r>
            <a:r>
              <a:rPr lang="en-US" sz="1900" strike="sngStrike" dirty="0">
                <a:solidFill>
                  <a:srgbClr val="FF0000"/>
                </a:solidFill>
              </a:rPr>
              <a:t> with legacy PUCCH and/or PRACH</a:t>
            </a:r>
            <a:endParaRPr lang="en-GB" sz="1900" strike="sngStrike" dirty="0">
              <a:solidFill>
                <a:srgbClr val="FF0000"/>
              </a:solidFill>
            </a:endParaRPr>
          </a:p>
          <a:p>
            <a:pPr lvl="0">
              <a:buFont typeface="Wingdings" panose="05000000000000000000" pitchFamily="2" charset="2"/>
              <a:buChar char="§"/>
            </a:pPr>
            <a:r>
              <a:rPr lang="en-GB" sz="1900" dirty="0" smtClean="0"/>
              <a:t>FFS whether partial narrowband is defined for the remaining RBs if any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900" dirty="0" smtClean="0"/>
              <a:t>The location of the remaining RBs if any is FFS between</a:t>
            </a:r>
          </a:p>
          <a:p>
            <a:pPr marL="400050" lvl="1" indent="0">
              <a:buNone/>
            </a:pPr>
            <a:r>
              <a:rPr lang="en-GB" sz="1900" dirty="0" smtClean="0"/>
              <a:t>A) The remaining </a:t>
            </a:r>
            <a:r>
              <a:rPr lang="en-GB" sz="1900" dirty="0"/>
              <a:t>RBs </a:t>
            </a:r>
            <a:r>
              <a:rPr lang="en-GB" sz="1900" dirty="0" smtClean="0"/>
              <a:t>are at the </a:t>
            </a:r>
            <a:r>
              <a:rPr lang="en-GB" sz="1900" dirty="0"/>
              <a:t>end of the system bandwidth</a:t>
            </a:r>
          </a:p>
          <a:p>
            <a:pPr marL="400050" lvl="1" indent="0">
              <a:buNone/>
            </a:pPr>
            <a:r>
              <a:rPr lang="en-GB" sz="1900" dirty="0" smtClean="0"/>
              <a:t>B) </a:t>
            </a:r>
            <a:r>
              <a:rPr lang="en-GB" sz="1900" dirty="0"/>
              <a:t>The remaining RBs are </a:t>
            </a:r>
            <a:r>
              <a:rPr lang="en-GB" sz="1900" dirty="0" smtClean="0"/>
              <a:t>in the </a:t>
            </a:r>
            <a:r>
              <a:rPr lang="en-GB" sz="1900" dirty="0"/>
              <a:t>middle of the system </a:t>
            </a:r>
            <a:r>
              <a:rPr lang="en-GB" sz="1900" dirty="0" smtClean="0"/>
              <a:t>bandwidth</a:t>
            </a:r>
          </a:p>
          <a:p>
            <a:pPr marL="285750">
              <a:buFont typeface="Wingdings" panose="05000000000000000000" pitchFamily="2" charset="2"/>
              <a:buChar char="§"/>
            </a:pPr>
            <a:r>
              <a:rPr lang="en-GB" sz="1900" dirty="0" smtClean="0"/>
              <a:t>The numbering of </a:t>
            </a:r>
            <a:r>
              <a:rPr lang="en-GB" sz="1900" dirty="0" err="1" smtClean="0"/>
              <a:t>narrowbands</a:t>
            </a:r>
            <a:r>
              <a:rPr lang="en-GB" sz="1900" dirty="0" smtClean="0"/>
              <a:t> </a:t>
            </a:r>
            <a:r>
              <a:rPr lang="en-GB" sz="1900" dirty="0"/>
              <a:t>is FFS </a:t>
            </a:r>
            <a:r>
              <a:rPr lang="en-GB" sz="1900" dirty="0" smtClean="0"/>
              <a:t>between:</a:t>
            </a:r>
            <a:endParaRPr lang="en-GB" sz="1900" dirty="0"/>
          </a:p>
          <a:p>
            <a:pPr marL="857250" lvl="1" indent="-457200">
              <a:buFont typeface="+mj-lt"/>
              <a:buAutoNum type="arabicPeriod"/>
            </a:pPr>
            <a:r>
              <a:rPr lang="en-GB" sz="1900" dirty="0" err="1" smtClean="0"/>
              <a:t>Narrowbands</a:t>
            </a:r>
            <a:r>
              <a:rPr lang="en-GB" sz="1900" dirty="0" smtClean="0"/>
              <a:t> </a:t>
            </a:r>
            <a:r>
              <a:rPr lang="en-GB" sz="1900" dirty="0"/>
              <a:t>are numbered in order of increasing PRB number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sz="1900" dirty="0" err="1"/>
              <a:t>Narrowbands</a:t>
            </a:r>
            <a:r>
              <a:rPr lang="en-GB" sz="1900" dirty="0" smtClean="0"/>
              <a:t> </a:t>
            </a:r>
            <a:r>
              <a:rPr lang="en-GB" sz="1900" dirty="0"/>
              <a:t>are numbered working from the edges of the system bandwidth to the </a:t>
            </a:r>
            <a:r>
              <a:rPr lang="en-GB" sz="1900" dirty="0" smtClean="0"/>
              <a:t>middle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298159"/>
              </p:ext>
            </p:extLst>
          </p:nvPr>
        </p:nvGraphicFramePr>
        <p:xfrm>
          <a:off x="7728272" y="1268760"/>
          <a:ext cx="109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6" name="Equation" r:id="rId3" imgW="1091726" imgH="482391" progId="Equation.3">
                  <p:embed/>
                </p:oleObj>
              </mc:Choice>
              <mc:Fallback>
                <p:oleObj name="Equation" r:id="rId3" imgW="1091726" imgH="482391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8272" y="1268760"/>
                        <a:ext cx="10922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660243"/>
              </p:ext>
            </p:extLst>
          </p:nvPr>
        </p:nvGraphicFramePr>
        <p:xfrm>
          <a:off x="1049338" y="1989138"/>
          <a:ext cx="1079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7" name="Equation" r:id="rId5" imgW="1079280" imgH="482400" progId="Equation.3">
                  <p:embed/>
                </p:oleObj>
              </mc:Choice>
              <mc:Fallback>
                <p:oleObj name="Equation" r:id="rId5" imgW="107928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9338" y="1989138"/>
                        <a:ext cx="10795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For Reference</a:t>
            </a:r>
            <a:endParaRPr kumimoji="1" lang="ja-JP" altLang="en-US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9" name="Pictur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128792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686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8650</TotalTime>
  <Words>427</Words>
  <Application>Microsoft Office PowerPoint</Application>
  <PresentationFormat>On-screen Show (4:3)</PresentationFormat>
  <Paragraphs>46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Arial</vt:lpstr>
      <vt:lpstr>Calibri</vt:lpstr>
      <vt:lpstr>Courier New</vt:lpstr>
      <vt:lpstr>Wingdings</vt:lpstr>
      <vt:lpstr>Office テーマ</vt:lpstr>
      <vt:lpstr>Equation</vt:lpstr>
      <vt:lpstr>WF on remaining issues of Narrowband definitions</vt:lpstr>
      <vt:lpstr>Background</vt:lpstr>
      <vt:lpstr>Background</vt:lpstr>
      <vt:lpstr>Proposal</vt:lpstr>
      <vt:lpstr>For 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Narrowband definitions</dc:title>
  <dc:creator>Yassin.Awad@EMEA.NEC.COM</dc:creator>
  <cp:lastModifiedBy>Yassin Awad</cp:lastModifiedBy>
  <cp:revision>179</cp:revision>
  <dcterms:created xsi:type="dcterms:W3CDTF">2015-02-03T00:53:02Z</dcterms:created>
  <dcterms:modified xsi:type="dcterms:W3CDTF">2015-08-26T08:22:46Z</dcterms:modified>
</cp:coreProperties>
</file>