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4" r:id="rId2"/>
    <p:sldId id="268" r:id="rId3"/>
    <p:sldId id="26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62" autoAdjust="0"/>
    <p:restoredTop sz="93810" autoAdjust="0"/>
  </p:normalViewPr>
  <p:slideViewPr>
    <p:cSldViewPr>
      <p:cViewPr varScale="1">
        <p:scale>
          <a:sx n="93" d="100"/>
          <a:sy n="93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8ADD40-E041-4AC9-B54E-0AD086A3BABD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675D4C-9740-4D9A-AA29-EE06D75A48D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965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75D4C-9740-4D9A-AA29-EE06D75A48D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6165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75D4C-9740-4D9A-AA29-EE06D75A48D6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5130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2ABCE-7086-4A03-B5BB-358E232E04CA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9373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2ABCE-7086-4A03-B5BB-358E232E04CA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9182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2ABCE-7086-4A03-B5BB-358E232E04CA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8043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2ABCE-7086-4A03-B5BB-358E232E04CA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9836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2ABCE-7086-4A03-B5BB-358E232E04CA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5805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2ABCE-7086-4A03-B5BB-358E232E04CA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6075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2ABCE-7086-4A03-B5BB-358E232E04CA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7979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2ABCE-7086-4A03-B5BB-358E232E04CA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6773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2ABCE-7086-4A03-B5BB-358E232E04CA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4121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2ABCE-7086-4A03-B5BB-358E232E04CA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7579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2ABCE-7086-4A03-B5BB-358E232E04CA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2837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2ABCE-7086-4A03-B5BB-358E232E04CA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2760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Scenario for V2x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CMCC</a:t>
            </a:r>
            <a:r>
              <a:rPr kumimoji="1" lang="en-US" altLang="ja-JP" smtClean="0"/>
              <a:t>, Vodafone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R1-154906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7.2.8.1.1</a:t>
            </a:r>
          </a:p>
        </p:txBody>
      </p:sp>
    </p:spTree>
    <p:extLst>
      <p:ext uri="{BB962C8B-B14F-4D97-AF65-F5344CB8AC3E}">
        <p14:creationId xmlns:p14="http://schemas.microsoft.com/office/powerpoint/2010/main" val="86793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1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517232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altLang="ja-JP" b="1" u="sng" dirty="0" smtClean="0"/>
              <a:t>Following RAN aspects for PC5-based V2V operation (</a:t>
            </a:r>
            <a:r>
              <a:rPr lang="en-US" altLang="ja-JP" b="1" u="sng" dirty="0" err="1" smtClean="0"/>
              <a:t>Tx</a:t>
            </a:r>
            <a:r>
              <a:rPr lang="en-US" altLang="ja-JP" b="1" u="sng" dirty="0" smtClean="0"/>
              <a:t>/Rx of V2V message) </a:t>
            </a:r>
            <a:r>
              <a:rPr lang="en-US" altLang="ja-JP" b="1" u="sng" dirty="0"/>
              <a:t>are </a:t>
            </a:r>
            <a:r>
              <a:rPr lang="en-US" altLang="ja-JP" b="1" u="sng" dirty="0" smtClean="0"/>
              <a:t>captured </a:t>
            </a:r>
            <a:r>
              <a:rPr lang="en-US" altLang="ja-JP" b="1" u="sng" dirty="0"/>
              <a:t>in the </a:t>
            </a:r>
            <a:r>
              <a:rPr lang="en-US" altLang="ja-JP" b="1" u="sng" dirty="0" smtClean="0"/>
              <a:t>TR</a:t>
            </a:r>
          </a:p>
          <a:p>
            <a:r>
              <a:rPr lang="en-US" altLang="ja-JP" dirty="0" smtClean="0"/>
              <a:t>(Aspect 1</a:t>
            </a:r>
            <a:r>
              <a:rPr lang="en-US" altLang="ja-JP" dirty="0"/>
              <a:t>) </a:t>
            </a:r>
            <a:r>
              <a:rPr lang="en-US" altLang="ja-JP" dirty="0" smtClean="0"/>
              <a:t>Operation bands used as test points for evaluation</a:t>
            </a:r>
          </a:p>
          <a:p>
            <a:pPr lvl="1"/>
            <a:r>
              <a:rPr lang="en-US" altLang="ja-JP" dirty="0" smtClean="0"/>
              <a:t>Case 1A: 6 GHz</a:t>
            </a:r>
          </a:p>
          <a:p>
            <a:pPr lvl="1"/>
            <a:r>
              <a:rPr lang="en-US" altLang="ja-JP" dirty="0" smtClean="0"/>
              <a:t>Case 1B: 2 GHz</a:t>
            </a:r>
          </a:p>
          <a:p>
            <a:pPr marL="457200" lvl="1" indent="0">
              <a:buNone/>
            </a:pPr>
            <a:r>
              <a:rPr lang="en-US" altLang="ja-JP" dirty="0" smtClean="0"/>
              <a:t>Note: Case 1B may not be need to be specifically simulated for all scenarios</a:t>
            </a:r>
            <a:endParaRPr lang="en-US" altLang="ja-JP" dirty="0"/>
          </a:p>
          <a:p>
            <a:r>
              <a:rPr lang="en-US" altLang="ja-JP" dirty="0" smtClean="0"/>
              <a:t>(Aspect 2) </a:t>
            </a:r>
            <a:r>
              <a:rPr lang="en-US" altLang="ja-JP" dirty="0" err="1" smtClean="0"/>
              <a:t>eNB</a:t>
            </a:r>
            <a:r>
              <a:rPr lang="en-US" altLang="ja-JP" dirty="0" smtClean="0"/>
              <a:t> deployment including possibility of network control</a:t>
            </a:r>
          </a:p>
          <a:p>
            <a:pPr lvl="1"/>
            <a:r>
              <a:rPr lang="en-GB" altLang="ja-JP" dirty="0"/>
              <a:t>Case </a:t>
            </a:r>
            <a:r>
              <a:rPr lang="en-GB" altLang="ja-JP" dirty="0" smtClean="0"/>
              <a:t>2A: UE autonomous resource allocation, at least mode 2, based on semi-statically network-configured/pre-configured radio parameters.</a:t>
            </a:r>
            <a:endParaRPr lang="en-GB" altLang="ja-JP" strike="sngStrike" dirty="0" smtClean="0"/>
          </a:p>
          <a:p>
            <a:pPr lvl="1"/>
            <a:r>
              <a:rPr lang="en-GB" altLang="ja-JP" dirty="0" smtClean="0"/>
              <a:t>Case 2B: </a:t>
            </a:r>
            <a:r>
              <a:rPr lang="en-GB" altLang="ja-JP" dirty="0" err="1"/>
              <a:t>eNBs</a:t>
            </a:r>
            <a:r>
              <a:rPr lang="en-GB" altLang="ja-JP" dirty="0"/>
              <a:t> </a:t>
            </a:r>
            <a:r>
              <a:rPr lang="en-GB" altLang="ja-JP" dirty="0" smtClean="0"/>
              <a:t>providing more UE specific or/and more dynamic resource allocation compared to case 2A.</a:t>
            </a:r>
          </a:p>
          <a:p>
            <a:pPr marL="457200" lvl="1" indent="0">
              <a:buNone/>
            </a:pPr>
            <a:r>
              <a:rPr lang="en-GB" altLang="ja-JP" dirty="0" smtClean="0"/>
              <a:t>Note</a:t>
            </a:r>
            <a:r>
              <a:rPr lang="en-GB" altLang="ja-JP" dirty="0"/>
              <a:t>: Related to aspect 2, it is necessary to consider </a:t>
            </a:r>
            <a:r>
              <a:rPr lang="en-GB" altLang="ja-JP" dirty="0" smtClean="0"/>
              <a:t>the condition to apply any  preconfigured radio parameters.</a:t>
            </a:r>
            <a:endParaRPr lang="en-GB" altLang="ja-JP" dirty="0"/>
          </a:p>
          <a:p>
            <a:pPr marL="457200" lvl="1" indent="0">
              <a:buNone/>
            </a:pPr>
            <a:r>
              <a:rPr lang="en-GB" altLang="ja-JP" dirty="0" smtClean="0"/>
              <a:t>Note: The following case is categorized as in-coverage: a UE can access </a:t>
            </a:r>
            <a:r>
              <a:rPr lang="en-GB" altLang="ja-JP" dirty="0" err="1" smtClean="0"/>
              <a:t>eNB</a:t>
            </a:r>
            <a:r>
              <a:rPr lang="en-GB" altLang="ja-JP" dirty="0" smtClean="0"/>
              <a:t> on a LTE carrier and receive radio parameters for PC5 transport on another carrier (e.g., 6 GHz).</a:t>
            </a:r>
          </a:p>
          <a:p>
            <a:r>
              <a:rPr lang="en-US" altLang="ja-JP" dirty="0" smtClean="0"/>
              <a:t>(Aspect 3) Multi-carrier operation</a:t>
            </a:r>
          </a:p>
          <a:p>
            <a:pPr lvl="1"/>
            <a:r>
              <a:rPr lang="en-US" altLang="ja-JP" dirty="0" smtClean="0"/>
              <a:t>Case 3A: UEs communicating over PC5 across a single carrier.</a:t>
            </a:r>
          </a:p>
          <a:p>
            <a:pPr lvl="1"/>
            <a:r>
              <a:rPr lang="en-US" altLang="ja-JP" dirty="0" smtClean="0"/>
              <a:t>Case 3B: </a:t>
            </a:r>
            <a:r>
              <a:rPr lang="en-US" altLang="ja-JP" dirty="0"/>
              <a:t>UEs communicating over PC5 across </a:t>
            </a:r>
            <a:r>
              <a:rPr lang="en-US" altLang="ja-JP" dirty="0" smtClean="0"/>
              <a:t>multiple carriers.</a:t>
            </a:r>
            <a:endParaRPr lang="en-US" altLang="ja-JP" dirty="0"/>
          </a:p>
          <a:p>
            <a:r>
              <a:rPr lang="en-US" altLang="ja-JP" dirty="0" smtClean="0"/>
              <a:t>(Aspect 4) Multi-operator scenarios</a:t>
            </a:r>
            <a:endParaRPr lang="en-US" altLang="ja-JP" strike="sngStrike" dirty="0" smtClean="0"/>
          </a:p>
          <a:p>
            <a:pPr lvl="1"/>
            <a:r>
              <a:rPr lang="en-US" altLang="ja-JP" dirty="0" smtClean="0"/>
              <a:t>Case 4A: Single operator for PC5 operation.</a:t>
            </a:r>
          </a:p>
          <a:p>
            <a:pPr lvl="1"/>
            <a:r>
              <a:rPr lang="en-US" altLang="ja-JP" dirty="0" smtClean="0"/>
              <a:t>Case 4B: A set of PC5 operation carrier(s) is shared by UEs </a:t>
            </a:r>
            <a:r>
              <a:rPr lang="en-GB" altLang="ja-JP" dirty="0"/>
              <a:t>subscribed to different operators. This means that UEs belonging to different operators may transmit on the same carrier</a:t>
            </a:r>
            <a:r>
              <a:rPr lang="en-GB" altLang="ja-JP" dirty="0" smtClean="0"/>
              <a:t>. 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Case 4C: </a:t>
            </a:r>
            <a:r>
              <a:rPr lang="en-GB" altLang="ja-JP" dirty="0" smtClean="0"/>
              <a:t>Each operator is allocated with a different carrier. This means that a UE transmits only on the carrier allocated to the operator which it belongs to. </a:t>
            </a:r>
          </a:p>
          <a:p>
            <a:r>
              <a:rPr lang="en-US" altLang="ja-JP" dirty="0" smtClean="0"/>
              <a:t>(Aspect 5) Co-existing with </a:t>
            </a:r>
            <a:r>
              <a:rPr lang="en-US" altLang="ja-JP" dirty="0" err="1" smtClean="0"/>
              <a:t>Uu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Case 5A: Dedicated carrier for V2x. There is no uplink (</a:t>
            </a:r>
            <a:r>
              <a:rPr lang="en-US" altLang="ja-JP" dirty="0" err="1" smtClean="0"/>
              <a:t>Uu</a:t>
            </a:r>
            <a:r>
              <a:rPr lang="en-US" altLang="ja-JP" dirty="0" smtClean="0"/>
              <a:t>) traffic on the PC5 operation carrier.</a:t>
            </a:r>
          </a:p>
          <a:p>
            <a:pPr lvl="1"/>
            <a:r>
              <a:rPr lang="en-US" altLang="ja-JP" dirty="0" smtClean="0"/>
              <a:t>Case 5B: V2x carrier is shared with </a:t>
            </a:r>
            <a:r>
              <a:rPr lang="en-US" altLang="ja-JP" dirty="0" err="1" smtClean="0"/>
              <a:t>Uu</a:t>
            </a:r>
            <a:r>
              <a:rPr lang="en-US" altLang="ja-JP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0238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r>
              <a:rPr lang="en-US" altLang="ja-JP" dirty="0"/>
              <a:t> </a:t>
            </a:r>
            <a:r>
              <a:rPr lang="en-US" altLang="ja-JP" dirty="0" smtClean="0"/>
              <a:t>2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70000" lnSpcReduction="20000"/>
          </a:bodyPr>
          <a:lstStyle/>
          <a:p>
            <a:r>
              <a:rPr lang="en-US" altLang="ja-JP" dirty="0" smtClean="0">
                <a:sym typeface="Wingdings" panose="05000000000000000000" pitchFamily="2" charset="2"/>
              </a:rPr>
              <a:t>All scenarios and combinations captured in slide </a:t>
            </a:r>
            <a:r>
              <a:rPr lang="en-US" altLang="ja-JP" dirty="0">
                <a:sym typeface="Wingdings" panose="05000000000000000000" pitchFamily="2" charset="2"/>
              </a:rPr>
              <a:t>2</a:t>
            </a:r>
            <a:r>
              <a:rPr lang="en-US" altLang="ja-JP" dirty="0" smtClean="0">
                <a:sym typeface="Wingdings" panose="05000000000000000000" pitchFamily="2" charset="2"/>
              </a:rPr>
              <a:t> should be considered in scope of the study item. </a:t>
            </a:r>
          </a:p>
          <a:p>
            <a:r>
              <a:rPr lang="en-US" altLang="ja-JP" dirty="0" smtClean="0">
                <a:sym typeface="Wingdings" panose="05000000000000000000" pitchFamily="2" charset="2"/>
              </a:rPr>
              <a:t>For initial evaluations for PC5 based V2V in RAN1, following scenario is proposed to simulate as a starting point </a:t>
            </a:r>
            <a:r>
              <a:rPr lang="en-US" altLang="ja-JP" dirty="0"/>
              <a:t>for </a:t>
            </a:r>
            <a:r>
              <a:rPr lang="en-US" altLang="ja-JP" dirty="0" smtClean="0"/>
              <a:t>evaluation </a:t>
            </a:r>
            <a:r>
              <a:rPr lang="en-US" altLang="ja-JP" dirty="0"/>
              <a:t>simplicity</a:t>
            </a:r>
            <a:r>
              <a:rPr lang="en-US" altLang="ja-JP" dirty="0" smtClean="0">
                <a:sym typeface="Wingdings" panose="05000000000000000000" pitchFamily="2" charset="2"/>
              </a:rPr>
              <a:t>.</a:t>
            </a:r>
          </a:p>
          <a:p>
            <a:pPr lvl="1"/>
            <a:r>
              <a:rPr lang="en-US" altLang="ja-JP" dirty="0" smtClean="0">
                <a:sym typeface="Wingdings" panose="05000000000000000000" pitchFamily="2" charset="2"/>
              </a:rPr>
              <a:t>Case 1A: 6 GHz band</a:t>
            </a:r>
          </a:p>
          <a:p>
            <a:pPr lvl="1"/>
            <a:r>
              <a:rPr lang="en-US" altLang="ja-JP" dirty="0" smtClean="0">
                <a:sym typeface="Wingdings" panose="05000000000000000000" pitchFamily="2" charset="2"/>
              </a:rPr>
              <a:t>Case 2A: Rel-12 mode 2 resource allocation</a:t>
            </a:r>
          </a:p>
          <a:p>
            <a:pPr lvl="1"/>
            <a:r>
              <a:rPr lang="en-US" altLang="ja-JP" dirty="0" smtClean="0"/>
              <a:t>Case 3A: and 5A: Single </a:t>
            </a:r>
            <a:r>
              <a:rPr lang="en-US" altLang="ja-JP" dirty="0"/>
              <a:t>dedicated carrier for </a:t>
            </a:r>
            <a:r>
              <a:rPr lang="en-US" altLang="ja-JP" dirty="0" smtClean="0"/>
              <a:t>V2V</a:t>
            </a:r>
          </a:p>
          <a:p>
            <a:pPr lvl="1"/>
            <a:r>
              <a:rPr lang="en-US" altLang="ja-JP" dirty="0" smtClean="0"/>
              <a:t>Case 4A</a:t>
            </a:r>
            <a:r>
              <a:rPr lang="en-US" altLang="ja-JP" dirty="0"/>
              <a:t>: </a:t>
            </a:r>
            <a:r>
              <a:rPr lang="en-US" altLang="ja-JP" dirty="0" smtClean="0"/>
              <a:t>Single operator</a:t>
            </a:r>
          </a:p>
          <a:p>
            <a:r>
              <a:rPr lang="en-US" altLang="ja-JP" dirty="0" smtClean="0"/>
              <a:t>Total resource required to serve required V2V vehicle density should be verified: i.e. required amount </a:t>
            </a:r>
            <a:r>
              <a:rPr lang="en-US" altLang="ja-JP" dirty="0"/>
              <a:t>of </a:t>
            </a:r>
            <a:r>
              <a:rPr lang="en-US" altLang="ja-JP" dirty="0" smtClean="0"/>
              <a:t>time-frequency resource for </a:t>
            </a:r>
            <a:r>
              <a:rPr lang="en-US" altLang="ja-JP" dirty="0"/>
              <a:t>V2V </a:t>
            </a:r>
            <a:r>
              <a:rPr lang="en-US" altLang="ja-JP" dirty="0" smtClean="0"/>
              <a:t>should be an output metric of the simulation.</a:t>
            </a:r>
          </a:p>
          <a:p>
            <a:r>
              <a:rPr lang="en-US" altLang="ja-JP" dirty="0"/>
              <a:t>If capacity optimization is identified as needed in the study, enhancements to D2D resource allocation </a:t>
            </a:r>
            <a:r>
              <a:rPr lang="en-US" altLang="ja-JP" dirty="0" smtClean="0"/>
              <a:t>and/or </a:t>
            </a:r>
            <a:r>
              <a:rPr lang="en-US" altLang="ja-JP" dirty="0"/>
              <a:t>multi-carrier operation could be considered to understand gains</a:t>
            </a:r>
            <a:r>
              <a:rPr lang="en-US" altLang="ja-JP" dirty="0" smtClean="0"/>
              <a:t>.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1436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1489</TotalTime>
  <Words>474</Words>
  <Application>Microsoft Office PowerPoint</Application>
  <PresentationFormat>画面に合わせる (4:3)</PresentationFormat>
  <Paragraphs>38</Paragraphs>
  <Slides>3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WF on Scenario for V2x</vt:lpstr>
      <vt:lpstr>Proposal 1</vt:lpstr>
      <vt:lpstr>Proposal 2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Background</dc:title>
  <dc:creator>NTT DOCOMO</dc:creator>
  <cp:lastModifiedBy>NTT DOCOMO</cp:lastModifiedBy>
  <cp:revision>122</cp:revision>
  <dcterms:created xsi:type="dcterms:W3CDTF">2015-08-22T04:07:27Z</dcterms:created>
  <dcterms:modified xsi:type="dcterms:W3CDTF">2015-08-26T08:21:36Z</dcterms:modified>
</cp:coreProperties>
</file>