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0"/>
  </p:notesMasterIdLst>
  <p:handoutMasterIdLst>
    <p:handoutMasterId r:id="rId11"/>
  </p:handoutMasterIdLst>
  <p:sldIdLst>
    <p:sldId id="567" r:id="rId5"/>
    <p:sldId id="568" r:id="rId6"/>
    <p:sldId id="570" r:id="rId7"/>
    <p:sldId id="569" r:id="rId8"/>
    <p:sldId id="571" r:id="rId9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5683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91" d="100"/>
          <a:sy n="91" d="100"/>
        </p:scale>
        <p:origin x="-474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2015-08-24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8/24/2015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32520" y="4941168"/>
            <a:ext cx="856895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</a:pPr>
            <a:r>
              <a:rPr lang="en-US" altLang="ko-KR" sz="24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Samsung</a:t>
            </a:r>
            <a:r>
              <a:rPr lang="en-US" altLang="ko-KR" sz="2400" b="1" dirty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, </a:t>
            </a:r>
            <a:r>
              <a:rPr lang="en-US" altLang="ko-KR" sz="24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Alcatel Lucent, Alcatel </a:t>
            </a:r>
            <a:r>
              <a:rPr lang="en-US" altLang="ko-KR" sz="2400" b="1" dirty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Lucent Shanghai </a:t>
            </a:r>
            <a:r>
              <a:rPr lang="en-US" altLang="ko-KR" sz="24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Bell, AT&amp;T, China Telecom, CMCC, ETRI, KDDI, KT, LGE, NEC, Qualcomm, SK Telecom, Telecom Italia, WILUS Inc., ZTE</a:t>
            </a:r>
            <a:endParaRPr lang="en-US" altLang="ko-KR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Discussion on Signaling for Inter-</a:t>
            </a:r>
            <a:r>
              <a:rPr lang="en-US" altLang="ko-KR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eNB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 </a:t>
            </a:r>
            <a:r>
              <a:rPr lang="en-US" altLang="ko-KR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CoMP</a:t>
            </a:r>
            <a:endParaRPr lang="en-US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</a:t>
            </a: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5, Document for: Discussion 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R1-154756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3872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</a:t>
            </a:r>
            <a:r>
              <a:rPr lang="en-GB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82</a:t>
            </a: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	</a:t>
            </a:r>
            <a:endParaRPr lang="en-GB" altLang="ko-KR" b="1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Beijing, China, 24th 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- </a:t>
            </a: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28th August 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2015</a:t>
            </a:r>
            <a:endParaRPr lang="ko-KR" altLang="ko-KR" sz="1200"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1800" dirty="0" smtClean="0"/>
              <a:t>Completion of </a:t>
            </a:r>
            <a:r>
              <a:rPr lang="en-US" altLang="ko-KR" sz="1800" dirty="0" smtClean="0"/>
              <a:t>“Enhanced </a:t>
            </a:r>
            <a:r>
              <a:rPr lang="en-US" altLang="ko-KR" sz="1800" dirty="0" err="1" smtClean="0"/>
              <a:t>Signalling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for </a:t>
            </a:r>
            <a:r>
              <a:rPr lang="en-US" altLang="ko-KR" sz="1800" dirty="0" smtClean="0"/>
              <a:t>Inter-</a:t>
            </a:r>
            <a:r>
              <a:rPr lang="en-US" altLang="ko-KR" sz="1800" dirty="0" err="1" smtClean="0"/>
              <a:t>eNB</a:t>
            </a:r>
            <a:r>
              <a:rPr lang="en-US" altLang="ko-KR" sz="1800" dirty="0" smtClean="0"/>
              <a:t> </a:t>
            </a:r>
            <a:r>
              <a:rPr lang="en-US" altLang="ko-KR" sz="1800" dirty="0" err="1" smtClean="0"/>
              <a:t>CoMP</a:t>
            </a:r>
            <a:r>
              <a:rPr lang="en-US" altLang="ko-KR" sz="1800" dirty="0" smtClean="0"/>
              <a:t>” </a:t>
            </a:r>
            <a:r>
              <a:rPr lang="en-US" altLang="ko-KR" sz="1800" dirty="0" smtClean="0"/>
              <a:t>work item has been delayed </a:t>
            </a:r>
            <a:r>
              <a:rPr lang="en-US" altLang="ko-KR" sz="1800" dirty="0" smtClean="0"/>
              <a:t>in RAN3 (</a:t>
            </a:r>
            <a:r>
              <a:rPr lang="en-US" altLang="ko-KR" sz="1800" dirty="0" smtClean="0"/>
              <a:t>June, 2015 </a:t>
            </a:r>
            <a:r>
              <a:rPr lang="en-US" altLang="ko-KR" sz="1800" dirty="0" smtClean="0">
                <a:sym typeface="Wingdings" panose="05000000000000000000" pitchFamily="2" charset="2"/>
              </a:rPr>
              <a:t> September, 2015</a:t>
            </a:r>
            <a:r>
              <a:rPr lang="en-US" altLang="ko-KR" sz="1800" dirty="0" smtClean="0">
                <a:sym typeface="Wingdings" panose="05000000000000000000" pitchFamily="2" charset="2"/>
              </a:rPr>
              <a:t>)</a:t>
            </a:r>
            <a:endParaRPr lang="en-US" altLang="ko-KR" sz="1800" dirty="0" smtClean="0"/>
          </a:p>
          <a:p>
            <a:r>
              <a:rPr lang="en-US" altLang="ko-KR" sz="1800" dirty="0" smtClean="0"/>
              <a:t>In order to make progress, RAN3 has agreed the following as the working assumption and requested confirmation from RAN1 (R1-153669)</a:t>
            </a:r>
          </a:p>
          <a:p>
            <a:pPr lvl="1"/>
            <a:r>
              <a:rPr lang="en-US" altLang="ko-KR" sz="1600" i="1" dirty="0" smtClean="0">
                <a:solidFill>
                  <a:srgbClr val="FF0000"/>
                </a:solidFill>
              </a:rPr>
              <a:t>Support </a:t>
            </a:r>
            <a:r>
              <a:rPr lang="en-US" altLang="ko-KR" sz="1600" i="1" dirty="0">
                <a:solidFill>
                  <a:srgbClr val="FF0000"/>
                </a:solidFill>
              </a:rPr>
              <a:t>means to link CSI information and RSRP Measurements received over X2 to the same UE  (</a:t>
            </a:r>
            <a:r>
              <a:rPr lang="en-US" altLang="ko-KR" sz="1600" i="1" dirty="0" err="1">
                <a:solidFill>
                  <a:srgbClr val="FF0000"/>
                </a:solidFill>
              </a:rPr>
              <a:t>i.e</a:t>
            </a:r>
            <a:r>
              <a:rPr lang="en-US" altLang="ko-KR" sz="1600" i="1" dirty="0">
                <a:solidFill>
                  <a:srgbClr val="FF0000"/>
                </a:solidFill>
              </a:rPr>
              <a:t> include the UE ID in RSRP Measurement Report) , and</a:t>
            </a:r>
          </a:p>
          <a:p>
            <a:pPr lvl="1"/>
            <a:r>
              <a:rPr lang="en-US" altLang="ko-KR" sz="1600" i="1" dirty="0" smtClean="0">
                <a:solidFill>
                  <a:srgbClr val="FF0000"/>
                </a:solidFill>
              </a:rPr>
              <a:t>Define </a:t>
            </a:r>
            <a:r>
              <a:rPr lang="en-US" altLang="ko-KR" sz="1600" i="1" dirty="0">
                <a:solidFill>
                  <a:srgbClr val="FF0000"/>
                </a:solidFill>
              </a:rPr>
              <a:t>the maximum number of CSI process configurations for all UEs in one cell as </a:t>
            </a:r>
            <a:r>
              <a:rPr lang="en-US" altLang="ko-KR" sz="1600" i="1" dirty="0" smtClean="0">
                <a:solidFill>
                  <a:srgbClr val="FF0000"/>
                </a:solidFill>
              </a:rPr>
              <a:t>7</a:t>
            </a:r>
            <a:endParaRPr lang="en-US" altLang="ko-KR" sz="1600" i="1" dirty="0">
              <a:solidFill>
                <a:srgbClr val="FF0000"/>
              </a:solidFill>
            </a:endParaRPr>
          </a:p>
          <a:p>
            <a:pPr lvl="1"/>
            <a:endParaRPr lang="en-US" altLang="ko-KR" sz="1400" dirty="0" smtClean="0"/>
          </a:p>
        </p:txBody>
      </p:sp>
      <p:sp>
        <p:nvSpPr>
          <p:cNvPr id="7" name="직사각형 6"/>
          <p:cNvSpPr/>
          <p:nvPr/>
        </p:nvSpPr>
        <p:spPr>
          <a:xfrm>
            <a:off x="664050" y="3501008"/>
            <a:ext cx="8753446" cy="3023616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069" y="3630682"/>
            <a:ext cx="8395403" cy="275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9886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Discussion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1800" dirty="0" smtClean="0"/>
              <a:t>During RAN1 discussions, it was shown that performance gain can be achieved for inter-</a:t>
            </a:r>
            <a:r>
              <a:rPr lang="en-US" altLang="ko-KR" sz="1800" dirty="0" err="1" smtClean="0"/>
              <a:t>eNB</a:t>
            </a:r>
            <a:r>
              <a:rPr lang="en-US" altLang="ko-KR" sz="1800" dirty="0" smtClean="0"/>
              <a:t> </a:t>
            </a:r>
            <a:r>
              <a:rPr lang="en-US" altLang="ko-KR" sz="1800" dirty="0" err="1" smtClean="0"/>
              <a:t>CoMP</a:t>
            </a:r>
            <a:r>
              <a:rPr lang="en-US" altLang="ko-KR" sz="1800" dirty="0" smtClean="0"/>
              <a:t> with 7 CSI configurations per cell [1].</a:t>
            </a:r>
          </a:p>
          <a:p>
            <a:endParaRPr lang="en-US" altLang="ko-KR" sz="1800" dirty="0" smtClean="0"/>
          </a:p>
          <a:p>
            <a:r>
              <a:rPr lang="en-US" altLang="ko-KR" sz="1800" dirty="0"/>
              <a:t>During RAN1 discussions, it was shown that by utilizing UE specific RSRP in addition to UE specific CSI, it was possible to operate inter-</a:t>
            </a:r>
            <a:r>
              <a:rPr lang="en-US" altLang="ko-KR" sz="1800" dirty="0" err="1"/>
              <a:t>eNB</a:t>
            </a:r>
            <a:r>
              <a:rPr lang="en-US" altLang="ko-KR" sz="1800" dirty="0"/>
              <a:t> </a:t>
            </a:r>
            <a:r>
              <a:rPr lang="en-US" altLang="ko-KR" sz="1800" dirty="0" err="1"/>
              <a:t>CoMP</a:t>
            </a:r>
            <a:r>
              <a:rPr lang="en-US" altLang="ko-KR" sz="1800" dirty="0"/>
              <a:t> with smaller number of CSI configurations per cell [1], [2</a:t>
            </a:r>
            <a:r>
              <a:rPr lang="en-US" altLang="ko-KR" sz="1800" dirty="0" smtClean="0"/>
              <a:t>].</a:t>
            </a:r>
          </a:p>
          <a:p>
            <a:endParaRPr lang="en-US" altLang="ko-KR" sz="1800" dirty="0"/>
          </a:p>
          <a:p>
            <a:r>
              <a:rPr lang="en-US" altLang="ko-KR" sz="1800" dirty="0" smtClean="0"/>
              <a:t>RAN1 agreed on the following guideline to RAN3 during </a:t>
            </a:r>
            <a:r>
              <a:rPr lang="en-US" altLang="ko-KR" sz="1800" dirty="0" smtClean="0"/>
              <a:t>RAN1#76bis [3]:</a:t>
            </a:r>
            <a:endParaRPr lang="en-US" altLang="ko-KR" sz="1800" dirty="0" smtClean="0"/>
          </a:p>
          <a:p>
            <a:pPr lvl="1"/>
            <a:endParaRPr lang="ko-KR" altLang="en-US" sz="1400" dirty="0"/>
          </a:p>
        </p:txBody>
      </p:sp>
      <p:sp>
        <p:nvSpPr>
          <p:cNvPr id="6" name="직사각형 5"/>
          <p:cNvSpPr/>
          <p:nvPr/>
        </p:nvSpPr>
        <p:spPr>
          <a:xfrm>
            <a:off x="664050" y="3933056"/>
            <a:ext cx="8753446" cy="2210508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16" y="4050912"/>
            <a:ext cx="8424936" cy="197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2235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Way Forward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Confirm the RAN3 working assumption in [R1-153669]</a:t>
            </a:r>
            <a:r>
              <a:rPr lang="ko-KR" altLang="en-US" dirty="0" smtClean="0"/>
              <a:t> </a:t>
            </a:r>
            <a:r>
              <a:rPr lang="en-US" altLang="ko-KR" dirty="0" smtClean="0"/>
              <a:t>and send an reply LS to </a:t>
            </a:r>
            <a:r>
              <a:rPr lang="en-US" altLang="ko-KR" dirty="0" smtClean="0"/>
              <a:t>RAN3</a:t>
            </a:r>
          </a:p>
          <a:p>
            <a:pPr lvl="1"/>
            <a:r>
              <a:rPr lang="en-US" altLang="ko-KR" dirty="0" smtClean="0"/>
              <a:t>Draft LS is in [R1-154090]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4227806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[1] R1-141867 “</a:t>
            </a:r>
            <a:r>
              <a:rPr lang="en-GB" altLang="ko-KR" dirty="0"/>
              <a:t>Further evaluation study and IMR configuration for inter-</a:t>
            </a:r>
            <a:r>
              <a:rPr lang="en-GB" altLang="ko-KR" dirty="0" err="1"/>
              <a:t>eNB</a:t>
            </a:r>
            <a:r>
              <a:rPr lang="en-GB" altLang="ko-KR" dirty="0"/>
              <a:t> </a:t>
            </a:r>
            <a:r>
              <a:rPr lang="en-GB" altLang="ko-KR" dirty="0" err="1"/>
              <a:t>CoMP</a:t>
            </a:r>
            <a:r>
              <a:rPr lang="en-GB" altLang="ko-KR" dirty="0"/>
              <a:t>”, Samsung, RAN1#76b</a:t>
            </a:r>
          </a:p>
          <a:p>
            <a:r>
              <a:rPr lang="en-GB" altLang="ko-KR" dirty="0"/>
              <a:t>[2] R1-141806 “Further evaluation results for inter-</a:t>
            </a:r>
            <a:r>
              <a:rPr lang="en-GB" altLang="ko-KR" dirty="0" err="1"/>
              <a:t>eNB</a:t>
            </a:r>
            <a:r>
              <a:rPr lang="en-GB" altLang="ko-KR" dirty="0"/>
              <a:t> </a:t>
            </a:r>
            <a:r>
              <a:rPr lang="en-GB" altLang="ko-KR" dirty="0" err="1"/>
              <a:t>CoMP</a:t>
            </a:r>
            <a:r>
              <a:rPr lang="en-GB" altLang="ko-KR" dirty="0"/>
              <a:t>”, Samsung, RAN1#76b</a:t>
            </a:r>
          </a:p>
          <a:p>
            <a:r>
              <a:rPr lang="en-GB" altLang="ko-KR" dirty="0"/>
              <a:t>[3] R1-141816 “</a:t>
            </a:r>
            <a:r>
              <a:rPr lang="en-US" altLang="ko-KR" dirty="0"/>
              <a:t>LS on Inter-</a:t>
            </a:r>
            <a:r>
              <a:rPr lang="en-US" altLang="ko-KR" dirty="0" err="1"/>
              <a:t>eNB</a:t>
            </a:r>
            <a:r>
              <a:rPr lang="en-US" altLang="ko-KR" dirty="0"/>
              <a:t> </a:t>
            </a:r>
            <a:r>
              <a:rPr lang="en-US" altLang="ko-KR" dirty="0" err="1"/>
              <a:t>CoMP</a:t>
            </a:r>
            <a:r>
              <a:rPr lang="en-US" altLang="ko-KR" dirty="0"/>
              <a:t> for LTE”, </a:t>
            </a:r>
            <a:r>
              <a:rPr lang="en-US" altLang="ko-KR" dirty="0" smtClean="0"/>
              <a:t>RAN1#76b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844451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6D65E4F-B796-48EA-912B-80164599CC00}">
  <ds:schemaRefs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39233</TotalTime>
  <Words>309</Words>
  <Application>Microsoft Office PowerPoint</Application>
  <PresentationFormat>A4 용지(210x297mm)</PresentationFormat>
  <Paragraphs>24</Paragraphs>
  <Slides>5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3_Office 테마</vt:lpstr>
      <vt:lpstr>PowerPoint 프레젠테이션</vt:lpstr>
      <vt:lpstr>Background</vt:lpstr>
      <vt:lpstr>Discussion</vt:lpstr>
      <vt:lpstr>Way Forward</vt:lpstr>
      <vt:lpstr>Reference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rentpc</cp:lastModifiedBy>
  <cp:revision>1250</cp:revision>
  <dcterms:created xsi:type="dcterms:W3CDTF">2011-04-07T04:52:51Z</dcterms:created>
  <dcterms:modified xsi:type="dcterms:W3CDTF">2015-08-24T00:16:31Z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