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8"/>
  </p:notesMasterIdLst>
  <p:handoutMasterIdLst>
    <p:handoutMasterId r:id="rId9"/>
  </p:handoutMasterIdLst>
  <p:sldIdLst>
    <p:sldId id="259" r:id="rId2"/>
    <p:sldId id="260" r:id="rId3"/>
    <p:sldId id="266" r:id="rId4"/>
    <p:sldId id="268" r:id="rId5"/>
    <p:sldId id="267" r:id="rId6"/>
    <p:sldId id="261" r:id="rId7"/>
  </p:sldIdLst>
  <p:sldSz cx="9144000" cy="6858000" type="screen4x3"/>
  <p:notesSz cx="6884988" cy="10018713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Ericsson Capital TT" panose="02000503000000020004" pitchFamily="2" charset="0"/>
      <p:regular r:id="rId14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66"/>
            <p14:sldId id="268"/>
            <p14:sldId id="267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BB00"/>
    <a:srgbClr val="007B78"/>
    <a:srgbClr val="9FB7D3"/>
    <a:srgbClr val="8BC5FF"/>
    <a:srgbClr val="99CCFF"/>
    <a:srgbClr val="6A8FBF"/>
    <a:srgbClr val="00A9D4"/>
    <a:srgbClr val="89BA17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71" d="100"/>
          <a:sy n="71" d="100"/>
        </p:scale>
        <p:origin x="-852" y="-10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May 2015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© Ericsson AB 2015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May 2015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2015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2015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Ericsson AB 2015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481C6-6124-4E30-A82A-D6BD4536CC21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3CBA5A-DC15-4DAA-82BA-4C77C76C1223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140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B05477-FA68-43F1-B6AA-050EF18055A1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253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475B9F-89D4-41DD-8A8D-2E75A75E2A76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8738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00B32D-5DE3-4878-9DFC-A3B3F844CED2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7100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May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87585B-8361-4596-8BDC-AD36F2582FEA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367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Public  |  © Ericsson AB 2015  |  May 2015  |  Page </a:t>
            </a:r>
            <a:fld id="{D2DEFEE6-F40D-455C-AFA2-CFB815C1F15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Motivation for </a:t>
            </a:r>
            <a:r>
              <a:rPr lang="en-US" dirty="0" smtClean="0"/>
              <a:t>flexible </a:t>
            </a:r>
            <a:r>
              <a:rPr lang="en-US" dirty="0"/>
              <a:t>framework for non-precoded CSI-RS</a:t>
            </a:r>
            <a:endParaRPr lang="en-US" dirty="0">
              <a:blipFill>
                <a:blip r:embed="rId4"/>
                <a:stretch>
                  <a:fillRect/>
                </a:stretch>
              </a:blipFill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Agenda Item 6.2.5.2.3</a:t>
            </a:r>
            <a:endParaRPr lang="en-U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-4319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81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R1-153586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Fukuoka, Japan, 25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– 29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May 2015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467490"/>
            <a:ext cx="8351839" cy="417130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A9D4"/>
                </a:solidFill>
              </a:rPr>
              <a:t>SI on FD-MIMO is concluding with two main modes of operation identified:</a:t>
            </a:r>
          </a:p>
          <a:p>
            <a:pPr lvl="1"/>
            <a:r>
              <a:rPr lang="en-US" dirty="0" smtClean="0"/>
              <a:t>Non-precoded CSI-RS (codebook based feedback as in Rel.12)</a:t>
            </a:r>
          </a:p>
          <a:p>
            <a:pPr lvl="1"/>
            <a:r>
              <a:rPr lang="en-US" dirty="0" smtClean="0"/>
              <a:t>Beamformed CSI-RS 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00A9D4"/>
                </a:solidFill>
              </a:rPr>
              <a:t>T</a:t>
            </a:r>
            <a:r>
              <a:rPr lang="en-US" dirty="0" smtClean="0">
                <a:solidFill>
                  <a:srgbClr val="00A9D4"/>
                </a:solidFill>
              </a:rPr>
              <a:t>he </a:t>
            </a:r>
            <a:r>
              <a:rPr lang="en-US" dirty="0">
                <a:solidFill>
                  <a:srgbClr val="00A9D4"/>
                </a:solidFill>
              </a:rPr>
              <a:t>number of TXRU is an </a:t>
            </a:r>
            <a:r>
              <a:rPr lang="en-US" dirty="0" err="1">
                <a:solidFill>
                  <a:srgbClr val="00A9D4"/>
                </a:solidFill>
              </a:rPr>
              <a:t>eNB</a:t>
            </a:r>
            <a:r>
              <a:rPr lang="en-US" dirty="0">
                <a:solidFill>
                  <a:srgbClr val="00A9D4"/>
                </a:solidFill>
              </a:rPr>
              <a:t> implementation </a:t>
            </a:r>
            <a:r>
              <a:rPr lang="en-US" dirty="0" smtClean="0">
                <a:solidFill>
                  <a:srgbClr val="00A9D4"/>
                </a:solidFill>
              </a:rPr>
              <a:t>issue</a:t>
            </a:r>
            <a:r>
              <a:rPr lang="en-US" dirty="0" smtClean="0"/>
              <a:t>, </a:t>
            </a:r>
          </a:p>
          <a:p>
            <a:pPr lvl="1"/>
            <a:r>
              <a:rPr lang="en-US" dirty="0" smtClean="0"/>
              <a:t>the use of the number </a:t>
            </a:r>
            <a:r>
              <a:rPr lang="en-US" dirty="0"/>
              <a:t>of TXRU in RAN1 was introduced </a:t>
            </a:r>
            <a:r>
              <a:rPr lang="en-US" dirty="0" smtClean="0"/>
              <a:t>to </a:t>
            </a:r>
            <a:r>
              <a:rPr lang="en-US" dirty="0"/>
              <a:t>align the </a:t>
            </a:r>
            <a:r>
              <a:rPr lang="en-US" dirty="0" smtClean="0"/>
              <a:t>simulation results in the SI </a:t>
            </a:r>
          </a:p>
          <a:p>
            <a:pPr marL="355600" lvl="1" indent="0">
              <a:buNone/>
            </a:pPr>
            <a:endParaRPr lang="en-US" dirty="0"/>
          </a:p>
          <a:p>
            <a:endParaRPr lang="en-US" dirty="0" smtClean="0">
              <a:solidFill>
                <a:srgbClr val="00A9D4"/>
              </a:solidFill>
            </a:endParaRPr>
          </a:p>
          <a:p>
            <a:pPr lvl="1"/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Background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8299" y="1430231"/>
            <a:ext cx="8329875" cy="49887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A9D4"/>
                </a:solidFill>
              </a:rPr>
              <a:t>Current </a:t>
            </a:r>
            <a:r>
              <a:rPr lang="en-US" dirty="0" err="1">
                <a:solidFill>
                  <a:srgbClr val="00A9D4"/>
                </a:solidFill>
              </a:rPr>
              <a:t>eNB</a:t>
            </a:r>
            <a:r>
              <a:rPr lang="en-US" dirty="0">
                <a:solidFill>
                  <a:srgbClr val="00A9D4"/>
                </a:solidFill>
              </a:rPr>
              <a:t> has typically 2,5,6,9,10,14 or 20 rows of antenna </a:t>
            </a:r>
            <a:r>
              <a:rPr lang="en-US" dirty="0" smtClean="0">
                <a:solidFill>
                  <a:srgbClr val="00A9D4"/>
                </a:solidFill>
              </a:rPr>
              <a:t>elements (see examples on next page)</a:t>
            </a:r>
            <a:endParaRPr lang="en-US" dirty="0">
              <a:solidFill>
                <a:srgbClr val="00A9D4"/>
              </a:solidFill>
            </a:endParaRPr>
          </a:p>
          <a:p>
            <a:pPr lvl="1"/>
            <a:r>
              <a:rPr lang="en-US" dirty="0"/>
              <a:t>The number of rows has been “hidden” in Rel.8-12 since only one dimensional precoding feedback is </a:t>
            </a:r>
            <a:r>
              <a:rPr lang="en-US" dirty="0" smtClean="0"/>
              <a:t>assumed.</a:t>
            </a:r>
            <a:endParaRPr lang="en-US" dirty="0"/>
          </a:p>
          <a:p>
            <a:pPr lvl="2"/>
            <a:r>
              <a:rPr lang="en-US" dirty="0"/>
              <a:t>With FD-MIMO, </a:t>
            </a:r>
            <a:r>
              <a:rPr lang="en-US" sz="2100" dirty="0"/>
              <a:t>this changes, as </a:t>
            </a:r>
            <a:r>
              <a:rPr lang="en-US" dirty="0"/>
              <a:t>channel from both rows and columns of antenna elements are measurable</a:t>
            </a:r>
          </a:p>
          <a:p>
            <a:pPr lvl="1"/>
            <a:r>
              <a:rPr lang="en-US" sz="2100" dirty="0"/>
              <a:t>Antenna design </a:t>
            </a:r>
            <a:r>
              <a:rPr lang="en-US" sz="2100" dirty="0"/>
              <a:t>need to meet many requirements (e.g. antenna gain, multi-band, heat dissipation, size/volume/weight, grating lobes, steering angle range, ….) </a:t>
            </a:r>
          </a:p>
          <a:p>
            <a:pPr lvl="1"/>
            <a:r>
              <a:rPr lang="en-US" sz="2100" dirty="0"/>
              <a:t>The more elements the higher gain, so the antenna designers tend to fit as many elements as possible into the constrained volume. </a:t>
            </a:r>
            <a:endParaRPr lang="en-US" sz="2100" dirty="0"/>
          </a:p>
          <a:p>
            <a:pPr lvl="2"/>
            <a:r>
              <a:rPr lang="en-US" sz="2100" dirty="0"/>
              <a:t>If </a:t>
            </a:r>
            <a:r>
              <a:rPr lang="en-US" sz="2100" dirty="0"/>
              <a:t>this needs to be a power 2 number, it will (most likely) cost </a:t>
            </a:r>
            <a:r>
              <a:rPr lang="en-US" sz="2100" dirty="0" smtClean="0"/>
              <a:t>antenna gain </a:t>
            </a:r>
            <a:endParaRPr lang="en-US" sz="21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Current </a:t>
            </a:r>
            <a:r>
              <a:rPr lang="en-US" sz="4000" dirty="0" err="1"/>
              <a:t>eNB</a:t>
            </a:r>
            <a:r>
              <a:rPr lang="en-US" sz="4000" dirty="0"/>
              <a:t> antennas</a:t>
            </a:r>
          </a:p>
        </p:txBody>
      </p:sp>
    </p:spTree>
    <p:extLst>
      <p:ext uri="{BB962C8B-B14F-4D97-AF65-F5344CB8AC3E}">
        <p14:creationId xmlns:p14="http://schemas.microsoft.com/office/powerpoint/2010/main" val="114424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Examples of existing x-pol antennas of today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073" y="1241857"/>
            <a:ext cx="6871600" cy="4112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315" y="4461064"/>
            <a:ext cx="3460031" cy="2396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07" y="2182260"/>
            <a:ext cx="1563866" cy="4298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398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799999"/>
            <a:ext cx="8351839" cy="45741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A9D4"/>
                </a:solidFill>
              </a:rPr>
              <a:t>If FD-MIMO specification is restricted to 1,2,4,8 </a:t>
            </a:r>
            <a:r>
              <a:rPr lang="en-US" dirty="0" smtClean="0">
                <a:solidFill>
                  <a:srgbClr val="00A9D4"/>
                </a:solidFill>
              </a:rPr>
              <a:t>ports per row/column, FD-MIMO feature would be less </a:t>
            </a:r>
            <a:r>
              <a:rPr lang="en-US" dirty="0" smtClean="0">
                <a:solidFill>
                  <a:srgbClr val="00A9D4"/>
                </a:solidFill>
              </a:rPr>
              <a:t>attractive</a:t>
            </a:r>
          </a:p>
          <a:p>
            <a:pPr lvl="1"/>
            <a:r>
              <a:rPr lang="en-US" dirty="0" smtClean="0"/>
              <a:t>Antenna design becomes difficult due to these </a:t>
            </a:r>
            <a:r>
              <a:rPr lang="en-US" dirty="0" smtClean="0"/>
              <a:t>constraints</a:t>
            </a:r>
            <a:endParaRPr lang="en-US" dirty="0" smtClean="0"/>
          </a:p>
          <a:p>
            <a:pPr lvl="1"/>
            <a:r>
              <a:rPr lang="en-US" dirty="0" smtClean="0"/>
              <a:t>It may be hard to fulfill requirements, leading to inefficient designs</a:t>
            </a:r>
          </a:p>
          <a:p>
            <a:pPr lvl="1"/>
            <a:r>
              <a:rPr lang="en-US" dirty="0"/>
              <a:t>The actual size (and weight) of the antenna is usually constrained by tower construction, wind load, permits </a:t>
            </a:r>
            <a:r>
              <a:rPr lang="en-US" dirty="0" err="1"/>
              <a:t>etc</a:t>
            </a:r>
            <a:r>
              <a:rPr lang="en-US" dirty="0"/>
              <a:t>, and if an antenna is replaced by a new with different characteristic (size, weight, </a:t>
            </a:r>
            <a:r>
              <a:rPr lang="en-US" dirty="0" err="1"/>
              <a:t>etc</a:t>
            </a:r>
            <a:r>
              <a:rPr lang="en-US" dirty="0"/>
              <a:t>) new negotiations with landlords, tower owners and local authorities is needed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FD-MIMO flexibility</a:t>
            </a:r>
          </a:p>
        </p:txBody>
      </p:sp>
    </p:spTree>
    <p:extLst>
      <p:ext uri="{BB962C8B-B14F-4D97-AF65-F5344CB8AC3E}">
        <p14:creationId xmlns:p14="http://schemas.microsoft.com/office/powerpoint/2010/main" val="24596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2251</TotalTime>
  <Words>349</Words>
  <Application>Microsoft Office PowerPoint</Application>
  <PresentationFormat>On-screen Show (4:3)</PresentationFormat>
  <Paragraphs>49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Times New Roman</vt:lpstr>
      <vt:lpstr>Calibri</vt:lpstr>
      <vt:lpstr>Ericsson Capital TT</vt:lpstr>
      <vt:lpstr>PresentationTemplate2011</vt:lpstr>
      <vt:lpstr>Motivation for flexible framework for non-precoded CSI-RS</vt:lpstr>
      <vt:lpstr>Background</vt:lpstr>
      <vt:lpstr>Current eNB antennas</vt:lpstr>
      <vt:lpstr>Examples of existing x-pol antennas of today</vt:lpstr>
      <vt:lpstr>FD-MIMO flexibility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flexible framework for non-precoded CSI-RS</dc:title>
  <dc:creator>Mattias Frenne</dc:creator>
  <dc:description>Rev PA1</dc:description>
  <cp:lastModifiedBy>Ericsson</cp:lastModifiedBy>
  <cp:revision>130</cp:revision>
  <dcterms:created xsi:type="dcterms:W3CDTF">2011-05-24T09:22:48Z</dcterms:created>
  <dcterms:modified xsi:type="dcterms:W3CDTF">2015-05-27T06:09:48Z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Public</vt:lpwstr>
  </property>
  <property fmtid="{D5CDD505-2E9C-101B-9397-08002B2CF9AE}" pid="13" name="txtConfLabel">
    <vt:lpwstr>Public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false</vt:bool>
  </property>
  <property fmtid="{D5CDD505-2E9C-101B-9397-08002B2CF9AE}" pid="17" name="optFooterCVLCopyright">
    <vt:bool>true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false</vt:bool>
  </property>
  <property fmtid="{D5CDD505-2E9C-101B-9397-08002B2CF9AE}" pid="25" name="optEnterText4">
    <vt:bool>true</vt:bool>
  </property>
  <property fmtid="{D5CDD505-2E9C-101B-9397-08002B2CF9AE}" pid="26" name="LeftFooterField">
    <vt:lpwstr>© Ericsson AB 2015</vt:lpwstr>
  </property>
  <property fmtid="{D5CDD505-2E9C-101B-9397-08002B2CF9AE}" pid="27" name="MiddleFooterField">
    <vt:lpwstr>Public</vt:lpwstr>
  </property>
  <property fmtid="{D5CDD505-2E9C-101B-9397-08002B2CF9AE}" pid="28" name="RightFooterField">
    <vt:lpwstr/>
  </property>
  <property fmtid="{D5CDD505-2E9C-101B-9397-08002B2CF9AE}" pid="29" name="RightFooterField2">
    <vt:lpwstr>May 2015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R4A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2014-11-10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