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3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2" autoAdjust="0"/>
    <p:restoredTop sz="91468" autoAdjust="0"/>
  </p:normalViewPr>
  <p:slideViewPr>
    <p:cSldViewPr>
      <p:cViewPr>
        <p:scale>
          <a:sx n="110" d="100"/>
          <a:sy n="110" d="100"/>
        </p:scale>
        <p:origin x="-72" y="-78"/>
      </p:cViewPr>
      <p:guideLst>
        <p:guide orient="horz" pos="2160"/>
        <p:guide orient="horz" pos="663"/>
        <p:guide pos="2880"/>
        <p:guide pos="1020"/>
        <p:guide pos="46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7/3/2015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PMCH enhancement by superposition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Intel Corporation,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Inc., AT&amp;T, </a:t>
            </a:r>
            <a:r>
              <a:rPr lang="en-US" dirty="0" smtClean="0"/>
              <a:t>CHTTL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7110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R1-153695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Fukuoka, Japan,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29th May2015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6.2.7.1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MUST, PMCH-PMCH should be studied if time permits in R13.</a:t>
            </a:r>
          </a:p>
          <a:p>
            <a:r>
              <a:rPr lang="en-US" altLang="zh-CN" sz="2800" dirty="0" smtClean="0"/>
              <a:t>A MUST scenario is added for the evaluation of PMCH enhancement by superposition transmission, whose concrete evaluation assumptions are given in Table 1 in the next slides.</a:t>
            </a:r>
          </a:p>
          <a:p>
            <a:pPr lvl="1"/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Rectangle 3"/>
          <p:cNvSpPr/>
          <p:nvPr/>
        </p:nvSpPr>
        <p:spPr>
          <a:xfrm>
            <a:off x="611560" y="5301208"/>
            <a:ext cx="8390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Notes: All </a:t>
            </a:r>
            <a:r>
              <a:rPr lang="en-US" dirty="0" smtClean="0"/>
              <a:t>differences in Table 1 from MUST macro cell scenario 1 are highlighted in red.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91680" y="1124744"/>
          <a:ext cx="5722716" cy="4913315"/>
        </p:xfrm>
        <a:graphic>
          <a:graphicData uri="http://schemas.openxmlformats.org/drawingml/2006/table">
            <a:tbl>
              <a:tblPr/>
              <a:tblGrid>
                <a:gridCol w="1440171"/>
                <a:gridCol w="4282545"/>
              </a:tblGrid>
              <a:tr h="1728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en-US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Arial"/>
                        </a:rPr>
                        <a:t>MUST Scenario for PMCH</a:t>
                      </a:r>
                      <a:endParaRPr lang="en-US" sz="9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Layout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Hexagonal grid, 3 sectors per site, 19 macro sites </a:t>
                      </a:r>
                      <a:r>
                        <a:rPr lang="en-GB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(other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sizes of MBSFN and heterogeneous scenario are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optional)</a:t>
                      </a:r>
                      <a:endParaRPr lang="en-US" sz="900" dirty="0">
                        <a:solidFill>
                          <a:srgbClr val="FF0000"/>
                        </a:solidFill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Inter-macro-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eNB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distance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Calibri"/>
                          <a:ea typeface="PMingLiU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500 m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System bandwidth per carrier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10MHz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Carrier frequency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2.0GHz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Total power (Ptotal per carrier)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46dBm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Distance-dependent path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4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Penetration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For outdoor UEs:0dB</a:t>
                      </a:r>
                      <a:b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</a:b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For indoor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: (20+0.5din) dB (din: independent uniform random value between [0, 25] for each link)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Shadowing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Courier New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Courier New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pattern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3D (referring to TR36.819)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Height: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25m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antenna Height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1.5m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gain + connector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17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dBi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gain of UE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0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dBi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323165" y="836712"/>
            <a:ext cx="24976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 bmk="_Ref419478137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Table 1 Evaluation Assumptions - 1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19250" y="1052736"/>
          <a:ext cx="5832475" cy="5897974"/>
        </p:xfrm>
        <a:graphic>
          <a:graphicData uri="http://schemas.openxmlformats.org/drawingml/2006/table">
            <a:tbl>
              <a:tblPr/>
              <a:tblGrid>
                <a:gridCol w="1467793"/>
                <a:gridCol w="4364682"/>
              </a:tblGrid>
              <a:tr h="1691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en-US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Arial"/>
                        </a:rPr>
                        <a:t>MUST Scenario for PMCH</a:t>
                      </a:r>
                      <a:endParaRPr lang="en-US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406957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Fast fading channel between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eNB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and UE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954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configuration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err="1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eNB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: 2 or 4 </a:t>
                      </a:r>
                      <a:r>
                        <a:rPr lang="en-GB" sz="900" kern="1200" dirty="0" err="1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Tx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,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cross-polarized, 0.5 lambda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UE:   2 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Rx,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cross-polarized,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dropping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20%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are outdoor and 80%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are indoor.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Minimum distance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 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Macro – UE : &gt; 35m </a:t>
                      </a: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Traffic model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Full buffer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receiver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MMSE-IRC as baseline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noise figure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9dB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speed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3km/h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94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Performance metrics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UE throughput  that only base data layer is decoded  (Enhanced layer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is also transmitted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UE throughput 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that only enhanced layer is decoded, </a:t>
                      </a:r>
                      <a:r>
                        <a:rPr lang="en-US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for each value of enhanced layer coverage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(Base layer is also transmitted. The </a:t>
                      </a:r>
                      <a:r>
                        <a:rPr lang="en-US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coverage of enhanced data layer are 30%, 50%, 70%, and other coverage value of enhanced data layer is not precluded.)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Baseline Rel-12 MBMS UE throughput (single layer transmission)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endParaRPr lang="en-US" sz="900" kern="1200" baseline="0" dirty="0" smtClean="0">
                        <a:solidFill>
                          <a:srgbClr val="FF0000"/>
                        </a:solidFill>
                        <a:latin typeface="Arial"/>
                        <a:ea typeface="SimSun"/>
                        <a:cs typeface="宋体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The coverage of one data layer is defined as the proportion of UEs whose BLER for the data layer is no higher than 1%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The coverage of base layer is 95% for both baseline and evaluated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MUST schemes.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99% coverage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of base layer is </a:t>
                      </a:r>
                      <a:r>
                        <a:rPr lang="en-GB" sz="900" kern="1200" baseline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optional.</a:t>
                      </a:r>
                      <a:endParaRPr lang="en-GB" sz="900" kern="1200" dirty="0" smtClean="0">
                        <a:solidFill>
                          <a:srgbClr val="FF0000"/>
                        </a:solidFill>
                        <a:latin typeface="Arial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8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Considered transmission </a:t>
                      </a:r>
                      <a:r>
                        <a:rPr lang="en-GB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schemes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Single </a:t>
                      </a:r>
                      <a:r>
                        <a:rPr lang="fr-FR" sz="900" kern="1200" dirty="0" err="1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</a:t>
                      </a:r>
                      <a:r>
                        <a:rPr lang="fr-FR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port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58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Baseline MMSE-IRC receiver impairment modelling (demodulation)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Non-ideal channel estimation of PMCH for MMSE-IRC. Companies should describe simulation details for reproducing results.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Number of symbols for control region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79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EVM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err="1" smtClean="0">
                          <a:latin typeface="CG Times (WN)"/>
                          <a:ea typeface="SimSun"/>
                          <a:cs typeface="宋体"/>
                        </a:rPr>
                        <a:t>Tx</a:t>
                      </a: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 EVM: 8%, FFS smaller values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UE Rx EVM: 4%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323165" y="764704"/>
            <a:ext cx="24976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 bmk="_Ref419478137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Table 1 Evaluation Assumptions - 2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5240</TotalTime>
  <Words>442</Words>
  <Application>Microsoft Office PowerPoint</Application>
  <PresentationFormat>On-screen Show (4:3)</PresentationFormat>
  <Paragraphs>80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PMCH enhancement by superposition transmission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123</cp:revision>
  <dcterms:created xsi:type="dcterms:W3CDTF">2015-02-09T15:32:33Z</dcterms:created>
  <dcterms:modified xsi:type="dcterms:W3CDTF">2015-07-03T02:39:46Z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(3)JTzEOye42fx2w2wfO802d8jtB/XHVHSjtpyxKhXYi7+y1dwFebdUt4imMSCuzf3etFnVFsHZ
xDgQ7xrZ68e3tzvkFX7IYBK7o40BJ1dlnpb/AS2BclgXnUqUI4h3v9wWXF9vtN1n7pAaSPac
Qnlfd2GL0lykdYnrxT0RhHowl/skzx3iG67iwjDIJ/aAZn+++8GUs+XoieEmiwWOuBGxJUIv
3D6V2cBjmJ3bn6sfUb</vt:lpwstr>
  </property>
  <property fmtid="{D5CDD505-2E9C-101B-9397-08002B2CF9AE}" pid="3" name="_new_ms_pID_725431">
    <vt:lpwstr>WqNnNGq6aB4+a9lGqRQYQTzwSEpRbSzTTLOJPHiwfwfspFi/KVtloM
tckT6dnotlsjPSDB2G/ltzdLgtm+mt0Or0YpKU3AF/3gLTis7bW7RtZdTBGLKG0qKC5XXRgG
krXN4wNf/2O6e+/d2f31Ah6d4luT14qOK8+q6Km2JFaxSKZJogj8SK9wUM48DklHwNNSjy+/
BkhOIx8HyJYg4rSg3YGxotBx7Lv2q/RHE8OW</vt:lpwstr>
  </property>
  <property fmtid="{D5CDD505-2E9C-101B-9397-08002B2CF9AE}" pid="4" name="_new_ms_pID_725432">
    <vt:lpwstr>REvFnV076koyG7epw+uKoA+ERdfH0eiJYvAR
FxiITsuxb2wjhO9Nb3HN6wuVdw/THaUDMxF4KnTyo5dBoztaNQpPUsBFfdY0DdVo7DD6kBRO
LSQDeRnbIDdzhI47qjGllIyp0huNy7hqd6w3ZeTGuMOZ73ZHvg5UC7UrDAzibZJ592q6eWPo
omtqDBc35tmERg==</vt:lpwstr>
  </property>
  <property fmtid="{D5CDD505-2E9C-101B-9397-08002B2CF9AE}" pid="5" name="sflag">
    <vt:lpwstr>1435483684</vt:lpwstr>
  </property>
</Properties>
</file>