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61" r:id="rId4"/>
    <p:sldId id="260" r:id="rId5"/>
  </p:sldIdLst>
  <p:sldSz cx="9144000" cy="6858000" type="screen4x3"/>
  <p:notesSz cx="6858000" cy="9144000"/>
  <p:defaultText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7" d="100"/>
          <a:sy n="87" d="100"/>
        </p:scale>
        <p:origin x="1494" y="9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589DF5B-629E-41C8-8141-7FAE86FBBFDB}" type="datetimeFigureOut">
              <a:rPr lang="en-US" smtClean="0"/>
              <a:pPr/>
              <a:t>5/26/2015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3D0A5A-2B86-4AF6-85C0-2EC745CCC782}" type="slidenum">
              <a:rPr lang="en-US" smtClean="0"/>
              <a:pPr/>
              <a:t>‹#›</a:t>
            </a:fld>
            <a:endParaRPr lang="en-US"/>
          </a:p>
        </p:txBody>
      </p:sp>
    </p:spTree>
    <p:extLst>
      <p:ext uri="{BB962C8B-B14F-4D97-AF65-F5344CB8AC3E}">
        <p14:creationId xmlns:p14="http://schemas.microsoft.com/office/powerpoint/2010/main" val="27310493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589DF5B-629E-41C8-8141-7FAE86FBBFDB}" type="datetimeFigureOut">
              <a:rPr lang="en-US" smtClean="0"/>
              <a:pPr/>
              <a:t>5/26/2015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3D0A5A-2B86-4AF6-85C0-2EC745CCC782}" type="slidenum">
              <a:rPr lang="en-US" smtClean="0"/>
              <a:pPr/>
              <a:t>‹#›</a:t>
            </a:fld>
            <a:endParaRPr lang="en-US"/>
          </a:p>
        </p:txBody>
      </p:sp>
    </p:spTree>
    <p:extLst>
      <p:ext uri="{BB962C8B-B14F-4D97-AF65-F5344CB8AC3E}">
        <p14:creationId xmlns:p14="http://schemas.microsoft.com/office/powerpoint/2010/main" val="17689295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589DF5B-629E-41C8-8141-7FAE86FBBFDB}" type="datetimeFigureOut">
              <a:rPr lang="en-US" smtClean="0"/>
              <a:pPr/>
              <a:t>5/26/2015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3D0A5A-2B86-4AF6-85C0-2EC745CCC782}" type="slidenum">
              <a:rPr lang="en-US" smtClean="0"/>
              <a:pPr/>
              <a:t>‹#›</a:t>
            </a:fld>
            <a:endParaRPr lang="en-US"/>
          </a:p>
        </p:txBody>
      </p:sp>
    </p:spTree>
    <p:extLst>
      <p:ext uri="{BB962C8B-B14F-4D97-AF65-F5344CB8AC3E}">
        <p14:creationId xmlns:p14="http://schemas.microsoft.com/office/powerpoint/2010/main" val="35317308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589DF5B-629E-41C8-8141-7FAE86FBBFDB}" type="datetimeFigureOut">
              <a:rPr lang="en-US" smtClean="0"/>
              <a:pPr/>
              <a:t>5/26/2015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3D0A5A-2B86-4AF6-85C0-2EC745CCC782}" type="slidenum">
              <a:rPr lang="en-US" smtClean="0"/>
              <a:pPr/>
              <a:t>‹#›</a:t>
            </a:fld>
            <a:endParaRPr lang="en-US"/>
          </a:p>
        </p:txBody>
      </p:sp>
    </p:spTree>
    <p:extLst>
      <p:ext uri="{BB962C8B-B14F-4D97-AF65-F5344CB8AC3E}">
        <p14:creationId xmlns:p14="http://schemas.microsoft.com/office/powerpoint/2010/main" val="29300754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589DF5B-629E-41C8-8141-7FAE86FBBFDB}" type="datetimeFigureOut">
              <a:rPr lang="en-US" smtClean="0"/>
              <a:pPr/>
              <a:t>5/26/2015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3D0A5A-2B86-4AF6-85C0-2EC745CCC782}" type="slidenum">
              <a:rPr lang="en-US" smtClean="0"/>
              <a:pPr/>
              <a:t>‹#›</a:t>
            </a:fld>
            <a:endParaRPr lang="en-US"/>
          </a:p>
        </p:txBody>
      </p:sp>
    </p:spTree>
    <p:extLst>
      <p:ext uri="{BB962C8B-B14F-4D97-AF65-F5344CB8AC3E}">
        <p14:creationId xmlns:p14="http://schemas.microsoft.com/office/powerpoint/2010/main" val="12725679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589DF5B-629E-41C8-8141-7FAE86FBBFDB}" type="datetimeFigureOut">
              <a:rPr lang="en-US" smtClean="0"/>
              <a:pPr/>
              <a:t>5/26/2015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3D0A5A-2B86-4AF6-85C0-2EC745CCC782}" type="slidenum">
              <a:rPr lang="en-US" smtClean="0"/>
              <a:pPr/>
              <a:t>‹#›</a:t>
            </a:fld>
            <a:endParaRPr lang="en-US"/>
          </a:p>
        </p:txBody>
      </p:sp>
    </p:spTree>
    <p:extLst>
      <p:ext uri="{BB962C8B-B14F-4D97-AF65-F5344CB8AC3E}">
        <p14:creationId xmlns:p14="http://schemas.microsoft.com/office/powerpoint/2010/main" val="10245182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589DF5B-629E-41C8-8141-7FAE86FBBFDB}" type="datetimeFigureOut">
              <a:rPr lang="en-US" smtClean="0"/>
              <a:pPr/>
              <a:t>5/26/2015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A3D0A5A-2B86-4AF6-85C0-2EC745CCC782}" type="slidenum">
              <a:rPr lang="en-US" smtClean="0"/>
              <a:pPr/>
              <a:t>‹#›</a:t>
            </a:fld>
            <a:endParaRPr lang="en-US"/>
          </a:p>
        </p:txBody>
      </p:sp>
    </p:spTree>
    <p:extLst>
      <p:ext uri="{BB962C8B-B14F-4D97-AF65-F5344CB8AC3E}">
        <p14:creationId xmlns:p14="http://schemas.microsoft.com/office/powerpoint/2010/main" val="11237586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589DF5B-629E-41C8-8141-7FAE86FBBFDB}" type="datetimeFigureOut">
              <a:rPr lang="en-US" smtClean="0"/>
              <a:pPr/>
              <a:t>5/26/2015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A3D0A5A-2B86-4AF6-85C0-2EC745CCC782}" type="slidenum">
              <a:rPr lang="en-US" smtClean="0"/>
              <a:pPr/>
              <a:t>‹#›</a:t>
            </a:fld>
            <a:endParaRPr lang="en-US"/>
          </a:p>
        </p:txBody>
      </p:sp>
    </p:spTree>
    <p:extLst>
      <p:ext uri="{BB962C8B-B14F-4D97-AF65-F5344CB8AC3E}">
        <p14:creationId xmlns:p14="http://schemas.microsoft.com/office/powerpoint/2010/main" val="17403023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589DF5B-629E-41C8-8141-7FAE86FBBFDB}" type="datetimeFigureOut">
              <a:rPr lang="en-US" smtClean="0"/>
              <a:pPr/>
              <a:t>5/26/2015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A3D0A5A-2B86-4AF6-85C0-2EC745CCC782}" type="slidenum">
              <a:rPr lang="en-US" smtClean="0"/>
              <a:pPr/>
              <a:t>‹#›</a:t>
            </a:fld>
            <a:endParaRPr lang="en-US"/>
          </a:p>
        </p:txBody>
      </p:sp>
    </p:spTree>
    <p:extLst>
      <p:ext uri="{BB962C8B-B14F-4D97-AF65-F5344CB8AC3E}">
        <p14:creationId xmlns:p14="http://schemas.microsoft.com/office/powerpoint/2010/main" val="6410691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589DF5B-629E-41C8-8141-7FAE86FBBFDB}" type="datetimeFigureOut">
              <a:rPr lang="en-US" smtClean="0"/>
              <a:pPr/>
              <a:t>5/26/2015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3D0A5A-2B86-4AF6-85C0-2EC745CCC782}" type="slidenum">
              <a:rPr lang="en-US" smtClean="0"/>
              <a:pPr/>
              <a:t>‹#›</a:t>
            </a:fld>
            <a:endParaRPr lang="en-US"/>
          </a:p>
        </p:txBody>
      </p:sp>
    </p:spTree>
    <p:extLst>
      <p:ext uri="{BB962C8B-B14F-4D97-AF65-F5344CB8AC3E}">
        <p14:creationId xmlns:p14="http://schemas.microsoft.com/office/powerpoint/2010/main" val="33769645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589DF5B-629E-41C8-8141-7FAE86FBBFDB}" type="datetimeFigureOut">
              <a:rPr lang="en-US" smtClean="0"/>
              <a:pPr/>
              <a:t>5/26/2015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3D0A5A-2B86-4AF6-85C0-2EC745CCC782}" type="slidenum">
              <a:rPr lang="en-US" smtClean="0"/>
              <a:pPr/>
              <a:t>‹#›</a:t>
            </a:fld>
            <a:endParaRPr lang="en-US"/>
          </a:p>
        </p:txBody>
      </p:sp>
    </p:spTree>
    <p:extLst>
      <p:ext uri="{BB962C8B-B14F-4D97-AF65-F5344CB8AC3E}">
        <p14:creationId xmlns:p14="http://schemas.microsoft.com/office/powerpoint/2010/main" val="8896961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589DF5B-629E-41C8-8141-7FAE86FBBFDB}" type="datetimeFigureOut">
              <a:rPr lang="en-US" smtClean="0"/>
              <a:pPr/>
              <a:t>5/26/2015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3D0A5A-2B86-4AF6-85C0-2EC745CCC782}" type="slidenum">
              <a:rPr lang="en-US" smtClean="0"/>
              <a:pPr/>
              <a:t>‹#›</a:t>
            </a:fld>
            <a:endParaRPr lang="en-US"/>
          </a:p>
        </p:txBody>
      </p:sp>
    </p:spTree>
    <p:extLst>
      <p:ext uri="{BB962C8B-B14F-4D97-AF65-F5344CB8AC3E}">
        <p14:creationId xmlns:p14="http://schemas.microsoft.com/office/powerpoint/2010/main" val="350864799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WF on LAA UL LBT   </a:t>
            </a:r>
            <a:endParaRPr lang="en-US" dirty="0"/>
          </a:p>
        </p:txBody>
      </p:sp>
      <p:sp>
        <p:nvSpPr>
          <p:cNvPr id="3" name="Subtitle 2"/>
          <p:cNvSpPr>
            <a:spLocks noGrp="1"/>
          </p:cNvSpPr>
          <p:nvPr>
            <p:ph type="subTitle" idx="1"/>
          </p:nvPr>
        </p:nvSpPr>
        <p:spPr/>
        <p:txBody>
          <a:bodyPr/>
          <a:lstStyle/>
          <a:p>
            <a:r>
              <a:rPr lang="en-US" dirty="0" smtClean="0"/>
              <a:t>Intel, Ericsson, </a:t>
            </a:r>
            <a:r>
              <a:rPr lang="en-US" dirty="0" smtClean="0"/>
              <a:t>ETRI</a:t>
            </a:r>
            <a:endParaRPr lang="en-US" dirty="0"/>
          </a:p>
        </p:txBody>
      </p:sp>
      <p:sp>
        <p:nvSpPr>
          <p:cNvPr id="4" name="Rectangle 3"/>
          <p:cNvSpPr/>
          <p:nvPr/>
        </p:nvSpPr>
        <p:spPr>
          <a:xfrm>
            <a:off x="251520" y="260648"/>
            <a:ext cx="8712968" cy="923330"/>
          </a:xfrm>
          <a:prstGeom prst="rect">
            <a:avLst/>
          </a:prstGeom>
        </p:spPr>
        <p:txBody>
          <a:bodyPr wrap="square">
            <a:spAutoFit/>
          </a:bodyPr>
          <a:lstStyle/>
          <a:p>
            <a:pPr>
              <a:spcBef>
                <a:spcPct val="0"/>
              </a:spcBef>
              <a:buFontTx/>
              <a:buNone/>
            </a:pPr>
            <a:r>
              <a:rPr lang="en-GB" altLang="ko-KR" b="1" dirty="0">
                <a:latin typeface="Times New Roman" pitchFamily="18" charset="0"/>
                <a:cs typeface="Times New Roman" pitchFamily="18" charset="0"/>
              </a:rPr>
              <a:t>3GPP TSG RAN WG1 #81				        </a:t>
            </a:r>
            <a:r>
              <a:rPr lang="en-GB" altLang="ko-KR" b="1" dirty="0" smtClean="0">
                <a:latin typeface="Times New Roman" pitchFamily="18" charset="0"/>
                <a:cs typeface="Times New Roman" pitchFamily="18" charset="0"/>
              </a:rPr>
              <a:t>                         R1-1</a:t>
            </a:r>
            <a:r>
              <a:rPr lang="en-US" altLang="ko-KR" b="1" dirty="0" smtClean="0">
                <a:latin typeface="Times New Roman" pitchFamily="18" charset="0"/>
                <a:cs typeface="Times New Roman" pitchFamily="18" charset="0"/>
              </a:rPr>
              <a:t>53565</a:t>
            </a:r>
            <a:endParaRPr lang="en-US" altLang="zh-CN" b="1" dirty="0">
              <a:latin typeface="Times New Roman" pitchFamily="18" charset="0"/>
              <a:ea typeface="맑은 고딕" pitchFamily="50" charset="-127"/>
              <a:cs typeface="Times New Roman" pitchFamily="18" charset="0"/>
            </a:endParaRPr>
          </a:p>
          <a:p>
            <a:pPr>
              <a:spcBef>
                <a:spcPct val="0"/>
              </a:spcBef>
              <a:buFontTx/>
              <a:buNone/>
            </a:pPr>
            <a:r>
              <a:rPr lang="en-US" altLang="ko-KR" b="1" dirty="0">
                <a:latin typeface="Times New Roman" pitchFamily="18" charset="0"/>
                <a:cs typeface="Times New Roman" pitchFamily="18" charset="0"/>
              </a:rPr>
              <a:t>Fukuoka, Japan</a:t>
            </a:r>
          </a:p>
          <a:p>
            <a:pPr>
              <a:spcBef>
                <a:spcPct val="0"/>
              </a:spcBef>
              <a:buFontTx/>
              <a:buNone/>
            </a:pPr>
            <a:r>
              <a:rPr lang="en-US" altLang="ko-KR" b="1" dirty="0">
                <a:latin typeface="Times New Roman" pitchFamily="18" charset="0"/>
                <a:cs typeface="Times New Roman" pitchFamily="18" charset="0"/>
              </a:rPr>
              <a:t>25</a:t>
            </a:r>
            <a:r>
              <a:rPr lang="en-US" altLang="ko-KR" b="1" baseline="30000" dirty="0">
                <a:latin typeface="Times New Roman" pitchFamily="18" charset="0"/>
                <a:cs typeface="Times New Roman" pitchFamily="18" charset="0"/>
              </a:rPr>
              <a:t>th</a:t>
            </a:r>
            <a:r>
              <a:rPr lang="en-US" altLang="ko-KR" b="1" dirty="0">
                <a:latin typeface="Times New Roman" pitchFamily="18" charset="0"/>
                <a:cs typeface="Times New Roman" pitchFamily="18" charset="0"/>
              </a:rPr>
              <a:t> – 29</a:t>
            </a:r>
            <a:r>
              <a:rPr lang="en-US" altLang="ko-KR" b="1" baseline="30000" dirty="0">
                <a:latin typeface="Times New Roman" pitchFamily="18" charset="0"/>
                <a:cs typeface="Times New Roman" pitchFamily="18" charset="0"/>
              </a:rPr>
              <a:t>th</a:t>
            </a:r>
            <a:r>
              <a:rPr lang="en-US" altLang="ko-KR" b="1" dirty="0">
                <a:latin typeface="Times New Roman" pitchFamily="18" charset="0"/>
                <a:cs typeface="Times New Roman" pitchFamily="18" charset="0"/>
              </a:rPr>
              <a:t>  May 2015</a:t>
            </a:r>
            <a:endParaRPr lang="en-GB" altLang="ko-KR" b="1" dirty="0">
              <a:latin typeface="Times New Roman" pitchFamily="18" charset="0"/>
              <a:cs typeface="Times New Roman" pitchFamily="18" charset="0"/>
            </a:endParaRPr>
          </a:p>
        </p:txBody>
      </p:sp>
      <p:sp>
        <p:nvSpPr>
          <p:cNvPr id="5" name="TextBox 4"/>
          <p:cNvSpPr txBox="1">
            <a:spLocks noChangeArrowheads="1"/>
          </p:cNvSpPr>
          <p:nvPr/>
        </p:nvSpPr>
        <p:spPr bwMode="auto">
          <a:xfrm>
            <a:off x="323528" y="1356586"/>
            <a:ext cx="27432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US" altLang="ko-KR" sz="1800" dirty="0"/>
              <a:t>Agenda item: 6.2.4.3</a:t>
            </a:r>
          </a:p>
          <a:p>
            <a:pPr eaLnBrk="1" hangingPunct="1">
              <a:spcBef>
                <a:spcPct val="0"/>
              </a:spcBef>
              <a:buFontTx/>
              <a:buNone/>
            </a:pPr>
            <a:r>
              <a:rPr lang="en-US" altLang="ko-KR" sz="1800" dirty="0"/>
              <a:t>Document for decision</a:t>
            </a:r>
            <a:endParaRPr lang="ko-KR" altLang="en-US" sz="1800" dirty="0"/>
          </a:p>
        </p:txBody>
      </p:sp>
    </p:spTree>
    <p:extLst>
      <p:ext uri="{BB962C8B-B14F-4D97-AF65-F5344CB8AC3E}">
        <p14:creationId xmlns:p14="http://schemas.microsoft.com/office/powerpoint/2010/main" val="28824289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Background</a:t>
            </a:r>
            <a:endParaRPr lang="en-US" dirty="0"/>
          </a:p>
        </p:txBody>
      </p:sp>
      <p:sp>
        <p:nvSpPr>
          <p:cNvPr id="3" name="Content Placeholder 2"/>
          <p:cNvSpPr>
            <a:spLocks noGrp="1"/>
          </p:cNvSpPr>
          <p:nvPr>
            <p:ph idx="1"/>
          </p:nvPr>
        </p:nvSpPr>
        <p:spPr>
          <a:xfrm>
            <a:off x="457200" y="1417638"/>
            <a:ext cx="8229600" cy="4963690"/>
          </a:xfrm>
        </p:spPr>
        <p:txBody>
          <a:bodyPr>
            <a:normAutofit fontScale="55000" lnSpcReduction="20000"/>
          </a:bodyPr>
          <a:lstStyle/>
          <a:p>
            <a:pPr lvl="0"/>
            <a:r>
              <a:rPr lang="en-GB" sz="3300" dirty="0"/>
              <a:t>Not only required by regulations in some regions, e.g., EU, UL LBT can improve the system performance by reducing collisions as shown by </a:t>
            </a:r>
            <a:r>
              <a:rPr lang="en-GB" sz="3300" dirty="0" smtClean="0"/>
              <a:t>evaluation results from different companies.  </a:t>
            </a:r>
            <a:endParaRPr lang="en-GB" sz="3300" dirty="0"/>
          </a:p>
          <a:p>
            <a:pPr lvl="0"/>
            <a:r>
              <a:rPr lang="en-GB" sz="3300" dirty="0"/>
              <a:t>In Wi-Fi (excluding 802.11ax), each of transmitters, regardless of DL AP or UL STA, contends the channel as one node. </a:t>
            </a:r>
          </a:p>
          <a:p>
            <a:pPr lvl="0"/>
            <a:r>
              <a:rPr lang="en-GB" sz="3300" dirty="0"/>
              <a:t>By contrast, </a:t>
            </a:r>
            <a:r>
              <a:rPr lang="en-GB" sz="3300" dirty="0" err="1"/>
              <a:t>eNB</a:t>
            </a:r>
            <a:r>
              <a:rPr lang="en-GB" sz="3300" dirty="0"/>
              <a:t> scheduling based LAA UL transmission can substantially reduce the number of contending nodes since only the scheduled UEs are contending the channel in the UL.</a:t>
            </a:r>
          </a:p>
          <a:p>
            <a:pPr lvl="0"/>
            <a:r>
              <a:rPr lang="en-GB" sz="3300" dirty="0"/>
              <a:t>It is observed by some companies’ simulation results that if the same LBT is required to both the </a:t>
            </a:r>
            <a:r>
              <a:rPr lang="en-GB" sz="3300" dirty="0" err="1"/>
              <a:t>eNB</a:t>
            </a:r>
            <a:r>
              <a:rPr lang="en-GB" sz="3300" dirty="0"/>
              <a:t> (prior to sending a UL grant) and the scheduled UE (prior to sending the scheduled PUSCH), the LAA UL performance can be significantly poor, especially when the LAA network coexists with a Wi-Fi network</a:t>
            </a:r>
            <a:r>
              <a:rPr lang="en-GB" sz="3300" dirty="0" smtClean="0"/>
              <a:t>.</a:t>
            </a:r>
            <a:endParaRPr lang="en-US" sz="3300" dirty="0" smtClean="0"/>
          </a:p>
          <a:p>
            <a:pPr lvl="0"/>
            <a:r>
              <a:rPr lang="en-US" sz="3300" dirty="0" smtClean="0"/>
              <a:t>LAA design should ensure fair coexistence with other technologies</a:t>
            </a:r>
          </a:p>
          <a:p>
            <a:pPr lvl="1"/>
            <a:r>
              <a:rPr lang="en-US" sz="3300" dirty="0" smtClean="0"/>
              <a:t>A STA can skip LBT and transmit in response to an AP transmission based on the Reserve direction grant protocol in Wi-Fi.</a:t>
            </a:r>
          </a:p>
          <a:p>
            <a:pPr lvl="1"/>
            <a:r>
              <a:rPr lang="en-US" sz="3300" dirty="0"/>
              <a:t>The IEEE 802.11ax TG has recently approved the following motion on UL OFDMA </a:t>
            </a:r>
            <a:r>
              <a:rPr lang="en-US" sz="3300" dirty="0" smtClean="0"/>
              <a:t>operations:</a:t>
            </a:r>
            <a:endParaRPr lang="sv-SE" sz="3300" dirty="0"/>
          </a:p>
          <a:p>
            <a:pPr lvl="2"/>
            <a:r>
              <a:rPr lang="en-US" sz="3300" dirty="0" smtClean="0"/>
              <a:t>An </a:t>
            </a:r>
            <a:r>
              <a:rPr lang="en-US" sz="3300" dirty="0"/>
              <a:t>UL MU PPDU (MU-MIMO or OFDMA) is sent as an immediate response (IFS TBD) to a Trigger frame (format TBD) sent by the AP.</a:t>
            </a:r>
            <a:endParaRPr lang="sv-SE" sz="3300" dirty="0"/>
          </a:p>
          <a:p>
            <a:pPr lvl="0"/>
            <a:endParaRPr lang="sv-SE" dirty="0"/>
          </a:p>
          <a:p>
            <a:endParaRPr lang="en-US" dirty="0"/>
          </a:p>
        </p:txBody>
      </p:sp>
    </p:spTree>
    <p:extLst>
      <p:ext uri="{BB962C8B-B14F-4D97-AF65-F5344CB8AC3E}">
        <p14:creationId xmlns:p14="http://schemas.microsoft.com/office/powerpoint/2010/main" val="10861039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Proposal (1)</a:t>
            </a:r>
            <a:endParaRPr lang="en-US" dirty="0"/>
          </a:p>
        </p:txBody>
      </p:sp>
      <p:sp>
        <p:nvSpPr>
          <p:cNvPr id="3" name="Content Placeholder 2"/>
          <p:cNvSpPr>
            <a:spLocks noGrp="1"/>
          </p:cNvSpPr>
          <p:nvPr>
            <p:ph idx="1"/>
          </p:nvPr>
        </p:nvSpPr>
        <p:spPr>
          <a:xfrm>
            <a:off x="457200" y="1417638"/>
            <a:ext cx="8229600" cy="4963690"/>
          </a:xfrm>
        </p:spPr>
        <p:txBody>
          <a:bodyPr>
            <a:normAutofit fontScale="92500" lnSpcReduction="20000"/>
          </a:bodyPr>
          <a:lstStyle/>
          <a:p>
            <a:pPr lvl="0"/>
            <a:r>
              <a:rPr lang="en-US" sz="2000" dirty="0" smtClean="0"/>
              <a:t>LAA </a:t>
            </a:r>
            <a:r>
              <a:rPr lang="en-US" sz="2000" dirty="0"/>
              <a:t>supports UL </a:t>
            </a:r>
            <a:r>
              <a:rPr lang="en-US" sz="2000" dirty="0" smtClean="0"/>
              <a:t>LBT.</a:t>
            </a:r>
            <a:endParaRPr lang="en-US" sz="2000" dirty="0"/>
          </a:p>
          <a:p>
            <a:pPr marL="742950" lvl="2" indent="-342900"/>
            <a:r>
              <a:rPr lang="en-US" sz="2000" dirty="0" smtClean="0"/>
              <a:t>The UL </a:t>
            </a:r>
            <a:r>
              <a:rPr lang="en-US" sz="2000" dirty="0"/>
              <a:t>LBT </a:t>
            </a:r>
            <a:r>
              <a:rPr lang="en-US" sz="2000" dirty="0" smtClean="0"/>
              <a:t>scheme can </a:t>
            </a:r>
            <a:r>
              <a:rPr lang="en-US" sz="2000" dirty="0"/>
              <a:t>be different from </a:t>
            </a:r>
            <a:r>
              <a:rPr lang="en-US" sz="2000" dirty="0" smtClean="0"/>
              <a:t>the DL LBT scheme.</a:t>
            </a:r>
            <a:endParaRPr lang="en-US" sz="2000" dirty="0"/>
          </a:p>
          <a:p>
            <a:pPr lvl="2"/>
            <a:r>
              <a:rPr lang="en-US" sz="2000" dirty="0" smtClean="0"/>
              <a:t>If a UL grant is subject to LBT, for the </a:t>
            </a:r>
            <a:r>
              <a:rPr lang="en-US" sz="2000" dirty="0"/>
              <a:t>UL LBT </a:t>
            </a:r>
            <a:r>
              <a:rPr lang="en-US" sz="2000" dirty="0" smtClean="0"/>
              <a:t>applied to the transmission scheduled by the grant</a:t>
            </a:r>
          </a:p>
          <a:p>
            <a:pPr lvl="3"/>
            <a:r>
              <a:rPr lang="en-US" dirty="0" smtClean="0"/>
              <a:t>The CCA ED threshold can be higher than that applied to the </a:t>
            </a:r>
            <a:r>
              <a:rPr lang="en-US" dirty="0"/>
              <a:t>DL LBT </a:t>
            </a:r>
            <a:r>
              <a:rPr lang="en-US" dirty="0" smtClean="0"/>
              <a:t>for DL transmission </a:t>
            </a:r>
            <a:r>
              <a:rPr lang="en-US" dirty="0"/>
              <a:t>burst containing </a:t>
            </a:r>
            <a:r>
              <a:rPr lang="en-US" dirty="0" smtClean="0"/>
              <a:t>PDSCH</a:t>
            </a:r>
          </a:p>
          <a:p>
            <a:pPr lvl="3"/>
            <a:r>
              <a:rPr lang="en-US" dirty="0"/>
              <a:t>The </a:t>
            </a:r>
            <a:r>
              <a:rPr lang="en-US" dirty="0" smtClean="0"/>
              <a:t>contention window size can </a:t>
            </a:r>
            <a:r>
              <a:rPr lang="en-US" dirty="0"/>
              <a:t>be </a:t>
            </a:r>
            <a:r>
              <a:rPr lang="en-US" dirty="0" smtClean="0"/>
              <a:t>smaller than </a:t>
            </a:r>
            <a:r>
              <a:rPr lang="en-US" dirty="0"/>
              <a:t>that applied to the DL LBT </a:t>
            </a:r>
            <a:r>
              <a:rPr lang="en-US" dirty="0" smtClean="0"/>
              <a:t>for DL </a:t>
            </a:r>
            <a:r>
              <a:rPr lang="en-US" dirty="0"/>
              <a:t>transmission burst containing </a:t>
            </a:r>
            <a:r>
              <a:rPr lang="en-US" dirty="0" smtClean="0"/>
              <a:t>PDSCH</a:t>
            </a:r>
          </a:p>
          <a:p>
            <a:pPr lvl="3"/>
            <a:r>
              <a:rPr lang="en-US" dirty="0" smtClean="0"/>
              <a:t>The LBT procedure can be simplified compared to that for the DL </a:t>
            </a:r>
            <a:r>
              <a:rPr lang="en-US" dirty="0"/>
              <a:t>transmission burst containing PDSCH.</a:t>
            </a:r>
            <a:endParaRPr lang="sv-SE" dirty="0"/>
          </a:p>
          <a:p>
            <a:pPr lvl="4"/>
            <a:r>
              <a:rPr lang="en-US" dirty="0" smtClean="0"/>
              <a:t>Method 1: Only initial CCA for the UL LBT</a:t>
            </a:r>
          </a:p>
          <a:p>
            <a:pPr lvl="4"/>
            <a:r>
              <a:rPr lang="en-US" dirty="0" smtClean="0"/>
              <a:t>Method 2: No adaptation of the contention window size</a:t>
            </a:r>
            <a:endParaRPr lang="sv-SE" dirty="0"/>
          </a:p>
          <a:p>
            <a:pPr lvl="4"/>
            <a:r>
              <a:rPr lang="en-US" dirty="0" smtClean="0"/>
              <a:t>Other methods including a combination of the identified methods are </a:t>
            </a:r>
            <a:r>
              <a:rPr lang="en-US" dirty="0"/>
              <a:t>not precluded</a:t>
            </a:r>
            <a:r>
              <a:rPr lang="en-US" dirty="0" smtClean="0"/>
              <a:t>.</a:t>
            </a:r>
          </a:p>
          <a:p>
            <a:pPr lvl="3"/>
            <a:r>
              <a:rPr lang="en-US" altLang="ko-KR" dirty="0" smtClean="0"/>
              <a:t>Other methods including a combination of the identified methods are not precluded.</a:t>
            </a:r>
            <a:endParaRPr lang="en-US" dirty="0" smtClean="0"/>
          </a:p>
          <a:p>
            <a:r>
              <a:rPr lang="sv-SE" sz="2000" dirty="0"/>
              <a:t>The </a:t>
            </a:r>
            <a:r>
              <a:rPr lang="sv-SE" sz="2000" dirty="0" smtClean="0"/>
              <a:t>DL LBT schme </a:t>
            </a:r>
            <a:r>
              <a:rPr lang="sv-SE" sz="2000" dirty="0"/>
              <a:t>for UL grant </a:t>
            </a:r>
            <a:r>
              <a:rPr lang="sv-SE" sz="2000" dirty="0" smtClean="0"/>
              <a:t>pcan </a:t>
            </a:r>
            <a:r>
              <a:rPr lang="sv-SE" sz="2000" dirty="0"/>
              <a:t>be different from that for </a:t>
            </a:r>
            <a:r>
              <a:rPr lang="sv-SE" sz="2000" dirty="0" smtClean="0"/>
              <a:t>DL </a:t>
            </a:r>
            <a:r>
              <a:rPr lang="en-US" sz="2000" dirty="0" smtClean="0"/>
              <a:t>burst transmission </a:t>
            </a:r>
            <a:r>
              <a:rPr lang="en-US" sz="2000" dirty="0"/>
              <a:t>containing </a:t>
            </a:r>
            <a:r>
              <a:rPr lang="en-US" sz="2000" dirty="0" smtClean="0"/>
              <a:t>PDSCH.</a:t>
            </a:r>
            <a:endParaRPr lang="sv-SE" sz="2000" dirty="0"/>
          </a:p>
        </p:txBody>
      </p:sp>
    </p:spTree>
    <p:extLst>
      <p:ext uri="{BB962C8B-B14F-4D97-AF65-F5344CB8AC3E}">
        <p14:creationId xmlns:p14="http://schemas.microsoft.com/office/powerpoint/2010/main" val="22303788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Proposal (2)</a:t>
            </a:r>
            <a:endParaRPr lang="en-US" dirty="0"/>
          </a:p>
        </p:txBody>
      </p:sp>
      <p:sp>
        <p:nvSpPr>
          <p:cNvPr id="3" name="Content Placeholder 2"/>
          <p:cNvSpPr>
            <a:spLocks noGrp="1"/>
          </p:cNvSpPr>
          <p:nvPr>
            <p:ph idx="1"/>
          </p:nvPr>
        </p:nvSpPr>
        <p:spPr/>
        <p:txBody>
          <a:bodyPr>
            <a:normAutofit/>
          </a:bodyPr>
          <a:lstStyle/>
          <a:p>
            <a:r>
              <a:rPr lang="en-US" altLang="ko-KR" sz="2000" dirty="0"/>
              <a:t>In addition to UL LBT, it is recommended to consider the </a:t>
            </a:r>
            <a:r>
              <a:rPr lang="en-US" altLang="ko-KR" sz="2000" dirty="0" smtClean="0"/>
              <a:t>following:</a:t>
            </a:r>
            <a:endParaRPr lang="en-US" altLang="ko-KR" sz="2000" dirty="0"/>
          </a:p>
          <a:p>
            <a:pPr lvl="1"/>
            <a:r>
              <a:rPr lang="en-US" sz="2000" dirty="0" smtClean="0"/>
              <a:t>The </a:t>
            </a:r>
            <a:r>
              <a:rPr lang="en-US" sz="2000" dirty="0"/>
              <a:t>eNB indicates to the </a:t>
            </a:r>
            <a:r>
              <a:rPr lang="en-US" sz="2000" dirty="0" smtClean="0"/>
              <a:t>UE not to perform </a:t>
            </a:r>
            <a:r>
              <a:rPr lang="en-US" sz="2000" dirty="0"/>
              <a:t>LBT before </a:t>
            </a:r>
            <a:r>
              <a:rPr lang="en-US" sz="2000" dirty="0" smtClean="0"/>
              <a:t>transmission when the UL transmission burst occur within X microseconds after the DL transmission burst from that </a:t>
            </a:r>
            <a:r>
              <a:rPr lang="en-US" sz="2000" dirty="0" err="1" smtClean="0"/>
              <a:t>eNB</a:t>
            </a:r>
            <a:r>
              <a:rPr lang="en-US" sz="2000" dirty="0" smtClean="0"/>
              <a:t> on the same carrier</a:t>
            </a:r>
          </a:p>
          <a:p>
            <a:pPr lvl="2"/>
            <a:r>
              <a:rPr lang="en-US" sz="2000" dirty="0" smtClean="0"/>
              <a:t>X should be as comparable to SIFS</a:t>
            </a:r>
            <a:endParaRPr lang="en-US" sz="2000" strike="sngStrike" dirty="0" smtClean="0"/>
          </a:p>
          <a:p>
            <a:pPr lvl="1"/>
            <a:r>
              <a:rPr lang="en-US" sz="2000" dirty="0" smtClean="0"/>
              <a:t>Such a mode of operation is only allowed when the duration between the start of the DL transmission burst and the end of the UL transmission burst is less than the maximum channel occupancy time.</a:t>
            </a:r>
          </a:p>
        </p:txBody>
      </p:sp>
    </p:spTree>
    <p:extLst>
      <p:ext uri="{BB962C8B-B14F-4D97-AF65-F5344CB8AC3E}">
        <p14:creationId xmlns:p14="http://schemas.microsoft.com/office/powerpoint/2010/main" val="49298885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967</TotalTime>
  <Words>509</Words>
  <Application>Microsoft Office PowerPoint</Application>
  <PresentationFormat>On-screen Show (4:3)</PresentationFormat>
  <Paragraphs>33</Paragraphs>
  <Slides>4</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vt:i4>
      </vt:variant>
    </vt:vector>
  </HeadingPairs>
  <TitlesOfParts>
    <vt:vector size="9" baseType="lpstr">
      <vt:lpstr>맑은 고딕</vt:lpstr>
      <vt:lpstr>Arial</vt:lpstr>
      <vt:lpstr>Calibri</vt:lpstr>
      <vt:lpstr>Times New Roman</vt:lpstr>
      <vt:lpstr>Office Theme</vt:lpstr>
      <vt:lpstr>WF on LAA UL LBT   </vt:lpstr>
      <vt:lpstr>Background</vt:lpstr>
      <vt:lpstr>Proposal (1)</vt:lpstr>
      <vt:lpstr>Proposal (2)</vt:lpstr>
    </vt:vector>
  </TitlesOfParts>
  <Company>Ericsson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contention for LAA UL transmission</dc:title>
  <dc:creator>Sorour Falahati</dc:creator>
  <cp:lastModifiedBy>Kwon, Eddy</cp:lastModifiedBy>
  <cp:revision>47</cp:revision>
  <dcterms:created xsi:type="dcterms:W3CDTF">2015-05-25T03:01:14Z</dcterms:created>
  <dcterms:modified xsi:type="dcterms:W3CDTF">2015-05-27T00:08:47Z</dcterms:modified>
</cp:coreProperties>
</file>