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61" r:id="rId3"/>
    <p:sldId id="257" r:id="rId4"/>
  </p:sldIdLst>
  <p:sldSz cx="9144000" cy="6858000" type="screen4x3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954" autoAdjust="0"/>
    <p:restoredTop sz="94660"/>
  </p:normalViewPr>
  <p:slideViewPr>
    <p:cSldViewPr>
      <p:cViewPr>
        <p:scale>
          <a:sx n="70" d="100"/>
          <a:sy n="70" d="100"/>
        </p:scale>
        <p:origin x="-1339" y="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howGuides="1">
      <p:cViewPr varScale="1">
        <p:scale>
          <a:sx n="66" d="100"/>
          <a:sy n="66" d="100"/>
        </p:scale>
        <p:origin x="-3125" y="-8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D128ED-EE4A-4DB5-9697-4785A7A7794D}" type="datetimeFigureOut">
              <a:rPr lang="zh-CN" altLang="en-US" smtClean="0"/>
              <a:t>2015/5/26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864FD5-9145-4494-A584-9AE6B40F4E0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5914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864FD5-9145-4494-A584-9AE6B40F4E0A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17894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864FD5-9145-4494-A584-9AE6B40F4E0A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573359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864FD5-9145-4494-A584-9AE6B40F4E0A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55646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887050-EF55-4BE3-A67A-CAE974ECAB37}" type="datetimeFigureOut">
              <a:rPr lang="en-US" smtClean="0"/>
              <a:t>5/26/2015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A834A8-9B44-4EE1-B21F-0B2AB4961C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37010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887050-EF55-4BE3-A67A-CAE974ECAB37}" type="datetimeFigureOut">
              <a:rPr lang="en-US" smtClean="0"/>
              <a:t>5/26/2015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A834A8-9B44-4EE1-B21F-0B2AB4961C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60540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887050-EF55-4BE3-A67A-CAE974ECAB37}" type="datetimeFigureOut">
              <a:rPr lang="en-US" smtClean="0"/>
              <a:t>5/26/2015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A834A8-9B44-4EE1-B21F-0B2AB4961C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52423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887050-EF55-4BE3-A67A-CAE974ECAB37}" type="datetimeFigureOut">
              <a:rPr lang="en-US" smtClean="0"/>
              <a:t>5/26/2015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A834A8-9B44-4EE1-B21F-0B2AB4961C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19887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887050-EF55-4BE3-A67A-CAE974ECAB37}" type="datetimeFigureOut">
              <a:rPr lang="en-US" smtClean="0"/>
              <a:t>5/26/2015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A834A8-9B44-4EE1-B21F-0B2AB4961C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37505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887050-EF55-4BE3-A67A-CAE974ECAB37}" type="datetimeFigureOut">
              <a:rPr lang="en-US" smtClean="0"/>
              <a:t>5/26/2015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A834A8-9B44-4EE1-B21F-0B2AB4961C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71496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887050-EF55-4BE3-A67A-CAE974ECAB37}" type="datetimeFigureOut">
              <a:rPr lang="en-US" smtClean="0"/>
              <a:t>5/26/2015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A834A8-9B44-4EE1-B21F-0B2AB4961C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05433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887050-EF55-4BE3-A67A-CAE974ECAB37}" type="datetimeFigureOut">
              <a:rPr lang="en-US" smtClean="0"/>
              <a:t>5/26/2015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A834A8-9B44-4EE1-B21F-0B2AB4961C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00999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887050-EF55-4BE3-A67A-CAE974ECAB37}" type="datetimeFigureOut">
              <a:rPr lang="en-US" smtClean="0"/>
              <a:t>5/26/2015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A834A8-9B44-4EE1-B21F-0B2AB4961C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49838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887050-EF55-4BE3-A67A-CAE974ECAB37}" type="datetimeFigureOut">
              <a:rPr lang="en-US" smtClean="0"/>
              <a:t>5/26/2015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A834A8-9B44-4EE1-B21F-0B2AB4961C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37958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887050-EF55-4BE3-A67A-CAE974ECAB37}" type="datetimeFigureOut">
              <a:rPr lang="en-US" smtClean="0"/>
              <a:t>5/26/2015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A834A8-9B44-4EE1-B21F-0B2AB4961C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06695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887050-EF55-4BE3-A67A-CAE974ECAB37}" type="datetimeFigureOut">
              <a:rPr lang="en-US" smtClean="0"/>
              <a:t>5/26/2015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A834A8-9B44-4EE1-B21F-0B2AB4961C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446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WF on Uplink DMRS Enhancement for MTC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-540568" y="4196680"/>
            <a:ext cx="10441160" cy="1752600"/>
          </a:xfrm>
        </p:spPr>
        <p:txBody>
          <a:bodyPr>
            <a:noAutofit/>
          </a:bodyPr>
          <a:lstStyle/>
          <a:p>
            <a:r>
              <a:rPr lang="en-US" sz="2400" dirty="0" smtClean="0">
                <a:solidFill>
                  <a:schemeClr val="tx1"/>
                </a:solidFill>
              </a:rPr>
              <a:t>NEC,</a:t>
            </a:r>
            <a:r>
              <a:rPr lang="en-US" altLang="zh-CN" sz="2400" dirty="0">
                <a:solidFill>
                  <a:schemeClr val="tx1"/>
                </a:solidFill>
              </a:rPr>
              <a:t> </a:t>
            </a:r>
            <a:r>
              <a:rPr lang="en-US" altLang="zh-CN" sz="2400" dirty="0" smtClean="0">
                <a:solidFill>
                  <a:schemeClr val="tx1"/>
                </a:solidFill>
              </a:rPr>
              <a:t>ETRI,</a:t>
            </a:r>
            <a:r>
              <a:rPr lang="en-US" sz="2400" dirty="0" smtClean="0">
                <a:solidFill>
                  <a:schemeClr val="tx1"/>
                </a:solidFill>
              </a:rPr>
              <a:t> Huawei, HiSilicon, Intel, </a:t>
            </a:r>
            <a:r>
              <a:rPr lang="en-US" altLang="zh-CN" sz="2400" dirty="0" smtClean="0">
                <a:solidFill>
                  <a:schemeClr val="tx1"/>
                </a:solidFill>
              </a:rPr>
              <a:t>Panasonic, </a:t>
            </a:r>
            <a:endParaRPr lang="en-US" altLang="zh-CN" sz="2400" dirty="0" smtClean="0">
              <a:solidFill>
                <a:schemeClr val="tx1"/>
              </a:solidFill>
            </a:endParaRPr>
          </a:p>
          <a:p>
            <a:r>
              <a:rPr lang="en-US" altLang="zh-CN" sz="2400" dirty="0" smtClean="0">
                <a:solidFill>
                  <a:schemeClr val="tx1"/>
                </a:solidFill>
              </a:rPr>
              <a:t>Qualcomm</a:t>
            </a:r>
            <a:r>
              <a:rPr lang="en-US" altLang="zh-CN" sz="2400" dirty="0" smtClean="0">
                <a:solidFill>
                  <a:schemeClr val="tx1"/>
                </a:solidFill>
              </a:rPr>
              <a:t>, Sierra Wireless</a:t>
            </a:r>
            <a:endParaRPr lang="en-US" sz="2400" dirty="0" smtClean="0"/>
          </a:p>
        </p:txBody>
      </p:sp>
      <p:sp>
        <p:nvSpPr>
          <p:cNvPr id="4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924297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en-US" altLang="ja-JP" sz="2400" dirty="0">
                <a:latin typeface="Calibri" pitchFamily="34" charset="0"/>
                <a:ea typeface="ＭＳ Ｐゴシック" pitchFamily="34" charset="-128"/>
              </a:rPr>
              <a:t>3GPP TSG RAN WG1 #</a:t>
            </a:r>
            <a:r>
              <a:rPr kumimoji="0" lang="en-US" altLang="ja-JP" sz="2400" dirty="0" smtClean="0">
                <a:latin typeface="Calibri" pitchFamily="34" charset="0"/>
                <a:ea typeface="ＭＳ Ｐゴシック" pitchFamily="34" charset="-128"/>
              </a:rPr>
              <a:t>81</a:t>
            </a:r>
            <a:endParaRPr kumimoji="0" lang="en-US" altLang="ja-JP" sz="2400" dirty="0">
              <a:latin typeface="Calibri" pitchFamily="34" charset="0"/>
              <a:ea typeface="ＭＳ Ｐゴシック" pitchFamily="34" charset="-128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>
                <a:latin typeface="Calibri" pitchFamily="34" charset="0"/>
                <a:ea typeface="ＭＳ Ｐゴシック" pitchFamily="34" charset="-128"/>
              </a:rPr>
              <a:t>Fukuoka, Japan, 25th - 29th May </a:t>
            </a:r>
            <a:r>
              <a:rPr lang="en-US" altLang="ja-JP" sz="2400" dirty="0" smtClean="0">
                <a:latin typeface="Calibri" pitchFamily="34" charset="0"/>
                <a:ea typeface="ＭＳ Ｐゴシック" pitchFamily="34" charset="-128"/>
              </a:rPr>
              <a:t>2015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 smtClean="0">
                <a:latin typeface="Calibri" pitchFamily="34" charset="0"/>
                <a:ea typeface="ＭＳ Ｐゴシック" pitchFamily="34" charset="-128"/>
              </a:rPr>
              <a:t>Agenda </a:t>
            </a:r>
            <a:r>
              <a:rPr kumimoji="0" lang="en-US" altLang="ja-JP" sz="2400" dirty="0">
                <a:latin typeface="Calibri" pitchFamily="34" charset="0"/>
                <a:ea typeface="ＭＳ Ｐゴシック" pitchFamily="34" charset="-128"/>
              </a:rPr>
              <a:t>item </a:t>
            </a:r>
            <a:r>
              <a:rPr lang="en-US" altLang="ja-JP" sz="2400" dirty="0" smtClean="0">
                <a:latin typeface="Calibri" pitchFamily="34" charset="0"/>
                <a:ea typeface="ＭＳ Ｐゴシック" pitchFamily="34" charset="-128"/>
              </a:rPr>
              <a:t>6</a:t>
            </a:r>
            <a:r>
              <a:rPr kumimoji="0" lang="en-US" altLang="ja-JP" sz="2400" dirty="0" smtClean="0">
                <a:latin typeface="Calibri" pitchFamily="34" charset="0"/>
                <a:ea typeface="ＭＳ Ｐゴシック" pitchFamily="34" charset="-128"/>
              </a:rPr>
              <a:t>.2.1.4</a:t>
            </a:r>
            <a:endParaRPr kumimoji="0" lang="ja-JP" altLang="en-US" sz="2400" dirty="0">
              <a:latin typeface="Calibri" pitchFamily="34" charset="0"/>
              <a:ea typeface="ＭＳ Ｐゴシック" pitchFamily="34" charset="-128"/>
            </a:endParaRPr>
          </a:p>
        </p:txBody>
      </p:sp>
      <p:sp>
        <p:nvSpPr>
          <p:cNvPr id="5" name="テキスト ボックス 3"/>
          <p:cNvSpPr txBox="1">
            <a:spLocks noChangeArrowheads="1"/>
          </p:cNvSpPr>
          <p:nvPr/>
        </p:nvSpPr>
        <p:spPr bwMode="auto">
          <a:xfrm>
            <a:off x="7235825" y="188913"/>
            <a:ext cx="15343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en-US" altLang="ja-JP" sz="2400" dirty="0" smtClean="0">
                <a:latin typeface="Calibri" pitchFamily="34" charset="0"/>
                <a:ea typeface="ＭＳ Ｐゴシック" pitchFamily="34" charset="-128"/>
              </a:rPr>
              <a:t>R1-153436</a:t>
            </a:r>
            <a:endParaRPr kumimoji="0" lang="ja-JP" altLang="en-US" sz="2400" dirty="0">
              <a:latin typeface="Calibri" pitchFamily="34" charset="0"/>
              <a:ea typeface="ＭＳ Ｐゴシック" pitchFamily="34" charset="-128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3275856" y="6309320"/>
            <a:ext cx="2133600" cy="365125"/>
          </a:xfrm>
        </p:spPr>
        <p:txBody>
          <a:bodyPr/>
          <a:lstStyle/>
          <a:p>
            <a:pPr algn="ctr"/>
            <a:fld id="{FFA834A8-9B44-4EE1-B21F-0B2AB4961CF0}" type="slidenum">
              <a:rPr lang="en-US" smtClean="0"/>
              <a:pPr algn="ctr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5888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1143000"/>
          </a:xfrm>
        </p:spPr>
        <p:txBody>
          <a:bodyPr/>
          <a:lstStyle/>
          <a:p>
            <a:r>
              <a:rPr lang="en-US" dirty="0" smtClean="0"/>
              <a:t>Observations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36712"/>
            <a:ext cx="8229600" cy="5073427"/>
          </a:xfrm>
        </p:spPr>
        <p:txBody>
          <a:bodyPr>
            <a:normAutofit/>
          </a:bodyPr>
          <a:lstStyle/>
          <a:p>
            <a:pPr lvl="0"/>
            <a:r>
              <a:rPr lang="en-US" sz="2000" b="1" dirty="0"/>
              <a:t>For </a:t>
            </a:r>
            <a:r>
              <a:rPr lang="en-US" sz="2000" b="1" dirty="0" smtClean="0"/>
              <a:t>Rel-13 MTC coverage enhancement:</a:t>
            </a:r>
            <a:endParaRPr lang="en-US" sz="2400" dirty="0" smtClean="0"/>
          </a:p>
          <a:p>
            <a:pPr lvl="1"/>
            <a:r>
              <a:rPr lang="en-US" sz="1800" dirty="0" smtClean="0"/>
              <a:t>At least in 18 dB coverage enhancement cases, simulation results show that increasing uplink DMRS density could increase </a:t>
            </a:r>
            <a:r>
              <a:rPr lang="en-US" altLang="zh-CN" sz="1800" dirty="0"/>
              <a:t>SNR </a:t>
            </a:r>
            <a:r>
              <a:rPr lang="en-US" altLang="zh-CN" sz="1800" dirty="0" smtClean="0"/>
              <a:t> by </a:t>
            </a:r>
            <a:r>
              <a:rPr lang="en-US" sz="1800" dirty="0" smtClean="0"/>
              <a:t>0.5 - 1 dB and reduce the number of PUSCH repetitions by 3.2 – 30.6%</a:t>
            </a:r>
            <a:endParaRPr lang="en-US" sz="1400" dirty="0" smtClean="0"/>
          </a:p>
        </p:txBody>
      </p:sp>
      <p:sp>
        <p:nvSpPr>
          <p:cNvPr id="5" name="灯片编号占位符 8"/>
          <p:cNvSpPr txBox="1">
            <a:spLocks/>
          </p:cNvSpPr>
          <p:nvPr/>
        </p:nvSpPr>
        <p:spPr>
          <a:xfrm>
            <a:off x="3275856" y="630932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sv-SE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FFA834A8-9B44-4EE1-B21F-0B2AB4961CF0}" type="slidenum">
              <a:rPr lang="en-US" smtClean="0"/>
              <a:pPr algn="ctr"/>
              <a:t>2</a:t>
            </a:fld>
            <a:endParaRPr lang="en-US" dirty="0"/>
          </a:p>
        </p:txBody>
      </p:sp>
      <p:graphicFrame>
        <p:nvGraphicFramePr>
          <p:cNvPr id="6" name="内容占位符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11043727"/>
              </p:ext>
            </p:extLst>
          </p:nvPr>
        </p:nvGraphicFramePr>
        <p:xfrm>
          <a:off x="971600" y="2132856"/>
          <a:ext cx="7272808" cy="44357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528392"/>
                <a:gridCol w="3744416"/>
              </a:tblGrid>
              <a:tr h="298757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 smtClean="0"/>
                        <a:t>Company</a:t>
                      </a:r>
                      <a:endParaRPr lang="zh-CN" alt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 smtClean="0"/>
                        <a:t>Gain over 1X DMRS in 18 dB coverage enhancement</a:t>
                      </a:r>
                      <a:endParaRPr lang="zh-CN" altLang="en-US" sz="1400" b="1" dirty="0"/>
                    </a:p>
                  </a:txBody>
                  <a:tcPr/>
                </a:tc>
              </a:tr>
              <a:tr h="316886"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Nokia Networks (R1-152545)</a:t>
                      </a:r>
                      <a:endParaRPr lang="en-US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/>
                        <a:t>0.7</a:t>
                      </a:r>
                      <a:r>
                        <a:rPr lang="en-US" altLang="zh-CN" sz="1200" baseline="0" dirty="0" smtClean="0"/>
                        <a:t> dB (</a:t>
                      </a:r>
                      <a:r>
                        <a:rPr lang="en-GB" altLang="zh-CN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2SF </a:t>
                      </a:r>
                      <a:r>
                        <a:rPr lang="en-GB" altLang="zh-CN" sz="120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ChEst</a:t>
                      </a:r>
                      <a:r>
                        <a:rPr lang="en-US" altLang="zh-CN" sz="1200" baseline="0" dirty="0" smtClean="0"/>
                        <a:t>)</a:t>
                      </a:r>
                      <a:endParaRPr lang="zh-CN" altLang="en-US" sz="1200" dirty="0"/>
                    </a:p>
                  </a:txBody>
                  <a:tcPr/>
                </a:tc>
              </a:tr>
              <a:tr h="31688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/>
                        <a:t>INTERDIGITAL (R1-153250)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smtClean="0"/>
                        <a:t>0.5 dB </a:t>
                      </a:r>
                      <a:r>
                        <a:rPr lang="en-US" altLang="zh-CN" sz="1200" baseline="0" dirty="0" smtClean="0"/>
                        <a:t>(</a:t>
                      </a:r>
                      <a:r>
                        <a:rPr lang="en-GB" altLang="zh-CN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4SF </a:t>
                      </a:r>
                      <a:r>
                        <a:rPr lang="en-GB" altLang="zh-CN" sz="120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ChEst</a:t>
                      </a:r>
                      <a:r>
                        <a:rPr lang="en-US" altLang="zh-CN" sz="1200" baseline="0" dirty="0" smtClean="0"/>
                        <a:t>)</a:t>
                      </a:r>
                      <a:endParaRPr lang="zh-CN" altLang="en-US" sz="1200" dirty="0" smtClean="0"/>
                    </a:p>
                  </a:txBody>
                  <a:tcPr/>
                </a:tc>
              </a:tr>
              <a:tr h="31688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/>
                        <a:t>NTT DOCOMO (R1-153324)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/>
                        <a:t>0.6 dB (4SF </a:t>
                      </a:r>
                      <a:r>
                        <a:rPr lang="en-US" altLang="zh-CN" sz="1200" dirty="0" err="1" smtClean="0"/>
                        <a:t>ChEst</a:t>
                      </a:r>
                      <a:r>
                        <a:rPr lang="en-US" altLang="zh-CN" sz="1200" dirty="0" smtClean="0"/>
                        <a:t>)</a:t>
                      </a:r>
                      <a:endParaRPr lang="zh-CN" altLang="en-US" sz="1200" dirty="0"/>
                    </a:p>
                  </a:txBody>
                  <a:tcPr/>
                </a:tc>
              </a:tr>
              <a:tr h="31688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/>
                        <a:t>Qualcomm</a:t>
                      </a:r>
                      <a:r>
                        <a:rPr lang="en-US" altLang="zh-CN" sz="1200" baseline="0" dirty="0" smtClean="0"/>
                        <a:t> Inc. (R1-152765)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/>
                        <a:t>0.8 dB</a:t>
                      </a:r>
                      <a:endParaRPr lang="zh-CN" altLang="en-US" sz="1200" dirty="0"/>
                    </a:p>
                  </a:txBody>
                  <a:tcPr/>
                </a:tc>
              </a:tr>
              <a:tr h="31688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/>
                        <a:t>Intel Corporation (R1-153411)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smtClean="0"/>
                        <a:t>1 dB (</a:t>
                      </a:r>
                      <a:r>
                        <a:rPr lang="en-GB" altLang="zh-CN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4SF </a:t>
                      </a:r>
                      <a:r>
                        <a:rPr lang="en-GB" altLang="zh-CN" sz="120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ChEst</a:t>
                      </a:r>
                      <a:r>
                        <a:rPr lang="en-US" altLang="zh-CN" sz="1200" baseline="0" dirty="0" smtClean="0"/>
                        <a:t>)</a:t>
                      </a:r>
                      <a:endParaRPr lang="zh-CN" altLang="en-US" sz="1200" dirty="0" smtClean="0"/>
                    </a:p>
                  </a:txBody>
                  <a:tcPr/>
                </a:tc>
              </a:tr>
              <a:tr h="31688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/>
                        <a:t>Panasonic (R1-151665)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smtClean="0"/>
                        <a:t>0.8 dB (4SF </a:t>
                      </a:r>
                      <a:r>
                        <a:rPr lang="en-US" altLang="zh-CN" sz="1200" dirty="0" err="1" smtClean="0"/>
                        <a:t>ChEst</a:t>
                      </a:r>
                      <a:r>
                        <a:rPr lang="en-US" altLang="zh-CN" sz="1200" dirty="0" smtClean="0"/>
                        <a:t>)</a:t>
                      </a:r>
                      <a:endParaRPr lang="zh-CN" altLang="en-US" sz="1200" dirty="0" smtClean="0"/>
                    </a:p>
                  </a:txBody>
                  <a:tcPr/>
                </a:tc>
              </a:tr>
              <a:tr h="32033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/>
                        <a:t>CATT (R1-152558)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/>
                        <a:t>17.6%</a:t>
                      </a:r>
                      <a:r>
                        <a:rPr lang="en-US" altLang="zh-CN" sz="1200" baseline="0" dirty="0" smtClean="0"/>
                        <a:t>  (1SF </a:t>
                      </a:r>
                      <a:r>
                        <a:rPr lang="en-US" altLang="zh-CN" sz="1200" baseline="0" dirty="0" err="1" smtClean="0"/>
                        <a:t>ChEst</a:t>
                      </a:r>
                      <a:r>
                        <a:rPr lang="en-US" altLang="zh-CN" sz="1200" baseline="0" dirty="0" smtClean="0"/>
                        <a:t>), 14.1% (4SF </a:t>
                      </a:r>
                      <a:r>
                        <a:rPr lang="en-US" altLang="zh-CN" sz="1200" baseline="0" dirty="0" err="1" smtClean="0"/>
                        <a:t>ChEst</a:t>
                      </a:r>
                      <a:r>
                        <a:rPr lang="en-US" altLang="zh-CN" sz="1200" baseline="0" dirty="0" smtClean="0"/>
                        <a:t>)</a:t>
                      </a:r>
                      <a:endParaRPr lang="zh-CN" altLang="en-US" sz="1200" dirty="0"/>
                    </a:p>
                  </a:txBody>
                  <a:tcPr/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/>
                        <a:t>NEC (R1-152681)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/>
                        <a:t>23.1%  (1SF </a:t>
                      </a:r>
                      <a:r>
                        <a:rPr lang="en-US" altLang="zh-CN" sz="1200" dirty="0" err="1" smtClean="0"/>
                        <a:t>ChEst</a:t>
                      </a:r>
                      <a:r>
                        <a:rPr lang="en-US" altLang="zh-CN" sz="1200" dirty="0" smtClean="0"/>
                        <a:t>), 7.1% (4SF </a:t>
                      </a:r>
                      <a:r>
                        <a:rPr lang="en-US" altLang="zh-CN" sz="1200" dirty="0" err="1" smtClean="0"/>
                        <a:t>ChEst</a:t>
                      </a:r>
                      <a:r>
                        <a:rPr lang="en-US" altLang="zh-CN" sz="1200" dirty="0" smtClean="0"/>
                        <a:t>)</a:t>
                      </a:r>
                      <a:endParaRPr lang="zh-CN" altLang="en-US" sz="1200" dirty="0"/>
                    </a:p>
                  </a:txBody>
                  <a:tcPr/>
                </a:tc>
              </a:tr>
              <a:tr h="442773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/>
                        <a:t>Sierra</a:t>
                      </a:r>
                      <a:r>
                        <a:rPr lang="en-US" altLang="zh-CN" sz="1200" baseline="0" dirty="0" smtClean="0"/>
                        <a:t> Wireless (R1-153113)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/>
                        <a:t>3.2</a:t>
                      </a:r>
                      <a:r>
                        <a:rPr lang="en-US" altLang="zh-CN" sz="1200" baseline="0" dirty="0" smtClean="0"/>
                        <a:t> </a:t>
                      </a:r>
                      <a:r>
                        <a:rPr lang="en-US" altLang="zh-CN" sz="1200" dirty="0" smtClean="0"/>
                        <a:t>-7.7% (</a:t>
                      </a:r>
                      <a:r>
                        <a:rPr lang="en-US" altLang="zh-CN" sz="1200" baseline="0" dirty="0" smtClean="0"/>
                        <a:t>2X DMRS, 3SF </a:t>
                      </a:r>
                      <a:r>
                        <a:rPr lang="en-US" altLang="zh-CN" sz="1200" baseline="0" dirty="0" err="1" smtClean="0"/>
                        <a:t>ChEst</a:t>
                      </a:r>
                      <a:r>
                        <a:rPr lang="en-US" altLang="zh-CN" sz="1200" baseline="0" dirty="0" smtClean="0"/>
                        <a:t>)</a:t>
                      </a:r>
                    </a:p>
                    <a:p>
                      <a:pPr algn="ctr"/>
                      <a:r>
                        <a:rPr lang="en-US" altLang="zh-CN" sz="1200" baseline="0" dirty="0" smtClean="0"/>
                        <a:t>7.3-22.0% (4X DMRS, 3SF </a:t>
                      </a:r>
                      <a:r>
                        <a:rPr lang="en-US" altLang="zh-CN" sz="1200" baseline="0" dirty="0" err="1" smtClean="0"/>
                        <a:t>ChEst</a:t>
                      </a:r>
                      <a:r>
                        <a:rPr lang="en-US" altLang="zh-CN" sz="1200" baseline="0" dirty="0" smtClean="0"/>
                        <a:t>) </a:t>
                      </a:r>
                      <a:endParaRPr lang="zh-CN" altLang="en-US" sz="1200" dirty="0"/>
                    </a:p>
                  </a:txBody>
                  <a:tcPr/>
                </a:tc>
              </a:tr>
              <a:tr h="31688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/>
                        <a:t>Samsung (R1-152833)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/>
                        <a:t>~10% (4SF</a:t>
                      </a:r>
                      <a:r>
                        <a:rPr lang="en-US" altLang="zh-CN" sz="1200" baseline="0" dirty="0" smtClean="0"/>
                        <a:t> </a:t>
                      </a:r>
                      <a:r>
                        <a:rPr lang="en-US" altLang="zh-CN" sz="1200" baseline="0" dirty="0" err="1" smtClean="0"/>
                        <a:t>ChEst</a:t>
                      </a:r>
                      <a:r>
                        <a:rPr lang="en-US" altLang="zh-CN" sz="1200" dirty="0" smtClean="0"/>
                        <a:t>)</a:t>
                      </a:r>
                      <a:endParaRPr lang="zh-CN" altLang="en-US" sz="1200" dirty="0"/>
                    </a:p>
                  </a:txBody>
                  <a:tcPr/>
                </a:tc>
              </a:tr>
              <a:tr h="31688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/>
                        <a:t>Ericsson (R1-151215)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/>
                        <a:t>30.6% (</a:t>
                      </a:r>
                      <a:r>
                        <a:rPr lang="en-US" altLang="zh-CN" sz="1200" baseline="0" dirty="0" smtClean="0"/>
                        <a:t>1SF </a:t>
                      </a:r>
                      <a:r>
                        <a:rPr lang="en-US" altLang="zh-CN" sz="1200" baseline="0" dirty="0" err="1" smtClean="0"/>
                        <a:t>ChEst</a:t>
                      </a:r>
                      <a:r>
                        <a:rPr lang="en-US" altLang="zh-CN" sz="1200" baseline="0" dirty="0" smtClean="0"/>
                        <a:t>), 15.2% (4SF </a:t>
                      </a:r>
                      <a:r>
                        <a:rPr lang="en-US" altLang="zh-CN" sz="1200" baseline="0" dirty="0" err="1" smtClean="0"/>
                        <a:t>ChEst</a:t>
                      </a:r>
                      <a:r>
                        <a:rPr lang="en-US" altLang="zh-CN" sz="1200" baseline="0" dirty="0" smtClean="0"/>
                        <a:t>) for 2X DMRS</a:t>
                      </a:r>
                    </a:p>
                  </a:txBody>
                  <a:tcPr/>
                </a:tc>
              </a:tr>
              <a:tr h="31688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/>
                        <a:t>ETRI (R1-150517)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aseline="0" dirty="0" smtClean="0"/>
                        <a:t>23.2% (1SF </a:t>
                      </a:r>
                      <a:r>
                        <a:rPr lang="en-US" altLang="zh-CN" sz="1200" baseline="0" dirty="0" err="1" smtClean="0"/>
                        <a:t>ChEst</a:t>
                      </a:r>
                      <a:r>
                        <a:rPr lang="en-US" altLang="zh-CN" sz="1200" baseline="0" dirty="0" smtClean="0"/>
                        <a:t>)</a:t>
                      </a: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52584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507288" cy="4525963"/>
          </a:xfrm>
        </p:spPr>
        <p:txBody>
          <a:bodyPr>
            <a:normAutofit/>
          </a:bodyPr>
          <a:lstStyle/>
          <a:p>
            <a:pPr lvl="0" hangingPunct="0"/>
            <a:endParaRPr lang="en-US" altLang="zh-CN" sz="2000" dirty="0" smtClean="0"/>
          </a:p>
          <a:p>
            <a:pPr lvl="0" hangingPunct="0"/>
            <a:r>
              <a:rPr lang="en-US" altLang="zh-CN" sz="2000" dirty="0" smtClean="0"/>
              <a:t>Increased uplink DMRS </a:t>
            </a:r>
            <a:r>
              <a:rPr lang="en-US" altLang="zh-CN" sz="2000" dirty="0"/>
              <a:t>density is supported for </a:t>
            </a:r>
            <a:r>
              <a:rPr lang="en-US" altLang="zh-CN" sz="2000" dirty="0" smtClean="0"/>
              <a:t>PUSCH for UEs operating CE</a:t>
            </a:r>
          </a:p>
          <a:p>
            <a:pPr lvl="0" hangingPunct="0"/>
            <a:r>
              <a:rPr lang="en-US" altLang="zh-CN" sz="2000" dirty="0" smtClean="0"/>
              <a:t>FFS following solutions</a:t>
            </a:r>
          </a:p>
          <a:p>
            <a:pPr lvl="2" hangingPunct="0"/>
            <a:r>
              <a:rPr lang="en-US" sz="1800" dirty="0" smtClean="0"/>
              <a:t>2X </a:t>
            </a:r>
            <a:r>
              <a:rPr lang="en-US" sz="1800" dirty="0"/>
              <a:t>DMRS </a:t>
            </a:r>
            <a:endParaRPr lang="en-US" sz="1800" dirty="0" smtClean="0"/>
          </a:p>
          <a:p>
            <a:pPr lvl="2" hangingPunct="0"/>
            <a:r>
              <a:rPr lang="en-US" sz="1800" dirty="0" smtClean="0"/>
              <a:t>4X DMRS </a:t>
            </a:r>
            <a:endParaRPr lang="en-US" sz="1800" dirty="0"/>
          </a:p>
          <a:p>
            <a:pPr lvl="2" hangingPunct="0"/>
            <a:r>
              <a:rPr lang="en-US" sz="1800" dirty="0" smtClean="0"/>
              <a:t>Entire </a:t>
            </a:r>
            <a:r>
              <a:rPr lang="en-US" sz="1800" dirty="0"/>
              <a:t>DMRS </a:t>
            </a:r>
            <a:r>
              <a:rPr lang="en-US" sz="1800" dirty="0" err="1" smtClean="0"/>
              <a:t>subframe</a:t>
            </a:r>
            <a:r>
              <a:rPr lang="en-US" sz="1800" dirty="0" smtClean="0"/>
              <a:t> in </a:t>
            </a:r>
            <a:r>
              <a:rPr lang="en-US" sz="1800" dirty="0"/>
              <a:t>the beginning of </a:t>
            </a:r>
            <a:r>
              <a:rPr lang="en-US" sz="1800" dirty="0" smtClean="0"/>
              <a:t>the transmission</a:t>
            </a:r>
          </a:p>
          <a:p>
            <a:pPr lvl="2" hangingPunct="0"/>
            <a:r>
              <a:rPr lang="en-US" sz="1800" dirty="0" smtClean="0"/>
              <a:t>The specification of the new DMRS pattern is on one PRB basis </a:t>
            </a:r>
          </a:p>
          <a:p>
            <a:pPr hangingPunct="0"/>
            <a:r>
              <a:rPr lang="en-US" altLang="zh-CN" sz="2000" dirty="0" smtClean="0"/>
              <a:t>When to use the new pattern is up to </a:t>
            </a:r>
            <a:r>
              <a:rPr lang="en-US" altLang="zh-CN" sz="2000" dirty="0" err="1" smtClean="0"/>
              <a:t>eNB</a:t>
            </a:r>
            <a:endParaRPr lang="en-US" altLang="zh-CN" sz="2000" dirty="0" smtClean="0"/>
          </a:p>
          <a:p>
            <a:pPr hangingPunct="0"/>
            <a:r>
              <a:rPr lang="en-US" altLang="zh-CN" sz="2000" dirty="0" smtClean="0"/>
              <a:t>FFS </a:t>
            </a:r>
            <a:r>
              <a:rPr lang="en-US" altLang="zh-CN" sz="2000" dirty="0"/>
              <a:t>details of configurability</a:t>
            </a:r>
            <a:endParaRPr lang="zh-CN" altLang="zh-CN" sz="2000" dirty="0"/>
          </a:p>
          <a:p>
            <a:pPr lvl="2" hangingPunct="0"/>
            <a:endParaRPr lang="en-US" sz="800" dirty="0" smtClean="0"/>
          </a:p>
        </p:txBody>
      </p:sp>
      <p:sp>
        <p:nvSpPr>
          <p:cNvPr id="5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3275856" y="6309320"/>
            <a:ext cx="2133600" cy="365125"/>
          </a:xfrm>
        </p:spPr>
        <p:txBody>
          <a:bodyPr/>
          <a:lstStyle/>
          <a:p>
            <a:pPr algn="ctr"/>
            <a:fld id="{FFA834A8-9B44-4EE1-B21F-0B2AB4961CF0}" type="slidenum">
              <a:rPr lang="en-US" smtClean="0"/>
              <a:pPr algn="ctr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9911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930</TotalTime>
  <Words>316</Words>
  <Application>Microsoft Office PowerPoint</Application>
  <PresentationFormat>全屏显示(4:3)</PresentationFormat>
  <Paragraphs>53</Paragraphs>
  <Slides>3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Theme</vt:lpstr>
      <vt:lpstr>WF on Uplink DMRS Enhancement for MTC</vt:lpstr>
      <vt:lpstr>Observations</vt:lpstr>
      <vt:lpstr>Proposals</vt:lpstr>
    </vt:vector>
  </TitlesOfParts>
  <Company>NEC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UL DMRS enhancement for MTC</dc:title>
  <dc:creator>Gang Wang</dc:creator>
  <cp:lastModifiedBy>2171490000715</cp:lastModifiedBy>
  <cp:revision>19</cp:revision>
  <dcterms:created xsi:type="dcterms:W3CDTF">2015-02-10T11:06:46Z</dcterms:created>
  <dcterms:modified xsi:type="dcterms:W3CDTF">2015-05-26T01:41:55Z</dcterms:modified>
</cp:coreProperties>
</file>