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2"/>
  </p:notesMasterIdLst>
  <p:handoutMasterIdLst>
    <p:handoutMasterId r:id="rId13"/>
  </p:handoutMasterIdLst>
  <p:sldIdLst>
    <p:sldId id="567" r:id="rId5"/>
    <p:sldId id="655" r:id="rId6"/>
    <p:sldId id="650" r:id="rId7"/>
    <p:sldId id="651" r:id="rId8"/>
    <p:sldId id="652" r:id="rId9"/>
    <p:sldId id="653" r:id="rId10"/>
    <p:sldId id="654" r:id="rId1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108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5/21/2015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Microsoft_Excel_97-2003_Worksheet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of DMRS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Enhancements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E-BF/FD-MIMO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6.2.5.3,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R1-152901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764704"/>
            <a:ext cx="9505056" cy="5472608"/>
          </a:xfrm>
        </p:spPr>
        <p:txBody>
          <a:bodyPr/>
          <a:lstStyle/>
          <a:p>
            <a:r>
              <a:rPr lang="en-GB" altLang="ko-KR" sz="1800" dirty="0" smtClean="0"/>
              <a:t>DMRS </a:t>
            </a:r>
            <a:r>
              <a:rPr lang="en-GB" altLang="ko-KR" sz="1800" dirty="0"/>
              <a:t>enhancement for high order multi-user spatial multiplexing is one </a:t>
            </a:r>
            <a:r>
              <a:rPr lang="en-GB" altLang="ko-KR" sz="1800" dirty="0" smtClean="0"/>
              <a:t>of the possible specification enhancements for FD-MIMO</a:t>
            </a:r>
          </a:p>
          <a:p>
            <a:r>
              <a:rPr lang="en-GB" altLang="ko-KR" sz="1800" dirty="0"/>
              <a:t>This contribution provides a summary of the evaluation results on DMRS enhancement submitted to RAN1 in RAN1#80b and RAN1#81</a:t>
            </a:r>
          </a:p>
          <a:p>
            <a:r>
              <a:rPr lang="en-GB" altLang="ko-KR" sz="1800" dirty="0" smtClean="0"/>
              <a:t>In </a:t>
            </a:r>
            <a:r>
              <a:rPr lang="en-GB" altLang="ko-KR" sz="1800" dirty="0"/>
              <a:t>the RAN1#80 meeting, the following alternatives for </a:t>
            </a:r>
            <a:r>
              <a:rPr lang="en-GB" altLang="ko-KR" sz="1800" dirty="0" smtClean="0"/>
              <a:t>DMRS </a:t>
            </a:r>
            <a:r>
              <a:rPr lang="en-GB" altLang="ko-KR" sz="1800" dirty="0"/>
              <a:t>enhancement were </a:t>
            </a:r>
            <a:r>
              <a:rPr lang="en-GB" altLang="ko-KR" sz="1800" dirty="0" smtClean="0"/>
              <a:t>identified for further RAN1 evaluations: 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12 DM-RS REs with OCC = 4 for up to total 4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Alt-2</a:t>
            </a:r>
            <a:r>
              <a:rPr lang="en-GB" altLang="ko-KR" sz="1600" dirty="0"/>
              <a:t>: 24 DM-RS REs with OCC = 2 for up to total 4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Alt-3</a:t>
            </a:r>
            <a:r>
              <a:rPr lang="en-GB" altLang="ko-KR" sz="1600" dirty="0"/>
              <a:t>: 24 DM-RS REs with OCC = 4 for up to total 8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Alt-4</a:t>
            </a:r>
            <a:r>
              <a:rPr lang="en-GB" altLang="ko-KR" sz="1600" dirty="0"/>
              <a:t>: DM-RS estimation accuracy improvement by advanced receiver assuming interference channel estimation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Alt-5</a:t>
            </a:r>
            <a:r>
              <a:rPr lang="en-GB" altLang="ko-KR" sz="1600" dirty="0"/>
              <a:t>: Larger PRG </a:t>
            </a:r>
            <a:r>
              <a:rPr lang="en-GB" altLang="ko-KR" sz="1600" dirty="0" smtClean="0"/>
              <a:t>size</a:t>
            </a:r>
          </a:p>
          <a:p>
            <a:r>
              <a:rPr lang="en-GB" altLang="ko-KR" sz="1800" dirty="0"/>
              <a:t>The gains shown in the following slides are obtained for the </a:t>
            </a:r>
            <a:r>
              <a:rPr lang="en-GB" altLang="ko-KR" sz="1800" dirty="0" smtClean="0"/>
              <a:t>above 5 alternatives with the MU-MIMO performance based on Rel-12 DMRS as baseline</a:t>
            </a:r>
            <a:endParaRPr lang="ko-KR" altLang="ko-KR" sz="1800"/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80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32" y="1124744"/>
            <a:ext cx="4571660" cy="274462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016" y="1124744"/>
            <a:ext cx="4573183" cy="2744626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</a:t>
            </a:r>
            <a:r>
              <a:rPr lang="en-GB" altLang="ko-KR" dirty="0" smtClean="0"/>
              <a:t>Plots </a:t>
            </a:r>
            <a:r>
              <a:rPr lang="en-GB" altLang="ko-KR" dirty="0"/>
              <a:t>for </a:t>
            </a:r>
            <a:r>
              <a:rPr lang="en-GB" altLang="ko-KR" dirty="0" smtClean="0"/>
              <a:t>16 TXRUs, FTP [</a:t>
            </a:r>
            <a:r>
              <a:rPr lang="en-GB" altLang="ko-KR" dirty="0" err="1" smtClean="0"/>
              <a:t>UMi</a:t>
            </a:r>
            <a:r>
              <a:rPr lang="en-GB" altLang="ko-KR" dirty="0" smtClean="0"/>
              <a:t>, (8,4,2,16)]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4454540"/>
            <a:ext cx="9505056" cy="1350724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0.5 ~ 17.0%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4.3 ~ </a:t>
            </a:r>
            <a:r>
              <a:rPr lang="en-GB" altLang="ko-KR" sz="1600" dirty="0"/>
              <a:t>22</a:t>
            </a:r>
            <a:r>
              <a:rPr lang="en-GB" altLang="ko-KR" sz="1600" dirty="0" smtClean="0"/>
              <a:t>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Alt-5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13.8 ~ 17.2%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8.4 ~ 18.3%</a:t>
            </a:r>
            <a:endParaRPr lang="ko-KR" altLang="ko-KR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152799" y="189708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4647" y="1618927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Intel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7734" y="2833191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05328" y="185387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37176" y="1954634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Intel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7666" y="2712045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32" y="1052736"/>
            <a:ext cx="4571660" cy="274462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329" y="1052736"/>
            <a:ext cx="4573183" cy="2744626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Plots for </a:t>
            </a:r>
            <a:r>
              <a:rPr lang="en-GB" altLang="ko-KR" dirty="0" smtClean="0"/>
              <a:t>64 TXRUs, </a:t>
            </a:r>
            <a:r>
              <a:rPr lang="en-GB" altLang="ko-KR" dirty="0"/>
              <a:t>FTP [</a:t>
            </a:r>
            <a:r>
              <a:rPr lang="en-GB" altLang="ko-KR" dirty="0" err="1"/>
              <a:t>UMi</a:t>
            </a:r>
            <a:r>
              <a:rPr lang="en-GB" altLang="ko-KR" dirty="0"/>
              <a:t>, (</a:t>
            </a:r>
            <a:r>
              <a:rPr lang="en-GB" altLang="ko-KR" dirty="0" smtClean="0"/>
              <a:t>8,4,2,64)]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35778" y="4221088"/>
            <a:ext cx="9705528" cy="1782052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-1.0 ~ </a:t>
            </a:r>
            <a:r>
              <a:rPr lang="en-GB" altLang="ko-KR" sz="1600" dirty="0"/>
              <a:t>31.63% and 5% UPT gain has range of </a:t>
            </a:r>
            <a:r>
              <a:rPr lang="en-GB" altLang="ko-KR" sz="1600" dirty="0" smtClean="0"/>
              <a:t>0 ~ 89.8%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Alt-2</a:t>
            </a:r>
            <a:r>
              <a:rPr lang="en-GB" altLang="ko-KR" sz="1600" dirty="0"/>
              <a:t>: Mean UPT gain has range of -</a:t>
            </a:r>
            <a:r>
              <a:rPr lang="en-GB" altLang="ko-KR" sz="1600" dirty="0" smtClean="0"/>
              <a:t>3.2 ~ 1.9% </a:t>
            </a:r>
            <a:r>
              <a:rPr lang="en-GB" altLang="ko-KR" sz="1600" dirty="0"/>
              <a:t>and 5% UPT gain has range of -</a:t>
            </a:r>
            <a:r>
              <a:rPr lang="en-GB" altLang="ko-KR" sz="1600" dirty="0" smtClean="0"/>
              <a:t>4.1 ~ </a:t>
            </a:r>
            <a:r>
              <a:rPr lang="en-GB" altLang="ko-KR" sz="1600" dirty="0"/>
              <a:t>2.4</a:t>
            </a:r>
            <a:r>
              <a:rPr lang="en-GB" altLang="ko-KR" sz="1600" dirty="0" smtClean="0"/>
              <a:t>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Alt-3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0.0 ~ 9.2%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0.0 ~ 68.7%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Alt-4</a:t>
            </a:r>
            <a:r>
              <a:rPr lang="en-GB" altLang="ko-KR" sz="1600" dirty="0"/>
              <a:t>: Mean UPT gain and 5% UPT gain is 0.7% and 11.4%, </a:t>
            </a:r>
            <a:r>
              <a:rPr lang="en-GB" altLang="ko-KR" sz="1600" dirty="0" smtClean="0"/>
              <a:t>respectively</a:t>
            </a:r>
            <a:endParaRPr lang="ko-KR" altLang="ko-KR" sz="1600" dirty="0"/>
          </a:p>
          <a:p>
            <a:pPr lvl="1"/>
            <a:endParaRPr lang="en-US" altLang="ko-KR" sz="1400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920552" y="269133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96616" y="2625079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70398" y="1537046"/>
            <a:ext cx="101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7030A0"/>
                </a:solidFill>
                <a:latin typeface="Calibri" panose="020F0502020204030204" pitchFamily="34" charset="0"/>
                <a:ea typeface="HY견고딕" pitchFamily="18" charset="-127"/>
              </a:rPr>
              <a:t>DOCOMO</a:t>
            </a:r>
            <a:endParaRPr lang="ko-KR" altLang="en-US" sz="1400" b="1" dirty="0" smtClean="0">
              <a:solidFill>
                <a:srgbClr val="7030A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99953" y="2155105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68824" y="276395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04099" y="256490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96397" y="2442541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82731" y="1609055"/>
            <a:ext cx="101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7030A0"/>
                </a:solidFill>
                <a:latin typeface="Calibri" panose="020F0502020204030204" pitchFamily="34" charset="0"/>
                <a:ea typeface="HY견고딕" pitchFamily="18" charset="-127"/>
              </a:rPr>
              <a:t>DOCOMO</a:t>
            </a:r>
            <a:endParaRPr lang="ko-KR" altLang="en-US" sz="1400" b="1" dirty="0" smtClean="0">
              <a:solidFill>
                <a:srgbClr val="7030A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33320" y="1547266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41914" y="248473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024" y="837780"/>
            <a:ext cx="5487820" cy="3293551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</a:t>
            </a:r>
            <a:r>
              <a:rPr lang="en-GB" altLang="ko-KR" dirty="0" smtClean="0"/>
              <a:t>Plot </a:t>
            </a:r>
            <a:r>
              <a:rPr lang="en-GB" altLang="ko-KR" dirty="0"/>
              <a:t>for </a:t>
            </a:r>
            <a:r>
              <a:rPr lang="en-GB" altLang="ko-KR" dirty="0" smtClean="0"/>
              <a:t>16 TXRUs, Full Buffer [</a:t>
            </a:r>
            <a:r>
              <a:rPr lang="en-GB" altLang="ko-KR" dirty="0" err="1" smtClean="0"/>
              <a:t>UMi</a:t>
            </a:r>
            <a:r>
              <a:rPr lang="en-GB" altLang="ko-KR" dirty="0" smtClean="0"/>
              <a:t>, (8,4,2,16)]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4221088"/>
            <a:ext cx="9505056" cy="2113690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spc="-70" dirty="0" smtClean="0"/>
              <a:t>Alt-1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2.5 ~ 48.0%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0.0 ~ 23.0%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Alt-2</a:t>
            </a:r>
            <a:r>
              <a:rPr lang="en-GB" altLang="ko-KR" sz="1600" spc="-70" dirty="0"/>
              <a:t>: Cell average throughput gain has range of -</a:t>
            </a:r>
            <a:r>
              <a:rPr lang="en-GB" altLang="ko-KR" sz="1600" spc="-70" dirty="0" smtClean="0"/>
              <a:t>5.8 ~ 22.0%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4.7 ~ 16.0%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Alt-4</a:t>
            </a:r>
            <a:r>
              <a:rPr lang="en-GB" altLang="ko-KR" sz="1600" spc="-70" dirty="0"/>
              <a:t>: </a:t>
            </a:r>
            <a:r>
              <a:rPr lang="en-GB" altLang="ko-KR" sz="1600" spc="-70" dirty="0" smtClean="0"/>
              <a:t>Cell </a:t>
            </a:r>
            <a:r>
              <a:rPr lang="en-GB" altLang="ko-KR" sz="1600" spc="-70" dirty="0"/>
              <a:t>average throughput gain has range of </a:t>
            </a:r>
            <a:r>
              <a:rPr lang="en-GB" altLang="ko-KR" sz="1600" spc="-70" dirty="0" smtClean="0"/>
              <a:t>4.0 ~ </a:t>
            </a:r>
            <a:r>
              <a:rPr lang="en-GB" altLang="ko-KR" sz="1600" spc="-70" dirty="0"/>
              <a:t>10.8% and 5% user throughput gain has range of </a:t>
            </a:r>
            <a:r>
              <a:rPr lang="en-GB" altLang="ko-KR" sz="1600" spc="-70" dirty="0" smtClean="0"/>
              <a:t>3.4 ~ 6.7%</a:t>
            </a:r>
            <a:endParaRPr lang="en-US" altLang="ko-KR" sz="1800" spc="-7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162053" y="231138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1466" y="2319566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40832" y="2909491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92960" y="155679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Samsung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33120" y="153704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796" y="908720"/>
            <a:ext cx="5487820" cy="3293551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Plot for </a:t>
            </a:r>
            <a:r>
              <a:rPr lang="en-GB" altLang="ko-KR" dirty="0" smtClean="0"/>
              <a:t>64 TXRUs, </a:t>
            </a:r>
            <a:r>
              <a:rPr lang="en-GB" altLang="ko-KR" dirty="0"/>
              <a:t>Full Buffer [</a:t>
            </a:r>
            <a:r>
              <a:rPr lang="en-GB" altLang="ko-KR" dirty="0" err="1"/>
              <a:t>UMi</a:t>
            </a:r>
            <a:r>
              <a:rPr lang="en-GB" altLang="ko-KR" dirty="0"/>
              <a:t>, (</a:t>
            </a:r>
            <a:r>
              <a:rPr lang="en-GB" altLang="ko-KR" dirty="0" smtClean="0"/>
              <a:t>8,4,2,64)]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53178" y="4365104"/>
            <a:ext cx="9505056" cy="2304256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spc="-70" dirty="0" smtClean="0"/>
              <a:t>Alt-1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0.0 ~ 57.7%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1.0 ~ 29.1%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Alt-2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-6.0 ~ 11.8%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3.6 ~ 29%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Alt-3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0.3 ~ 40.2%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9.0 ~ 21.6%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Alt-4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3.7 ~ 10.0%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2.2 ~ 5.6%</a:t>
            </a:r>
            <a:endParaRPr lang="ko-KR" altLang="ko-KR" sz="1600" spc="-70" dirty="0"/>
          </a:p>
          <a:p>
            <a:endParaRPr lang="ko-KR" alt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3753578" y="231404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045" y="2884259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87842" y="259356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1032" y="284429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1605" y="1695101"/>
            <a:ext cx="577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 smtClean="0"/>
              <a:t>Conclusions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620688"/>
            <a:ext cx="9865096" cy="59766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sz="1800" dirty="0" smtClean="0"/>
              <a:t>DMRS enhancements offer </a:t>
            </a:r>
            <a:r>
              <a:rPr lang="en-US" altLang="ko-KR" sz="1800" dirty="0"/>
              <a:t>the following throughout gain</a:t>
            </a:r>
            <a:r>
              <a:rPr lang="en-US" altLang="ko-KR" sz="1800" dirty="0" smtClean="0"/>
              <a:t>: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non-full buffer traffic and (M,N,P,Q)=(8,4,2,16</a:t>
            </a:r>
            <a:r>
              <a:rPr lang="en-US" altLang="ko-KR" sz="1400" dirty="0" smtClean="0"/>
              <a:t>) under </a:t>
            </a:r>
            <a:r>
              <a:rPr lang="en-US" altLang="ko-KR" sz="1400" dirty="0" err="1" smtClean="0"/>
              <a:t>UMi</a:t>
            </a:r>
            <a:r>
              <a:rPr lang="en-US" altLang="ko-KR" sz="1400" dirty="0" smtClean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Alt-1: Mean UPT gain has range of 0.5 ~ 17.0% and 5% UPT gain has range of 4.3 ~ 22%.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Alt-5: Mean UPT gain has range of 13.8 ~ 17.2% and 5% UPT gain has range of 8.4 ~ 18.3%.</a:t>
            </a:r>
            <a:endParaRPr lang="ko-KR" altLang="ko-KR" sz="1200"/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non-full buffer traffic (M,N,P,Q)=(8,4,2,64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Alt-1: Mean UPT gain has range of -1.0 ~ 31.63% and 5% UPT gain has range of 0 ~ </a:t>
            </a:r>
            <a:r>
              <a:rPr lang="en-GB" altLang="ko-KR" sz="1200" dirty="0" smtClean="0"/>
              <a:t>89.8%.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Alt-2: Mean UPT gain has range of -3.2 ~ 1.9% and 5% UPT gain has range of -4.1 ~ 2.4%.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Alt-3: Mean UPT gain has range of 0.0 ~ 9.2% and 5% UPT gain has range of 0.0 ~ 68.7%.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Alt-4: Mean UPT gain and 5% UPT gain is 0.7% and 11.4%, respectively.</a:t>
            </a:r>
            <a:endParaRPr lang="ko-KR" altLang="ko-KR" sz="1000"/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full </a:t>
            </a:r>
            <a:r>
              <a:rPr lang="en-US" altLang="ko-KR" sz="1400" dirty="0"/>
              <a:t>buffer traffic and (M,N,P,Q)=(8,4,2,16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Alt-1: Cell average throughput gain has range of 2.5 ~ 48.0% and 5% user throughput gain has range of 0.0 ~ 23.0%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Alt-2: Cell average throughput gain has range of -5.8 ~ 22.0% and 5% user throughput gain has range of -4.7 ~ 16.0%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Alt-4: Cell average throughput gain has range of 4.0 ~ 10.8% and 5% user throughput gain has range of 3.4 ~ 6.67%</a:t>
            </a:r>
            <a:endParaRPr lang="en-US" altLang="ko-KR" sz="1200" dirty="0"/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full </a:t>
            </a:r>
            <a:r>
              <a:rPr lang="en-US" altLang="ko-KR" sz="1400" dirty="0"/>
              <a:t>buffer traffic (M,N,P,Q)=(8,4,2,64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  <a:endParaRPr lang="en-US" altLang="ko-KR" sz="1400" dirty="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Alt-1: Cell average throughput gain has range of 0.0 ~ 57.7% and 5% user throughput gain has range of 1.0 ~ 29.1%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Alt-2: Cell average throughput gain has range of -6.0 ~ 11.8% and 5% user throughput gain has range of -3.6 ~ 29%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Alt-3: Cell average throughput gain has range of 0.3 ~ 40.2% and 5% user throughput gain has range of -9.0 ~ 21.6%</a:t>
            </a:r>
            <a:endParaRPr lang="ko-KR" altLang="ko-KR" sz="1200"/>
          </a:p>
          <a:p>
            <a:pPr lvl="2">
              <a:lnSpc>
                <a:spcPct val="100000"/>
              </a:lnSpc>
            </a:pPr>
            <a:r>
              <a:rPr lang="en-GB" altLang="ko-KR" sz="1200" dirty="0"/>
              <a:t>Alt-4: Cell average throughput gain has range of 3.7 ~ 10.0% and 5% user throughput gain has range of 2.2 ~ 5.6%</a:t>
            </a:r>
            <a:endParaRPr lang="ko-KR" altLang="ko-KR" sz="1200"/>
          </a:p>
          <a:p>
            <a:pPr>
              <a:lnSpc>
                <a:spcPct val="100000"/>
              </a:lnSpc>
            </a:pPr>
            <a:endParaRPr lang="en-US" altLang="ko-KR" sz="1800" dirty="0" smtClean="0"/>
          </a:p>
          <a:p>
            <a:pPr>
              <a:lnSpc>
                <a:spcPct val="100000"/>
              </a:lnSpc>
            </a:pPr>
            <a:r>
              <a:rPr lang="en-US" altLang="ko-KR" sz="1800" dirty="0" smtClean="0"/>
              <a:t>Excel file capturing all results on DMRS enhancements:</a:t>
            </a:r>
            <a:endParaRPr lang="ko-KR" altLang="en-US" sz="1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112879"/>
              </p:ext>
            </p:extLst>
          </p:nvPr>
        </p:nvGraphicFramePr>
        <p:xfrm>
          <a:off x="5745088" y="5884663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워크시트" showAsIcon="1" r:id="rId4" imgW="914400" imgH="771480" progId="Excel.Sheet.8">
                  <p:embed/>
                </p:oleObj>
              </mc:Choice>
              <mc:Fallback>
                <p:oleObj name="워크시트" showAsIcon="1" r:id="rId4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45088" y="5884663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477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37297</TotalTime>
  <Words>999</Words>
  <Application>Microsoft Office PowerPoint</Application>
  <PresentationFormat>A4 용지(210x297mm)</PresentationFormat>
  <Paragraphs>89</Paragraphs>
  <Slides>7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9" baseType="lpstr">
      <vt:lpstr>3_Office 테마</vt:lpstr>
      <vt:lpstr>워크시트</vt:lpstr>
      <vt:lpstr>PowerPoint 프레젠테이션</vt:lpstr>
      <vt:lpstr>Introduction</vt:lpstr>
      <vt:lpstr>Scatter Plots for 16 TXRUs, FTP [UMi, (8,4,2,16)]</vt:lpstr>
      <vt:lpstr>Scatter Plots for 64 TXRUs, FTP [UMi, (8,4,2,64)]</vt:lpstr>
      <vt:lpstr>Scatter Plot for 16 TXRUs, Full Buffer [UMi, (8,4,2,16)]</vt:lpstr>
      <vt:lpstr>Scatter Plot for 64 TXRUs, Full Buffer [UMi, (8,4,2,64)]</vt:lpstr>
      <vt:lpstr>Conclusions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cheolkyu</cp:lastModifiedBy>
  <cp:revision>1235</cp:revision>
  <dcterms:created xsi:type="dcterms:W3CDTF">2011-04-07T04:52:51Z</dcterms:created>
  <dcterms:modified xsi:type="dcterms:W3CDTF">2015-05-21T04:44:07Z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