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22"/>
  </p:notesMasterIdLst>
  <p:handoutMasterIdLst>
    <p:handoutMasterId r:id="rId23"/>
  </p:handoutMasterIdLst>
  <p:sldIdLst>
    <p:sldId id="567" r:id="rId5"/>
    <p:sldId id="651" r:id="rId6"/>
    <p:sldId id="658" r:id="rId7"/>
    <p:sldId id="650" r:id="rId8"/>
    <p:sldId id="652" r:id="rId9"/>
    <p:sldId id="653" r:id="rId10"/>
    <p:sldId id="659" r:id="rId11"/>
    <p:sldId id="655" r:id="rId12"/>
    <p:sldId id="656" r:id="rId13"/>
    <p:sldId id="657" r:id="rId14"/>
    <p:sldId id="660" r:id="rId15"/>
    <p:sldId id="661" r:id="rId16"/>
    <p:sldId id="662" r:id="rId17"/>
    <p:sldId id="663" r:id="rId18"/>
    <p:sldId id="664" r:id="rId19"/>
    <p:sldId id="654" r:id="rId20"/>
    <p:sldId id="666" r:id="rId2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9757" autoAdjust="0"/>
  </p:normalViewPr>
  <p:slideViewPr>
    <p:cSldViewPr>
      <p:cViewPr varScale="1">
        <p:scale>
          <a:sx n="116" d="100"/>
          <a:sy n="116" d="100"/>
        </p:scale>
        <p:origin x="-1158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0%20RAN1%2381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 (16TXRU)</c:v>
          </c:tx>
          <c:xVal>
            <c:numRef>
              <c:f>('non-precoded CSI-RS (UMi)'!$F$91,'non-precoded CSI-RS (UMi)'!$F$103,'non-precoded CSI-RS (UMi)'!$F$115,'non-precoded CSI-RS (UMi)'!$F$115,'non-precoded CSI-RS (UMi)'!$F$115)</c:f>
              <c:numCache>
                <c:formatCode>General</c:formatCode>
                <c:ptCount val="5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  <c:pt idx="3">
                  <c:v>4.5</c:v>
                </c:pt>
                <c:pt idx="4">
                  <c:v>4.5</c:v>
                </c:pt>
              </c:numCache>
            </c:numRef>
          </c:xVal>
          <c:yVal>
            <c:numRef>
              <c:f>('non-precoded CSI-RS (UMi)'!$F$100,'non-precoded CSI-RS (UMi)'!$F$112,'non-precoded CSI-RS (UMi)'!$F$124)</c:f>
              <c:numCache>
                <c:formatCode>0%</c:formatCode>
                <c:ptCount val="3"/>
                <c:pt idx="0" formatCode="0.0%">
                  <c:v>7.7120822622108065E-2</c:v>
                </c:pt>
                <c:pt idx="1">
                  <c:v>0.14939152328997074</c:v>
                </c:pt>
                <c:pt idx="2">
                  <c:v>0.22701475595913734</c:v>
                </c:pt>
              </c:numCache>
            </c:numRef>
          </c:yVal>
          <c:smooth val="1"/>
        </c:ser>
        <c:ser>
          <c:idx val="1"/>
          <c:order val="1"/>
          <c:tx>
            <c:v>Huawei (16TXRU)</c:v>
          </c:tx>
          <c:xVal>
            <c:numRef>
              <c:f>('non-precoded CSI-RS (UMi)'!$K$91,'non-precoded CSI-RS (UMi)'!$K$103,'non-precoded CSI-RS (UMi)'!$K$115)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</c:v>
                </c:pt>
              </c:numCache>
            </c:numRef>
          </c:xVal>
          <c:yVal>
            <c:numRef>
              <c:f>('non-precoded CSI-RS (UMi)'!$K$100,'non-precoded CSI-RS (UMi)'!$K$112,'non-precoded CSI-RS (UMi)'!$K$124)</c:f>
              <c:numCache>
                <c:formatCode>0%</c:formatCode>
                <c:ptCount val="3"/>
                <c:pt idx="0">
                  <c:v>0.1692307692307693</c:v>
                </c:pt>
                <c:pt idx="1">
                  <c:v>0.10548523206751059</c:v>
                </c:pt>
                <c:pt idx="2">
                  <c:v>0.1875</c:v>
                </c:pt>
              </c:numCache>
            </c:numRef>
          </c:yVal>
          <c:smooth val="1"/>
        </c:ser>
        <c:ser>
          <c:idx val="2"/>
          <c:order val="2"/>
          <c:tx>
            <c:v>Ericsson (16TXRU)</c:v>
          </c:tx>
          <c:xVal>
            <c:numRef>
              <c:f>('non-precoded CSI-RS (UMi)'!$M$91,'non-precoded CSI-RS (UMi)'!$M$103,'non-precoded CSI-RS (UMi)'!$M$115)</c:f>
              <c:numCache>
                <c:formatCode>General</c:formatCode>
                <c:ptCount val="3"/>
                <c:pt idx="0">
                  <c:v>1.81</c:v>
                </c:pt>
                <c:pt idx="1">
                  <c:v>3.32</c:v>
                </c:pt>
                <c:pt idx="2">
                  <c:v>4.0199999999999996</c:v>
                </c:pt>
              </c:numCache>
            </c:numRef>
          </c:xVal>
          <c:yVal>
            <c:numRef>
              <c:f>('non-precoded CSI-RS (UMi)'!$M$100,'non-precoded CSI-RS (UMi)'!$M$112,'non-precoded CSI-RS (UMi)'!$M$124)</c:f>
              <c:numCache>
                <c:formatCode>0%</c:formatCode>
                <c:ptCount val="3"/>
                <c:pt idx="0">
                  <c:v>5.4174633524537885E-2</c:v>
                </c:pt>
                <c:pt idx="1">
                  <c:v>0.134020618556701</c:v>
                </c:pt>
                <c:pt idx="2">
                  <c:v>0.28415878546540574</c:v>
                </c:pt>
              </c:numCache>
            </c:numRef>
          </c:yVal>
          <c:smooth val="1"/>
        </c:ser>
        <c:ser>
          <c:idx val="3"/>
          <c:order val="3"/>
          <c:tx>
            <c:v>CATT (16TXRU)</c:v>
          </c:tx>
          <c:xVal>
            <c:numRef>
              <c:f>('non-precoded CSI-RS (UMi)'!$N$91,'non-precoded CSI-RS (UMi)'!$N$103,'non-precoded CSI-RS (UMi)'!$N$115)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(UMi)'!$N$100,'non-precoded CSI-RS (UMi)'!$N$112,'non-precoded CSI-RS (UMi)'!$N$124)</c:f>
              <c:numCache>
                <c:formatCode>0%</c:formatCode>
                <c:ptCount val="3"/>
                <c:pt idx="0">
                  <c:v>6.2767094017094127E-2</c:v>
                </c:pt>
                <c:pt idx="1">
                  <c:v>6.7630961688819324E-2</c:v>
                </c:pt>
                <c:pt idx="2">
                  <c:v>0.11808669656203286</c:v>
                </c:pt>
              </c:numCache>
            </c:numRef>
          </c:yVal>
          <c:smooth val="1"/>
        </c:ser>
        <c:ser>
          <c:idx val="4"/>
          <c:order val="4"/>
          <c:tx>
            <c:v>LG (16TXRU)</c:v>
          </c:tx>
          <c:xVal>
            <c:numRef>
              <c:f>('non-precoded CSI-RS (UMi)'!$O$91,'non-precoded CSI-RS (UMi)'!$O$103,'non-precoded CSI-RS (UMi)'!$O$115)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(UMi)'!$O$100,'non-precoded CSI-RS (UMi)'!$O$112,'non-precoded CSI-RS (UMi)'!$O$124)</c:f>
              <c:numCache>
                <c:formatCode>0%</c:formatCode>
                <c:ptCount val="3"/>
                <c:pt idx="0">
                  <c:v>3.3842794759825434E-2</c:v>
                </c:pt>
                <c:pt idx="1">
                  <c:v>0.10148181409968582</c:v>
                </c:pt>
                <c:pt idx="2">
                  <c:v>0.11570247933884281</c:v>
                </c:pt>
              </c:numCache>
            </c:numRef>
          </c:yVal>
          <c:smooth val="1"/>
        </c:ser>
        <c:ser>
          <c:idx val="5"/>
          <c:order val="5"/>
          <c:tx>
            <c:v>QC (16TXRU)</c:v>
          </c:tx>
          <c:xVal>
            <c:numRef>
              <c:f>('non-precoded CSI-RS (UMi)'!$G$91,'non-precoded CSI-RS (UMi)'!$G$103,'non-precoded CSI-RS (UMi)'!$G$115)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('non-precoded CSI-RS (UMi)'!$G$100,'non-precoded CSI-RS (UMi)'!$G$112,'non-precoded CSI-RS (UMi)'!$G$124)</c:f>
              <c:numCache>
                <c:formatCode>0%</c:formatCode>
                <c:ptCount val="3"/>
                <c:pt idx="0">
                  <c:v>6.7000000000000004E-2</c:v>
                </c:pt>
                <c:pt idx="1">
                  <c:v>0.19800000000000001</c:v>
                </c:pt>
                <c:pt idx="2">
                  <c:v>0.20300000000000001</c:v>
                </c:pt>
              </c:numCache>
            </c:numRef>
          </c:yVal>
          <c:smooth val="1"/>
        </c:ser>
        <c:ser>
          <c:idx val="6"/>
          <c:order val="6"/>
          <c:tx>
            <c:v>ZTE (16TXRU)</c:v>
          </c:tx>
          <c:xVal>
            <c:numRef>
              <c:f>'non-precoded CSI-RS (UMi)'!$H$103</c:f>
              <c:numCache>
                <c:formatCode>General</c:formatCode>
                <c:ptCount val="1"/>
                <c:pt idx="0">
                  <c:v>4</c:v>
                </c:pt>
              </c:numCache>
            </c:numRef>
          </c:xVal>
          <c:yVal>
            <c:numRef>
              <c:f>'non-precoded CSI-RS (UMi)'!$H$112</c:f>
              <c:numCache>
                <c:formatCode>0%</c:formatCode>
                <c:ptCount val="1"/>
                <c:pt idx="0">
                  <c:v>1.0818608005769281E-3</c:v>
                </c:pt>
              </c:numCache>
            </c:numRef>
          </c:yVal>
          <c:smooth val="1"/>
        </c:ser>
        <c:ser>
          <c:idx val="7"/>
          <c:order val="7"/>
          <c:tx>
            <c:v>DOCOMO (16TXRU)</c:v>
          </c:tx>
          <c:xVal>
            <c:numRef>
              <c:f>('non-precoded CSI-RS (UMi)'!$Q$91,'non-precoded CSI-RS (UMi)'!$Q$103,'non-precoded CSI-RS (UMi)'!$Q$115)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(UMi)'!$Q$100,'non-precoded CSI-RS (UMi)'!$Q$112,'non-precoded CSI-RS (UMi)'!$Q$124)</c:f>
              <c:numCache>
                <c:formatCode>0%</c:formatCode>
                <c:ptCount val="3"/>
                <c:pt idx="0" formatCode="0.0%">
                  <c:v>-2.8089887640450062E-3</c:v>
                </c:pt>
                <c:pt idx="1">
                  <c:v>9.9137931034482873E-2</c:v>
                </c:pt>
                <c:pt idx="2">
                  <c:v>8.6956521739130599E-2</c:v>
                </c:pt>
              </c:numCache>
            </c:numRef>
          </c:yVal>
          <c:smooth val="1"/>
        </c:ser>
        <c:ser>
          <c:idx val="8"/>
          <c:order val="8"/>
          <c:tx>
            <c:v>Nokia (16TXRU)</c:v>
          </c:tx>
          <c:xVal>
            <c:numRef>
              <c:f>('non-precoded CSI-RS (UMi)'!$J$91,'non-precoded CSI-RS (UMi)'!$J$103,'non-precoded CSI-RS (UMi)'!$J$115)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('non-precoded CSI-RS (UMi)'!$J$100,'non-precoded CSI-RS (UMi)'!$J$112,'non-precoded CSI-RS (UMi)'!$J$124)</c:f>
              <c:numCache>
                <c:formatCode>0%</c:formatCode>
                <c:ptCount val="3"/>
                <c:pt idx="0">
                  <c:v>3.3700000000000001E-2</c:v>
                </c:pt>
                <c:pt idx="1">
                  <c:v>-7.2800000000000004E-2</c:v>
                </c:pt>
                <c:pt idx="2">
                  <c:v>-0.22900000000000001</c:v>
                </c:pt>
              </c:numCache>
            </c:numRef>
          </c:yVal>
          <c:smooth val="1"/>
        </c:ser>
        <c:ser>
          <c:idx val="10"/>
          <c:order val="9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2111801242236021E-3"/>
                  <c:y val="-3.243243243243246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(UMi)'!$S$91,'non-precoded CSI-RS (UMi)'!$S$103,'non-precoded CSI-RS (UMi)'!$S$115)</c:f>
              <c:numCache>
                <c:formatCode>General</c:formatCode>
                <c:ptCount val="3"/>
                <c:pt idx="0">
                  <c:v>1.8050000000000002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(UMi)'!$S$100,'non-precoded CSI-RS (UMi)'!$S$112,'non-precoded CSI-RS (UMi)'!$S$124)</c:f>
              <c:numCache>
                <c:formatCode>0%</c:formatCode>
                <c:ptCount val="3"/>
                <c:pt idx="0">
                  <c:v>5.8470863770816006E-2</c:v>
                </c:pt>
                <c:pt idx="1">
                  <c:v>0.10148181409968582</c:v>
                </c:pt>
                <c:pt idx="2">
                  <c:v>0.15279334828101643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4605760"/>
        <c:axId val="154606336"/>
      </c:scatterChart>
      <c:valAx>
        <c:axId val="15460576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4606336"/>
        <c:crossesAt val="-0.30000000000000004"/>
        <c:crossBetween val="midCat"/>
      </c:valAx>
      <c:valAx>
        <c:axId val="1546063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5460576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500)'!$I$50,'non-precoded CSI-RS (UMa 500)'!$I$62,'non-precoded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500)'!$I$61,'non-precoded CSI-RS (UMa 500)'!$I$73,'non-precoded CSI-RS (UMa 500)'!$I$85)</c:f>
              <c:numCache>
                <c:formatCode>0%</c:formatCode>
                <c:ptCount val="3"/>
                <c:pt idx="0">
                  <c:v>5.5325034578146637E-2</c:v>
                </c:pt>
                <c:pt idx="1">
                  <c:v>4.6376811594202705E-2</c:v>
                </c:pt>
                <c:pt idx="2">
                  <c:v>0.16824644549763024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500)'!$F$50,'non-precoded CSI-RS (UMa 500)'!$F$62,'non-precoded CSI-RS (UMa 500)'!$F$74)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500)'!$F$61,'non-precoded CSI-RS (UMa 500)'!$F$73,'non-precoded CSI-RS (UMa 500)'!$F$85)</c:f>
              <c:numCache>
                <c:formatCode>0%</c:formatCode>
                <c:ptCount val="3"/>
                <c:pt idx="0">
                  <c:v>0.1777575205104831</c:v>
                </c:pt>
                <c:pt idx="1">
                  <c:v>0.33638025594149901</c:v>
                </c:pt>
                <c:pt idx="2">
                  <c:v>0.58730158730158744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500)'!$H$50,'non-precoded CSI-RS (UMa 500)'!$H$62,'non-precoded CSI-RS (UMa 500)'!$H$74)</c:f>
              <c:numCache>
                <c:formatCode>General</c:formatCode>
                <c:ptCount val="3"/>
                <c:pt idx="0">
                  <c:v>1.65</c:v>
                </c:pt>
                <c:pt idx="1">
                  <c:v>3</c:v>
                </c:pt>
                <c:pt idx="2">
                  <c:v>3.61</c:v>
                </c:pt>
              </c:numCache>
            </c:numRef>
          </c:xVal>
          <c:yVal>
            <c:numRef>
              <c:f>('non-precoded CSI-RS (UMa 500)'!$H$61,'non-precoded CSI-RS (UMa 500)'!$H$73,'non-precoded CSI-RS (UMa 500)'!$H$85)</c:f>
              <c:numCache>
                <c:formatCode>0%</c:formatCode>
                <c:ptCount val="3"/>
                <c:pt idx="0">
                  <c:v>5.2144875417415859E-2</c:v>
                </c:pt>
                <c:pt idx="1">
                  <c:v>0.14950095561690402</c:v>
                </c:pt>
                <c:pt idx="2">
                  <c:v>0.20371867421180267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500)'!$N$50,'non-precoded CSI-RS (UMa 500)'!$N$62,'non-precoded CSI-RS (UMa 500)'!$N$74)</c:f>
              <c:numCache>
                <c:formatCode>General</c:formatCode>
                <c:ptCount val="3"/>
                <c:pt idx="0">
                  <c:v>1.65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500)'!$N$61,'non-precoded CSI-RS (UMa 500)'!$N$73,'non-precoded CSI-RS (UMa 500)'!$N$85)</c:f>
              <c:numCache>
                <c:formatCode>0%</c:formatCode>
                <c:ptCount val="3"/>
                <c:pt idx="0">
                  <c:v>5.5325034578146637E-2</c:v>
                </c:pt>
                <c:pt idx="1">
                  <c:v>0.14950095561690402</c:v>
                </c:pt>
                <c:pt idx="2">
                  <c:v>0.20371867421180267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857600"/>
        <c:axId val="104858176"/>
      </c:scatterChart>
      <c:valAx>
        <c:axId val="1048576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858176"/>
        <c:crossesAt val="-0.4"/>
        <c:crossBetween val="midCat"/>
      </c:valAx>
      <c:valAx>
        <c:axId val="1048581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85760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500)'!$I$9,'non-precoded CSI-RS (UMa 500)'!$I$21,'non-precoded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500)'!$I$18,'non-precoded CSI-RS (UMa 500)'!$I$30,'non-precoded CSI-RS (UMa 500)'!$I$42)</c:f>
              <c:numCache>
                <c:formatCode>0%</c:formatCode>
                <c:ptCount val="3"/>
                <c:pt idx="0">
                  <c:v>5.6285178236397115E-3</c:v>
                </c:pt>
                <c:pt idx="1">
                  <c:v>3.9350912778904679E-2</c:v>
                </c:pt>
                <c:pt idx="2">
                  <c:v>-2.5406504065040858E-3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860480"/>
        <c:axId val="104861056"/>
      </c:scatterChart>
      <c:valAx>
        <c:axId val="10486048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861056"/>
        <c:crossesAt val="-0.4"/>
        <c:crossBetween val="midCat"/>
      </c:valAx>
      <c:valAx>
        <c:axId val="1048610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86048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500)'!$I$9,'non-precoded CSI-RS (UMa 500)'!$I$21,'non-precoded CSI-RS (UMa 500)'!$I$33)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500)'!$I$20,'non-precoded CSI-RS (UMa 500)'!$I$32,'non-precoded CSI-RS (UMa 500)'!$I$44)</c:f>
              <c:numCache>
                <c:formatCode>0%</c:formatCode>
                <c:ptCount val="3"/>
                <c:pt idx="0">
                  <c:v>-1.2491781722551054E-2</c:v>
                </c:pt>
                <c:pt idx="1">
                  <c:v>6.1285500747384036E-2</c:v>
                </c:pt>
                <c:pt idx="2">
                  <c:v>5.6306306306306286E-2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862784"/>
        <c:axId val="104863360"/>
      </c:scatterChart>
      <c:valAx>
        <c:axId val="104862784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863360"/>
        <c:crossesAt val="-0.4"/>
        <c:crossBetween val="midCat"/>
      </c:valAx>
      <c:valAx>
        <c:axId val="1048633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86278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200)'!$G$91,'non-precoded CSI-RS (UMa 200)'!$G$103,'non-precoded CSI-RS (UMa 200)'!$G$115)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200)'!$G$100,'non-precoded CSI-RS (UMa 200)'!$G$112,'non-precoded CSI-RS (UMa 200)'!$G$124)</c:f>
              <c:numCache>
                <c:formatCode>0%</c:formatCode>
                <c:ptCount val="3"/>
                <c:pt idx="0">
                  <c:v>6.0745140388768881E-2</c:v>
                </c:pt>
                <c:pt idx="1">
                  <c:v>5.840336134453783E-2</c:v>
                </c:pt>
                <c:pt idx="2">
                  <c:v>0.10958149779735682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200)'!$F$91,'non-precoded CSI-RS (UMa 200)'!$F$103,'non-precoded CSI-RS (UMa 200)'!$F$115)</c:f>
              <c:numCache>
                <c:formatCode>General</c:formatCode>
                <c:ptCount val="3"/>
                <c:pt idx="0">
                  <c:v>1.7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(UMa 200)'!$F$100,'non-precoded CSI-RS (UMa 200)'!$F$112,'non-precoded CSI-RS (UMa 200)'!$F$124)</c:f>
              <c:numCache>
                <c:formatCode>0%</c:formatCode>
                <c:ptCount val="3"/>
                <c:pt idx="0">
                  <c:v>6.4106351550960117E-2</c:v>
                </c:pt>
                <c:pt idx="1">
                  <c:v>0.1395860854249229</c:v>
                </c:pt>
                <c:pt idx="2">
                  <c:v>0.29559748427672972</c:v>
                </c:pt>
              </c:numCache>
            </c:numRef>
          </c:yVal>
          <c:smooth val="1"/>
        </c:ser>
        <c:ser>
          <c:idx val="2"/>
          <c:order val="2"/>
          <c:tx>
            <c:v>Nokia</c:v>
          </c:tx>
          <c:marker>
            <c:symbol val="dash"/>
            <c:size val="7"/>
          </c:marker>
          <c:xVal>
            <c:numRef>
              <c:f>('non-precoded CSI-RS (UMa 200)'!$I$91,'non-precoded CSI-RS (UMa 200)'!$I$103,'non-precoded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('non-precoded CSI-RS (UMa 200)'!$I$100,'non-precoded CSI-RS (UMa 200)'!$I$112,'non-precoded CSI-RS (UMa 200)'!$I$124)</c:f>
              <c:numCache>
                <c:formatCode>0%</c:formatCode>
                <c:ptCount val="3"/>
                <c:pt idx="0">
                  <c:v>0.1128</c:v>
                </c:pt>
                <c:pt idx="1">
                  <c:v>9.35E-2</c:v>
                </c:pt>
                <c:pt idx="2">
                  <c:v>-7.1300000000000002E-2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200)'!$N$91,'non-precoded CSI-RS (UMa 200)'!$N$103,'non-precoded CSI-RS (UMa 200)'!$N$115)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200)'!$N$100,'non-precoded CSI-RS (UMa 200)'!$N$112,'non-precoded CSI-RS (UMa 200)'!$N$124)</c:f>
              <c:numCache>
                <c:formatCode>0%</c:formatCode>
                <c:ptCount val="3"/>
                <c:pt idx="0">
                  <c:v>6.4106351550960117E-2</c:v>
                </c:pt>
                <c:pt idx="1">
                  <c:v>9.35E-2</c:v>
                </c:pt>
                <c:pt idx="2">
                  <c:v>0.10958149779735682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0121408"/>
        <c:axId val="160121984"/>
      </c:scatterChart>
      <c:valAx>
        <c:axId val="16012140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0121984"/>
        <c:crossesAt val="-0.4"/>
        <c:crossBetween val="midCat"/>
      </c:valAx>
      <c:valAx>
        <c:axId val="1601219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6012140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200)'!$G$91,'non-precoded CSI-RS (UMa 200)'!$G$103,'non-precoded CSI-RS (UMa 200)'!$G$115)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200)'!$G$102,'non-precoded CSI-RS (UMa 200)'!$G$114,'non-precoded CSI-RS (UMa 200)'!$G$126)</c:f>
              <c:numCache>
                <c:formatCode>0%</c:formatCode>
                <c:ptCount val="3"/>
                <c:pt idx="0">
                  <c:v>7.6716016150740307E-2</c:v>
                </c:pt>
                <c:pt idx="1">
                  <c:v>8.0745341614906652E-2</c:v>
                </c:pt>
                <c:pt idx="2">
                  <c:v>0.25333333333333341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200)'!$F$91,'non-precoded CSI-RS (UMa 200)'!$F$103,'non-precoded CSI-RS (UMa 200)'!$F$115)</c:f>
              <c:numCache>
                <c:formatCode>General</c:formatCode>
                <c:ptCount val="3"/>
                <c:pt idx="0">
                  <c:v>1.7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(UMa 200)'!$F$102,'non-precoded CSI-RS (UMa 200)'!$F$114,'non-precoded CSI-RS (UMa 200)'!$F$126)</c:f>
              <c:numCache>
                <c:formatCode>0%</c:formatCode>
                <c:ptCount val="3"/>
                <c:pt idx="0">
                  <c:v>0.10777957860615883</c:v>
                </c:pt>
                <c:pt idx="1">
                  <c:v>0.21698113207547176</c:v>
                </c:pt>
                <c:pt idx="2">
                  <c:v>0.52644836272040285</c:v>
                </c:pt>
              </c:numCache>
            </c:numRef>
          </c:yVal>
          <c:smooth val="1"/>
        </c:ser>
        <c:ser>
          <c:idx val="2"/>
          <c:order val="2"/>
          <c:tx>
            <c:v>Nokia</c:v>
          </c:tx>
          <c:marker>
            <c:symbol val="dash"/>
            <c:size val="7"/>
          </c:marker>
          <c:xVal>
            <c:numRef>
              <c:f>('non-precoded CSI-RS (UMa 200)'!$I$91,'non-precoded CSI-RS (UMa 200)'!$I$103,'non-precoded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('non-precoded CSI-RS (UMa 200)'!$I$102,'non-precoded CSI-RS (UMa 200)'!$I$114,'non-precoded CSI-RS (UMa 200)'!$I$126)</c:f>
              <c:numCache>
                <c:formatCode>0%</c:formatCode>
                <c:ptCount val="3"/>
                <c:pt idx="0">
                  <c:v>-9.69E-2</c:v>
                </c:pt>
                <c:pt idx="1">
                  <c:v>-0.2331</c:v>
                </c:pt>
                <c:pt idx="2">
                  <c:v>-0.3175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200)'!$N$91,'non-precoded CSI-RS (UMa 200)'!$N$103,'non-precoded CSI-RS (UMa 200)'!$N$115)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200)'!$N$100,'non-precoded CSI-RS (UMa 200)'!$N$112,'non-precoded CSI-RS (UMa 200)'!$N$124)</c:f>
              <c:numCache>
                <c:formatCode>0%</c:formatCode>
                <c:ptCount val="3"/>
                <c:pt idx="0">
                  <c:v>6.4106351550960117E-2</c:v>
                </c:pt>
                <c:pt idx="1">
                  <c:v>9.35E-2</c:v>
                </c:pt>
                <c:pt idx="2">
                  <c:v>0.10958149779735682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0123712"/>
        <c:axId val="160124288"/>
      </c:scatterChart>
      <c:valAx>
        <c:axId val="16012371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0124288"/>
        <c:crossesAt val="-0.4"/>
        <c:crossBetween val="midCat"/>
      </c:valAx>
      <c:valAx>
        <c:axId val="1601242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6012371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200)'!$G$50,'non-precoded CSI-RS (UMa 200)'!$G$62,'non-precoded CSI-RS (UMa 200)'!$G$74)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200)'!$G$59,'non-precoded CSI-RS (UMa 200)'!$G$71,'non-precoded CSI-RS (UMa 200)'!$G$83)</c:f>
              <c:numCache>
                <c:formatCode>0%</c:formatCode>
                <c:ptCount val="3"/>
                <c:pt idx="0">
                  <c:v>4.0944881889763751E-2</c:v>
                </c:pt>
                <c:pt idx="1">
                  <c:v>2.650242627846211E-2</c:v>
                </c:pt>
                <c:pt idx="2">
                  <c:v>0.11472181191531283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200)'!$F$50,'non-precoded CSI-RS (UMa 200)'!$F$62,'non-precoded CSI-RS (UMa 200)'!$F$74)</c:f>
              <c:numCache>
                <c:formatCode>General</c:formatCode>
                <c:ptCount val="3"/>
                <c:pt idx="0">
                  <c:v>1.8</c:v>
                </c:pt>
                <c:pt idx="1">
                  <c:v>3.5</c:v>
                </c:pt>
                <c:pt idx="2">
                  <c:v>4.7</c:v>
                </c:pt>
              </c:numCache>
            </c:numRef>
          </c:xVal>
          <c:yVal>
            <c:numRef>
              <c:f>('non-precoded CSI-RS (UMa 200)'!$F$59,'non-precoded CSI-RS (UMa 200)'!$F$71,'non-precoded CSI-RS (UMa 200)'!$F$83)</c:f>
              <c:numCache>
                <c:formatCode>0%</c:formatCode>
                <c:ptCount val="3"/>
                <c:pt idx="0">
                  <c:v>7.948568088836927E-2</c:v>
                </c:pt>
                <c:pt idx="1">
                  <c:v>0.19315188762071989</c:v>
                </c:pt>
                <c:pt idx="2">
                  <c:v>0.29684711481261172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0127168"/>
        <c:axId val="160127744"/>
      </c:scatterChart>
      <c:valAx>
        <c:axId val="16012716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0127744"/>
        <c:crossesAt val="-0.4"/>
        <c:crossBetween val="midCat"/>
      </c:valAx>
      <c:valAx>
        <c:axId val="1601277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6012716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200)'!$G$50,'non-precoded CSI-RS (UMa 200)'!$G$62,'non-precoded CSI-RS (UMa 200)'!$G$74)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200)'!$G$61,'non-precoded CSI-RS (UMa 200)'!$G$73,'non-precoded CSI-RS (UMa 200)'!$G$85)</c:f>
              <c:numCache>
                <c:formatCode>0%</c:formatCode>
                <c:ptCount val="3"/>
                <c:pt idx="0">
                  <c:v>4.8507462686567138E-2</c:v>
                </c:pt>
                <c:pt idx="1">
                  <c:v>8.6479902557856203E-2</c:v>
                </c:pt>
                <c:pt idx="2">
                  <c:v>0.19402985074626855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200)'!$F$50,'non-precoded CSI-RS (UMa 200)'!$F$62,'non-precoded CSI-RS (UMa 200)'!$F$74)</c:f>
              <c:numCache>
                <c:formatCode>General</c:formatCode>
                <c:ptCount val="3"/>
                <c:pt idx="0">
                  <c:v>1.8</c:v>
                </c:pt>
                <c:pt idx="1">
                  <c:v>3.5</c:v>
                </c:pt>
                <c:pt idx="2">
                  <c:v>4.7</c:v>
                </c:pt>
              </c:numCache>
            </c:numRef>
          </c:xVal>
          <c:yVal>
            <c:numRef>
              <c:f>('non-precoded CSI-RS (UMa 200)'!$F$61,'non-precoded CSI-RS (UMa 200)'!$F$73,'non-precoded CSI-RS (UMa 200)'!$F$85)</c:f>
              <c:numCache>
                <c:formatCode>0%</c:formatCode>
                <c:ptCount val="3"/>
                <c:pt idx="0">
                  <c:v>0.16068642745709827</c:v>
                </c:pt>
                <c:pt idx="1">
                  <c:v>0.45176848874598075</c:v>
                </c:pt>
                <c:pt idx="2">
                  <c:v>0.67076167076167059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4640960"/>
        <c:axId val="154641536"/>
      </c:scatterChart>
      <c:valAx>
        <c:axId val="15464096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4641536"/>
        <c:crossesAt val="-0.4"/>
        <c:crossBetween val="midCat"/>
      </c:valAx>
      <c:valAx>
        <c:axId val="1546415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5464096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200)'!$G$9,'non-precoded CSI-RS (UMa 200)'!$G$21,'non-precoded CSI-RS (UMa 200)'!$G$33)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200)'!$G$18,'non-precoded CSI-RS (UMa 200)'!$G$30,'non-precoded CSI-RS (UMa 200)'!$G$42)</c:f>
              <c:numCache>
                <c:formatCode>0%</c:formatCode>
                <c:ptCount val="3"/>
                <c:pt idx="0">
                  <c:v>3.0484627410109377E-2</c:v>
                </c:pt>
                <c:pt idx="1">
                  <c:v>1.7909356725146264E-2</c:v>
                </c:pt>
                <c:pt idx="2">
                  <c:v>1.1545293072824148E-2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4643840"/>
        <c:axId val="154644416"/>
      </c:scatterChart>
      <c:valAx>
        <c:axId val="15464384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4644416"/>
        <c:crossesAt val="-0.4"/>
        <c:crossBetween val="midCat"/>
      </c:valAx>
      <c:valAx>
        <c:axId val="1546444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5464384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200)'!$G$9,'non-precoded CSI-RS (UMa 200)'!$G$21,'non-precoded CSI-RS (UMa 200)'!$G$33)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200)'!$G$20,'non-precoded CSI-RS (UMa 200)'!$G$32,'non-precoded CSI-RS (UMa 200)'!$G$44)</c:f>
              <c:numCache>
                <c:formatCode>0%</c:formatCode>
                <c:ptCount val="3"/>
                <c:pt idx="0">
                  <c:v>5.0764525993883591E-2</c:v>
                </c:pt>
                <c:pt idx="1">
                  <c:v>3.8990825688073327E-2</c:v>
                </c:pt>
                <c:pt idx="2">
                  <c:v>4.6623794212218739E-2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4642688"/>
        <c:axId val="154646720"/>
      </c:scatterChart>
      <c:valAx>
        <c:axId val="15464268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4646720"/>
        <c:crossesAt val="-0.4"/>
        <c:crossBetween val="midCat"/>
      </c:valAx>
      <c:valAx>
        <c:axId val="1546467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5464268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</c:v>
          </c:tx>
          <c:xVal>
            <c:numRef>
              <c:f>('non-precoded CSI-RS (UMi)'!$F$91,'non-precoded CSI-RS (UMi)'!$F$103,'non-precoded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(UMi)'!$F$102,'non-precoded CSI-RS (UMi)'!$F$114,'non-precoded CSI-RS (UMi)'!$F$126)</c:f>
              <c:numCache>
                <c:formatCode>0%</c:formatCode>
                <c:ptCount val="3"/>
                <c:pt idx="0" formatCode="0.0%">
                  <c:v>0.19434628975265</c:v>
                </c:pt>
                <c:pt idx="1">
                  <c:v>0.31780366056572373</c:v>
                </c:pt>
                <c:pt idx="2">
                  <c:v>0.40449438202247179</c:v>
                </c:pt>
              </c:numCache>
            </c:numRef>
          </c:yVal>
          <c:smooth val="1"/>
        </c:ser>
        <c:ser>
          <c:idx val="1"/>
          <c:order val="1"/>
          <c:tx>
            <c:v>Huawei</c:v>
          </c:tx>
          <c:xVal>
            <c:numRef>
              <c:f>('non-precoded CSI-RS (UMi)'!$K$91,'non-precoded CSI-RS (UMi)'!$K$103,'non-precoded CSI-RS (UMi)'!$K$115)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</c:v>
                </c:pt>
              </c:numCache>
            </c:numRef>
          </c:xVal>
          <c:yVal>
            <c:numRef>
              <c:f>('non-precoded CSI-RS (UMi)'!$K$102,'non-precoded CSI-RS (UMi)'!$K$114,'non-precoded CSI-RS (UMi)'!$K$126)</c:f>
              <c:numCache>
                <c:formatCode>0%</c:formatCode>
                <c:ptCount val="3"/>
                <c:pt idx="0">
                  <c:v>0.39285714285714302</c:v>
                </c:pt>
                <c:pt idx="1">
                  <c:v>0.14285714285714302</c:v>
                </c:pt>
                <c:pt idx="2">
                  <c:v>0.39534883720930236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(UMi)'!$M$91,'non-precoded CSI-RS (UMi)'!$M$103,'non-precoded CSI-RS (UMi)'!$M$115)</c:f>
              <c:numCache>
                <c:formatCode>General</c:formatCode>
                <c:ptCount val="3"/>
                <c:pt idx="0">
                  <c:v>1.81</c:v>
                </c:pt>
                <c:pt idx="1">
                  <c:v>3.32</c:v>
                </c:pt>
                <c:pt idx="2">
                  <c:v>4.0199999999999996</c:v>
                </c:pt>
              </c:numCache>
            </c:numRef>
          </c:xVal>
          <c:yVal>
            <c:numRef>
              <c:f>('non-precoded CSI-RS (UMi)'!$M$102,'non-precoded CSI-RS (UMi)'!$M$114,'non-precoded CSI-RS (UMi)'!$M$126)</c:f>
              <c:numCache>
                <c:formatCode>0%</c:formatCode>
                <c:ptCount val="3"/>
                <c:pt idx="0">
                  <c:v>0.16041366041366034</c:v>
                </c:pt>
                <c:pt idx="1">
                  <c:v>0.34055118110236204</c:v>
                </c:pt>
                <c:pt idx="2">
                  <c:v>0.69775820656525189</c:v>
                </c:pt>
              </c:numCache>
            </c:numRef>
          </c:yVal>
          <c:smooth val="1"/>
        </c:ser>
        <c:ser>
          <c:idx val="3"/>
          <c:order val="3"/>
          <c:tx>
            <c:v>CATT</c:v>
          </c:tx>
          <c:xVal>
            <c:numRef>
              <c:f>('non-precoded CSI-RS (UMi)'!$N$91,'non-precoded CSI-RS (UMi)'!$N$103,'non-precoded CSI-RS (UMi)'!$N$115)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(UMi)'!$N$102,'non-precoded CSI-RS (UMi)'!$N$114,'non-precoded CSI-RS (UMi)'!$N$126)</c:f>
              <c:numCache>
                <c:formatCode>0%</c:formatCode>
                <c:ptCount val="3"/>
                <c:pt idx="0">
                  <c:v>7.0833333333333304E-2</c:v>
                </c:pt>
                <c:pt idx="1">
                  <c:v>0.18209876543209869</c:v>
                </c:pt>
                <c:pt idx="2">
                  <c:v>0.13856812933025386</c:v>
                </c:pt>
              </c:numCache>
            </c:numRef>
          </c:yVal>
          <c:smooth val="1"/>
        </c:ser>
        <c:ser>
          <c:idx val="4"/>
          <c:order val="4"/>
          <c:tx>
            <c:v>LG</c:v>
          </c:tx>
          <c:xVal>
            <c:numRef>
              <c:f>('non-precoded CSI-RS (UMi)'!$O$91,'non-precoded CSI-RS (UMi)'!$O$103,'non-precoded CSI-RS (UMi)'!$O$115)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(UMi)'!$O$102,'non-precoded CSI-RS (UMi)'!$O$114,'non-precoded CSI-RS (UMi)'!$O$126)</c:f>
              <c:numCache>
                <c:formatCode>0%</c:formatCode>
                <c:ptCount val="3"/>
                <c:pt idx="0">
                  <c:v>0.11164274322169065</c:v>
                </c:pt>
                <c:pt idx="1">
                  <c:v>0.31343283582089554</c:v>
                </c:pt>
                <c:pt idx="2">
                  <c:v>0.4492753623188408</c:v>
                </c:pt>
              </c:numCache>
            </c:numRef>
          </c:yVal>
          <c:smooth val="1"/>
        </c:ser>
        <c:ser>
          <c:idx val="5"/>
          <c:order val="5"/>
          <c:tx>
            <c:v>QC</c:v>
          </c:tx>
          <c:xVal>
            <c:numRef>
              <c:f>('non-precoded CSI-RS (UMi)'!$G$91,'non-precoded CSI-RS (UMi)'!$G$103,'non-precoded CSI-RS (UMi)'!$G$115)</c:f>
              <c:numCache>
                <c:formatCode>General</c:formatCode>
                <c:ptCount val="3"/>
                <c:pt idx="0">
                  <c:v>1.7</c:v>
                </c:pt>
                <c:pt idx="1">
                  <c:v>3.3</c:v>
                </c:pt>
                <c:pt idx="2">
                  <c:v>4.2</c:v>
                </c:pt>
              </c:numCache>
            </c:numRef>
          </c:xVal>
          <c:yVal>
            <c:numRef>
              <c:f>('non-precoded CSI-RS (UMi)'!$G$102,'non-precoded CSI-RS (UMi)'!$G$114,'non-precoded CSI-RS (UMi)'!$G$126)</c:f>
              <c:numCache>
                <c:formatCode>0%</c:formatCode>
                <c:ptCount val="3"/>
                <c:pt idx="0">
                  <c:v>0.17799999999999999</c:v>
                </c:pt>
                <c:pt idx="1">
                  <c:v>0.54400000000000004</c:v>
                </c:pt>
                <c:pt idx="2">
                  <c:v>0.872</c:v>
                </c:pt>
              </c:numCache>
            </c:numRef>
          </c:yVal>
          <c:smooth val="1"/>
        </c:ser>
        <c:ser>
          <c:idx val="6"/>
          <c:order val="6"/>
          <c:tx>
            <c:v>ZTE</c:v>
          </c:tx>
          <c:xVal>
            <c:numRef>
              <c:f>'non-precoded CSI-RS (UMi)'!$H$103</c:f>
              <c:numCache>
                <c:formatCode>General</c:formatCode>
                <c:ptCount val="1"/>
                <c:pt idx="0">
                  <c:v>4</c:v>
                </c:pt>
              </c:numCache>
            </c:numRef>
          </c:xVal>
          <c:yVal>
            <c:numRef>
              <c:f>'non-precoded CSI-RS (UMi)'!$H$114</c:f>
              <c:numCache>
                <c:formatCode>0%</c:formatCode>
                <c:ptCount val="1"/>
                <c:pt idx="0">
                  <c:v>0.28588640275387278</c:v>
                </c:pt>
              </c:numCache>
            </c:numRef>
          </c:yVal>
          <c:smooth val="1"/>
        </c:ser>
        <c:ser>
          <c:idx val="7"/>
          <c:order val="7"/>
          <c:tx>
            <c:v>DOCOMO</c:v>
          </c:tx>
          <c:xVal>
            <c:numRef>
              <c:f>('non-precoded CSI-RS (UMi)'!$Q$91,'non-precoded CSI-RS (UMi)'!$Q$103,'non-precoded CSI-RS (UMi)'!$Q$115)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(UMi)'!$Q$102,'non-precoded CSI-RS (UMi)'!$Q$114,'non-precoded CSI-RS (UMi)'!$Q$126)</c:f>
              <c:numCache>
                <c:formatCode>0%</c:formatCode>
                <c:ptCount val="3"/>
                <c:pt idx="0" formatCode="0.0%">
                  <c:v>-3.1746031746031744E-2</c:v>
                </c:pt>
                <c:pt idx="1">
                  <c:v>0.22950819672131151</c:v>
                </c:pt>
                <c:pt idx="2">
                  <c:v>0.18181818181818166</c:v>
                </c:pt>
              </c:numCache>
            </c:numRef>
          </c:yVal>
          <c:smooth val="1"/>
        </c:ser>
        <c:ser>
          <c:idx val="8"/>
          <c:order val="8"/>
          <c:tx>
            <c:v>Nokia</c:v>
          </c:tx>
          <c:xVal>
            <c:numRef>
              <c:f>('non-precoded CSI-RS (UMi)'!$J$91,'non-precoded CSI-RS (UMi)'!$J$103,'non-precoded CSI-RS (UMi)'!$J$115)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('non-precoded CSI-RS (UMi)'!$J$102,'non-precoded CSI-RS (UMi)'!$J$114,'non-precoded CSI-RS (UMi)'!$J$126)</c:f>
              <c:numCache>
                <c:formatCode>0%</c:formatCode>
                <c:ptCount val="3"/>
                <c:pt idx="0">
                  <c:v>-3.3999999999999998E-3</c:v>
                </c:pt>
                <c:pt idx="1">
                  <c:v>-0.21279999999999999</c:v>
                </c:pt>
                <c:pt idx="2">
                  <c:v>-0.3241</c:v>
                </c:pt>
              </c:numCache>
            </c:numRef>
          </c:yVal>
          <c:smooth val="1"/>
        </c:ser>
        <c:ser>
          <c:idx val="10"/>
          <c:order val="9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806201550387597E-2"/>
                  <c:y val="-5.405405405405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(UMi)'!$S$91,'non-precoded CSI-RS (UMi)'!$S$103,'non-precoded CSI-RS (UMi)'!$S$115)</c:f>
              <c:numCache>
                <c:formatCode>General</c:formatCode>
                <c:ptCount val="3"/>
                <c:pt idx="0">
                  <c:v>1.8050000000000002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('non-precoded CSI-RS (UMi)'!$S$102,'non-precoded CSI-RS (UMi)'!$S$114,'non-precoded CSI-RS (UMi)'!$S$126)</c:f>
              <c:numCache>
                <c:formatCode>0%</c:formatCode>
                <c:ptCount val="3"/>
                <c:pt idx="0">
                  <c:v>0.1360282018176755</c:v>
                </c:pt>
                <c:pt idx="1">
                  <c:v>0.28588640275387278</c:v>
                </c:pt>
                <c:pt idx="2">
                  <c:v>0.39992160961588707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571456"/>
        <c:axId val="104572032"/>
      </c:scatterChart>
      <c:valAx>
        <c:axId val="10457145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572032"/>
        <c:crossesAt val="-0.4"/>
        <c:crossBetween val="midCat"/>
      </c:valAx>
      <c:valAx>
        <c:axId val="104572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4571456"/>
        <c:crossesAt val="1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 (32TXRU)</c:v>
          </c:tx>
          <c:xVal>
            <c:numRef>
              <c:f>('non-precoded CSI-RS (UMi)'!$F$50,'non-precoded CSI-RS (UMi)'!$F$62,'non-precoded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('non-precoded CSI-RS (UMi)'!$F$59,'non-precoded CSI-RS (UMi)'!$F$71,'non-precoded CSI-RS (UMi)'!$F$83)</c:f>
              <c:numCache>
                <c:formatCode>0%</c:formatCode>
                <c:ptCount val="3"/>
                <c:pt idx="0">
                  <c:v>7.9628587507034387E-2</c:v>
                </c:pt>
                <c:pt idx="1">
                  <c:v>0.15932482503087697</c:v>
                </c:pt>
                <c:pt idx="2">
                  <c:v>0.26043405676126885</c:v>
                </c:pt>
              </c:numCache>
            </c:numRef>
          </c:yVal>
          <c:smooth val="1"/>
        </c:ser>
        <c:ser>
          <c:idx val="2"/>
          <c:order val="1"/>
          <c:tx>
            <c:v>Ericsson (32TXRU)</c:v>
          </c:tx>
          <c:xVal>
            <c:numRef>
              <c:f>('non-precoded CSI-RS (UMi)'!$M$50,'non-precoded CSI-RS (UMi)'!$M$62,'non-precoded CSI-RS (UMi)'!$M$74)</c:f>
              <c:numCache>
                <c:formatCode>General</c:formatCode>
                <c:ptCount val="3"/>
                <c:pt idx="0">
                  <c:v>1.81</c:v>
                </c:pt>
                <c:pt idx="1">
                  <c:v>3.52</c:v>
                </c:pt>
                <c:pt idx="2">
                  <c:v>4.3</c:v>
                </c:pt>
              </c:numCache>
            </c:numRef>
          </c:xVal>
          <c:yVal>
            <c:numRef>
              <c:f>('non-precoded CSI-RS (UMi)'!$M$59,'non-precoded CSI-RS (UMi)'!$M$71,'non-precoded CSI-RS (UMi)'!$M$83)</c:f>
              <c:numCache>
                <c:formatCode>0%</c:formatCode>
                <c:ptCount val="3"/>
                <c:pt idx="0">
                  <c:v>4.048274649950212E-2</c:v>
                </c:pt>
                <c:pt idx="1">
                  <c:v>0.12725303292894297</c:v>
                </c:pt>
                <c:pt idx="2">
                  <c:v>0.26962518740629671</c:v>
                </c:pt>
              </c:numCache>
            </c:numRef>
          </c:yVal>
          <c:smooth val="1"/>
        </c:ser>
        <c:ser>
          <c:idx val="3"/>
          <c:order val="2"/>
          <c:tx>
            <c:v>CATT (32TXRU)</c:v>
          </c:tx>
          <c:xVal>
            <c:numRef>
              <c:f>('non-precoded CSI-RS (UMi)'!$N$50,'non-precoded CSI-RS (UMi)'!$N$62,'non-precoded CSI-RS (UMi)'!$N$74)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(UMi)'!$N$59,'non-precoded CSI-RS (UMi)'!$N$71,'non-precoded CSI-RS (UMi)'!$N$83)</c:f>
              <c:numCache>
                <c:formatCode>0%</c:formatCode>
                <c:ptCount val="3"/>
                <c:pt idx="0">
                  <c:v>3.1778058007566168E-2</c:v>
                </c:pt>
                <c:pt idx="1">
                  <c:v>4.2545831892078834E-2</c:v>
                </c:pt>
                <c:pt idx="2">
                  <c:v>4.4038221852928938E-2</c:v>
                </c:pt>
              </c:numCache>
            </c:numRef>
          </c:yVal>
          <c:smooth val="1"/>
        </c:ser>
        <c:ser>
          <c:idx val="4"/>
          <c:order val="3"/>
          <c:tx>
            <c:v>LG (32TXRU)</c:v>
          </c:tx>
          <c:xVal>
            <c:numRef>
              <c:f>('non-precoded CSI-RS (UMi)'!$O$50,'non-precoded CSI-RS (UMi)'!$O$62,'non-precoded CSI-RS (UMi)'!$O$74)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(UMi)'!$O$59,'non-precoded CSI-RS (UMi)'!$O$71,'non-precoded CSI-RS (UMi)'!$O$83)</c:f>
              <c:numCache>
                <c:formatCode>0%</c:formatCode>
                <c:ptCount val="3"/>
                <c:pt idx="0">
                  <c:v>1.6635363563187511E-2</c:v>
                </c:pt>
                <c:pt idx="1">
                  <c:v>5.8144506199230506E-2</c:v>
                </c:pt>
                <c:pt idx="2">
                  <c:v>0.105144149236857</c:v>
                </c:pt>
              </c:numCache>
            </c:numRef>
          </c:yVal>
          <c:smooth val="1"/>
        </c:ser>
        <c:ser>
          <c:idx val="6"/>
          <c:order val="4"/>
          <c:tx>
            <c:v>ZTE (32TXRU)</c:v>
          </c:tx>
          <c:xVal>
            <c:numRef>
              <c:f>('non-precoded CSI-RS (UMi)'!$H$62,'non-precoded CSI-RS (UMi)'!$H$74)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xVal>
          <c:yVal>
            <c:numRef>
              <c:f>('non-precoded CSI-RS (UMi)'!$H$71,'non-precoded CSI-RS (UMi)'!$H$83)</c:f>
              <c:numCache>
                <c:formatCode>0%</c:formatCode>
                <c:ptCount val="2"/>
                <c:pt idx="0">
                  <c:v>1.6853932584269593E-2</c:v>
                </c:pt>
                <c:pt idx="1">
                  <c:v>3.795866722901664E-3</c:v>
                </c:pt>
              </c:numCache>
            </c:numRef>
          </c:yVal>
          <c:smooth val="1"/>
        </c:ser>
        <c:ser>
          <c:idx val="7"/>
          <c:order val="5"/>
          <c:tx>
            <c:v>DOCOMO (32TXRU)</c:v>
          </c:tx>
          <c:xVal>
            <c:numRef>
              <c:f>('non-precoded CSI-RS (UMi)'!$Q$50,'non-precoded CSI-RS (UMi)'!$Q$62,'non-precoded CSI-RS (UMi)'!$Q$74)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(UMi)'!$Q$59,'non-precoded CSI-RS (UMi)'!$Q$71,'non-precoded CSI-RS (UMi)'!$Q$83)</c:f>
              <c:numCache>
                <c:formatCode>0%</c:formatCode>
                <c:ptCount val="3"/>
                <c:pt idx="0">
                  <c:v>1.1235955056179803E-2</c:v>
                </c:pt>
                <c:pt idx="1">
                  <c:v>9.0517241379310498E-2</c:v>
                </c:pt>
                <c:pt idx="2">
                  <c:v>0.14130434782608714</c:v>
                </c:pt>
              </c:numCache>
            </c:numRef>
          </c:yVal>
          <c:smooth val="1"/>
        </c:ser>
        <c:ser>
          <c:idx val="10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795851359374839E-17"/>
                  <c:y val="-7.18778077268649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(UMi)'!$S$50,'non-precoded CSI-RS (UMi)'!$S$62,'non-precoded CSI-RS (UMi)'!$S$74)</c:f>
              <c:numCache>
                <c:formatCode>General</c:formatCode>
                <c:ptCount val="3"/>
                <c:pt idx="0">
                  <c:v>1.81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('non-precoded CSI-RS (UMi)'!$S$59,'non-precoded CSI-RS (UMi)'!$S$71,'non-precoded CSI-RS (UMi)'!$S$83)</c:f>
              <c:numCache>
                <c:formatCode>0%</c:formatCode>
                <c:ptCount val="3"/>
                <c:pt idx="0">
                  <c:v>3.1778058007566168E-2</c:v>
                </c:pt>
                <c:pt idx="1">
                  <c:v>7.4330873789270502E-2</c:v>
                </c:pt>
                <c:pt idx="2">
                  <c:v>0.12322424853147207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574912"/>
        <c:axId val="104575488"/>
      </c:scatterChart>
      <c:valAx>
        <c:axId val="10457491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575488"/>
        <c:crosses val="autoZero"/>
        <c:crossBetween val="midCat"/>
      </c:valAx>
      <c:valAx>
        <c:axId val="1045754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57491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Samsung</c:v>
          </c:tx>
          <c:xVal>
            <c:numRef>
              <c:f>('non-precoded CSI-RS (UMi)'!$F$50,'non-precoded CSI-RS (UMi)'!$F$62,'non-precoded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('non-precoded CSI-RS (UMi)'!$F$61,'non-precoded CSI-RS (UMi)'!$F$73,'non-precoded CSI-RS (UMi)'!$F$85)</c:f>
              <c:numCache>
                <c:formatCode>0%</c:formatCode>
                <c:ptCount val="3"/>
                <c:pt idx="0">
                  <c:v>0.14174454828660443</c:v>
                </c:pt>
                <c:pt idx="1">
                  <c:v>0.36102236421725231</c:v>
                </c:pt>
                <c:pt idx="2">
                  <c:v>0.52212389380530988</c:v>
                </c:pt>
              </c:numCache>
            </c:numRef>
          </c:yVal>
          <c:smooth val="1"/>
        </c:ser>
        <c:ser>
          <c:idx val="2"/>
          <c:order val="1"/>
          <c:tx>
            <c:v>Ericsson</c:v>
          </c:tx>
          <c:xVal>
            <c:numRef>
              <c:f>('non-precoded CSI-RS (UMi)'!$M$50,'non-precoded CSI-RS (UMi)'!$M$62,'non-precoded CSI-RS (UMi)'!$M$74)</c:f>
              <c:numCache>
                <c:formatCode>General</c:formatCode>
                <c:ptCount val="3"/>
                <c:pt idx="0">
                  <c:v>1.81</c:v>
                </c:pt>
                <c:pt idx="1">
                  <c:v>3.52</c:v>
                </c:pt>
                <c:pt idx="2">
                  <c:v>4.3</c:v>
                </c:pt>
              </c:numCache>
            </c:numRef>
          </c:xVal>
          <c:yVal>
            <c:numRef>
              <c:f>('non-precoded CSI-RS (UMi)'!$M$61,'non-precoded CSI-RS (UMi)'!$M$73,'non-precoded CSI-RS (UMi)'!$M$85)</c:f>
              <c:numCache>
                <c:formatCode>0%</c:formatCode>
                <c:ptCount val="3"/>
                <c:pt idx="0">
                  <c:v>0.13645777402776704</c:v>
                </c:pt>
                <c:pt idx="1">
                  <c:v>0.33450087565674269</c:v>
                </c:pt>
                <c:pt idx="2">
                  <c:v>0.72566063977746875</c:v>
                </c:pt>
              </c:numCache>
            </c:numRef>
          </c:yVal>
          <c:smooth val="1"/>
        </c:ser>
        <c:ser>
          <c:idx val="3"/>
          <c:order val="2"/>
          <c:tx>
            <c:v>CATT</c:v>
          </c:tx>
          <c:xVal>
            <c:numRef>
              <c:f>('non-precoded CSI-RS (UMi)'!$N$50,'non-precoded CSI-RS (UMi)'!$N$62,'non-precoded CSI-RS (UMi)'!$N$74)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(UMi)'!$N$61,'non-precoded CSI-RS (UMi)'!$N$73,'non-precoded CSI-RS (UMi)'!$N$85)</c:f>
              <c:numCache>
                <c:formatCode>0%</c:formatCode>
                <c:ptCount val="3"/>
                <c:pt idx="0">
                  <c:v>1.0882708585247869E-2</c:v>
                </c:pt>
                <c:pt idx="1">
                  <c:v>5.4209919261822392E-2</c:v>
                </c:pt>
                <c:pt idx="2">
                  <c:v>8.4529505582137121E-2</c:v>
                </c:pt>
              </c:numCache>
            </c:numRef>
          </c:yVal>
          <c:smooth val="1"/>
        </c:ser>
        <c:ser>
          <c:idx val="4"/>
          <c:order val="3"/>
          <c:tx>
            <c:v>LG</c:v>
          </c:tx>
          <c:xVal>
            <c:numRef>
              <c:f>('non-precoded CSI-RS (UMi)'!$O$50,'non-precoded CSI-RS (UMi)'!$O$62,'non-precoded CSI-RS (UMi)'!$O$74)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(UMi)'!$O$61,'non-precoded CSI-RS (UMi)'!$O$73,'non-precoded CSI-RS (UMi)'!$O$85)</c:f>
              <c:numCache>
                <c:formatCode>0%</c:formatCode>
                <c:ptCount val="3"/>
                <c:pt idx="0">
                  <c:v>0.12246489859594378</c:v>
                </c:pt>
                <c:pt idx="1">
                  <c:v>0.36111111111111116</c:v>
                </c:pt>
                <c:pt idx="2">
                  <c:v>0.59333333333333349</c:v>
                </c:pt>
              </c:numCache>
            </c:numRef>
          </c:yVal>
          <c:smooth val="1"/>
        </c:ser>
        <c:ser>
          <c:idx val="6"/>
          <c:order val="4"/>
          <c:tx>
            <c:v>ZTE</c:v>
          </c:tx>
          <c:xVal>
            <c:numRef>
              <c:f>('non-precoded CSI-RS (UMi)'!$H$62,'non-precoded CSI-RS (UMi)'!$H$74)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xVal>
          <c:yVal>
            <c:numRef>
              <c:f>('non-precoded CSI-RS (UMi)'!$H$73,'non-precoded CSI-RS (UMi)'!$H$85)</c:f>
              <c:numCache>
                <c:formatCode>0%</c:formatCode>
                <c:ptCount val="2"/>
                <c:pt idx="0">
                  <c:v>0.72525849335302817</c:v>
                </c:pt>
                <c:pt idx="1">
                  <c:v>0.61475409836065564</c:v>
                </c:pt>
              </c:numCache>
            </c:numRef>
          </c:yVal>
          <c:smooth val="1"/>
        </c:ser>
        <c:ser>
          <c:idx val="7"/>
          <c:order val="5"/>
          <c:tx>
            <c:v>DOCOMO</c:v>
          </c:tx>
          <c:xVal>
            <c:numRef>
              <c:f>('non-precoded CSI-RS (UMi)'!$Q$50,'non-precoded CSI-RS (UMi)'!$Q$62,'non-precoded CSI-RS (UMi)'!$Q$74)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('non-precoded CSI-RS (UMi)'!$Q$61,'non-precoded CSI-RS (UMi)'!$Q$73,'non-precoded CSI-RS (UMi)'!$Q$85)</c:f>
              <c:numCache>
                <c:formatCode>0%</c:formatCode>
                <c:ptCount val="3"/>
                <c:pt idx="0">
                  <c:v>4.7619047619047672E-2</c:v>
                </c:pt>
                <c:pt idx="1">
                  <c:v>0.26229508196721318</c:v>
                </c:pt>
                <c:pt idx="2">
                  <c:v>0.31818181818181812</c:v>
                </c:pt>
              </c:numCache>
            </c:numRef>
          </c:yVal>
          <c:smooth val="1"/>
        </c:ser>
        <c:ser>
          <c:idx val="10"/>
          <c:order val="6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6537467700258473E-2"/>
                  <c:y val="-4.3126684636118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(UMi)'!$S$50,'non-precoded CSI-RS (UMi)'!$S$62,'non-precoded CSI-RS (UMi)'!$S$74)</c:f>
              <c:numCache>
                <c:formatCode>General</c:formatCode>
                <c:ptCount val="3"/>
                <c:pt idx="0">
                  <c:v>1.81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('non-precoded CSI-RS (UMi)'!$S$61,'non-precoded CSI-RS (UMi)'!$S$73,'non-precoded CSI-RS (UMi)'!$S$85)</c:f>
              <c:numCache>
                <c:formatCode>0%</c:formatCode>
                <c:ptCount val="3"/>
                <c:pt idx="0">
                  <c:v>0.12246489859594378</c:v>
                </c:pt>
                <c:pt idx="1">
                  <c:v>0.3477616199369975</c:v>
                </c:pt>
                <c:pt idx="2">
                  <c:v>0.55772861356932169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577216"/>
        <c:axId val="104577792"/>
      </c:scatterChart>
      <c:valAx>
        <c:axId val="10457721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577792"/>
        <c:crosses val="autoZero"/>
        <c:crossBetween val="midCat"/>
      </c:valAx>
      <c:valAx>
        <c:axId val="1045777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5772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3"/>
          <c:order val="0"/>
          <c:tx>
            <c:v>CATT (64TXRU)</c:v>
          </c:tx>
          <c:xVal>
            <c:numRef>
              <c:f>('non-precoded CSI-RS (UMi)'!$N$9,'non-precoded CSI-RS (UMi)'!$N$21,'non-precoded CSI-RS (UMi)'!$N$33)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(UMi)'!$N$18,'non-precoded CSI-RS (UMi)'!$N$30,'non-precoded CSI-RS (UMi)'!$N$42)</c:f>
              <c:numCache>
                <c:formatCode>0%</c:formatCode>
                <c:ptCount val="3"/>
                <c:pt idx="0">
                  <c:v>1.8316831683168333E-2</c:v>
                </c:pt>
                <c:pt idx="1">
                  <c:v>2.660458929165288E-2</c:v>
                </c:pt>
                <c:pt idx="2">
                  <c:v>1.4549744396382236E-2</c:v>
                </c:pt>
              </c:numCache>
            </c:numRef>
          </c:yVal>
          <c:smooth val="1"/>
        </c:ser>
        <c:ser>
          <c:idx val="4"/>
          <c:order val="1"/>
          <c:tx>
            <c:v>LG (64TXRU)</c:v>
          </c:tx>
          <c:xVal>
            <c:numRef>
              <c:f>('non-precoded CSI-RS (UMi)'!$O$9,'non-precoded CSI-RS (UMi)'!$O$21,'non-precoded CSI-RS (UMi)'!$O$33)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(UMi)'!$O$18,'non-precoded CSI-RS (UMi)'!$O$30,'non-precoded CSI-RS (UMi)'!$O$42)</c:f>
              <c:numCache>
                <c:formatCode>0%</c:formatCode>
                <c:ptCount val="3"/>
                <c:pt idx="0">
                  <c:v>-1.8057455540355538E-2</c:v>
                </c:pt>
                <c:pt idx="1">
                  <c:v>3.3850493653032387E-2</c:v>
                </c:pt>
                <c:pt idx="2">
                  <c:v>3.8871473354232133E-2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605952"/>
        <c:axId val="104606528"/>
      </c:scatterChart>
      <c:valAx>
        <c:axId val="10460595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606528"/>
        <c:crossesAt val="-3.0000000000000006E-2"/>
        <c:crossBetween val="midCat"/>
      </c:valAx>
      <c:valAx>
        <c:axId val="1046065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460595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3"/>
          <c:order val="0"/>
          <c:tx>
            <c:v>CATT</c:v>
          </c:tx>
          <c:xVal>
            <c:numRef>
              <c:f>('non-precoded CSI-RS (UMi)'!$N$9,'non-precoded CSI-RS (UMi)'!$N$21,'non-precoded CSI-RS (UMi)'!$N$33)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(UMi)'!$N$20,'non-precoded CSI-RS (UMi)'!$N$32,'non-precoded CSI-RS (UMi)'!$N$44)</c:f>
              <c:numCache>
                <c:formatCode>0%</c:formatCode>
                <c:ptCount val="3"/>
                <c:pt idx="0">
                  <c:v>6.1511423550087985E-2</c:v>
                </c:pt>
                <c:pt idx="1">
                  <c:v>7.9510703363914415E-2</c:v>
                </c:pt>
                <c:pt idx="2">
                  <c:v>4.8502139800285393E-2</c:v>
                </c:pt>
              </c:numCache>
            </c:numRef>
          </c:yVal>
          <c:smooth val="1"/>
        </c:ser>
        <c:ser>
          <c:idx val="4"/>
          <c:order val="1"/>
          <c:tx>
            <c:v>LG</c:v>
          </c:tx>
          <c:xVal>
            <c:numRef>
              <c:f>('non-precoded CSI-RS (UMi)'!$O$9,'non-precoded CSI-RS (UMi)'!$O$21,'non-precoded CSI-RS (UMi)'!$O$33)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(UMi)'!$O$20,'non-precoded CSI-RS (UMi)'!$O$32,'non-precoded CSI-RS (UMi)'!$O$44)</c:f>
              <c:numCache>
                <c:formatCode>0%</c:formatCode>
                <c:ptCount val="3"/>
                <c:pt idx="0">
                  <c:v>0.15087719298245594</c:v>
                </c:pt>
                <c:pt idx="1">
                  <c:v>0.32851985559566788</c:v>
                </c:pt>
                <c:pt idx="2">
                  <c:v>0.37837837837837829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608256"/>
        <c:axId val="104608832"/>
      </c:scatterChart>
      <c:valAx>
        <c:axId val="10460825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4608832"/>
        <c:crosses val="autoZero"/>
        <c:crossBetween val="midCat"/>
      </c:valAx>
      <c:valAx>
        <c:axId val="10460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460825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500)'!$I$91,'non-precoded CSI-RS (UMa 500)'!$I$103,'non-precoded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500)'!$I$100,'non-precoded CSI-RS (UMa 500)'!$I$112,'non-precoded CSI-RS (UMa 500)'!$I$124)</c:f>
              <c:numCache>
                <c:formatCode>0%</c:formatCode>
                <c:ptCount val="3"/>
                <c:pt idx="0">
                  <c:v>5.8139534883721034E-2</c:v>
                </c:pt>
                <c:pt idx="1">
                  <c:v>9.2951541850220254E-2</c:v>
                </c:pt>
                <c:pt idx="2">
                  <c:v>0.1109154929577465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500)'!$F$91,'non-precoded CSI-RS (UMa 500)'!$F$103,'non-precoded CSI-RS (UMa 500)'!$F$115)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500)'!$F$100,'non-precoded CSI-RS (UMa 500)'!$F$112,'non-precoded CSI-RS (UMa 500)'!$F$124)</c:f>
              <c:numCache>
                <c:formatCode>0%</c:formatCode>
                <c:ptCount val="3"/>
                <c:pt idx="0">
                  <c:v>5.9784193642461458E-2</c:v>
                </c:pt>
                <c:pt idx="1">
                  <c:v>0.12904636920384949</c:v>
                </c:pt>
                <c:pt idx="2">
                  <c:v>0.18917311124330749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500)'!$H$91,'non-precoded CSI-RS (UMa 500)'!$H$103,'non-precoded CSI-RS (UMa 500)'!$H$115)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4.07</c:v>
                </c:pt>
              </c:numCache>
            </c:numRef>
          </c:xVal>
          <c:yVal>
            <c:numRef>
              <c:f>('non-precoded CSI-RS (UMa 500)'!$H$100,'non-precoded CSI-RS (UMa 500)'!$H$112,'non-precoded CSI-RS (UMa 500)'!$H$124)</c:f>
              <c:numCache>
                <c:formatCode>0%</c:formatCode>
                <c:ptCount val="3"/>
                <c:pt idx="0">
                  <c:v>1.7346515896039527E-2</c:v>
                </c:pt>
                <c:pt idx="1">
                  <c:v>7.0859283132267858E-2</c:v>
                </c:pt>
                <c:pt idx="2">
                  <c:v>7.9477769087299199E-2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500)'!$N$91,'non-precoded CSI-RS (UMa 500)'!$N$103,'non-precoded CSI-RS (UMa 500)'!$N$115)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500)'!$N$100,'non-precoded CSI-RS (UMa 500)'!$N$112,'non-precoded CSI-RS (UMa 500)'!$N$124)</c:f>
              <c:numCache>
                <c:formatCode>0%</c:formatCode>
                <c:ptCount val="3"/>
                <c:pt idx="0">
                  <c:v>5.8139534883721034E-2</c:v>
                </c:pt>
                <c:pt idx="1">
                  <c:v>9.2951541850220254E-2</c:v>
                </c:pt>
                <c:pt idx="2">
                  <c:v>0.1109154929577465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1046528"/>
        <c:axId val="161047104"/>
      </c:scatterChart>
      <c:valAx>
        <c:axId val="16104652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1047104"/>
        <c:crossesAt val="-0.4"/>
        <c:crossBetween val="midCat"/>
      </c:valAx>
      <c:valAx>
        <c:axId val="1610471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6104652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500)'!$I$91,'non-precoded CSI-RS (UMa 500)'!$I$103,'non-precoded CSI-RS (UMa 500)'!$I$115)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500)'!$I$102,'non-precoded CSI-RS (UMa 500)'!$I$114,'non-precoded CSI-RS (UMa 500)'!$I$126)</c:f>
              <c:numCache>
                <c:formatCode>0%</c:formatCode>
                <c:ptCount val="3"/>
                <c:pt idx="0">
                  <c:v>9.1533180778032186E-2</c:v>
                </c:pt>
                <c:pt idx="1">
                  <c:v>0.10689655172413803</c:v>
                </c:pt>
                <c:pt idx="2">
                  <c:v>0.14942528735632177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500)'!$F$91,'non-precoded CSI-RS (UMa 500)'!$F$103,'non-precoded CSI-RS (UMa 500)'!$F$115)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500)'!$F$102,'non-precoded CSI-RS (UMa 500)'!$F$114,'non-precoded CSI-RS (UMa 500)'!$F$126)</c:f>
              <c:numCache>
                <c:formatCode>0%</c:formatCode>
                <c:ptCount val="3"/>
                <c:pt idx="0">
                  <c:v>0.12920837124658791</c:v>
                </c:pt>
                <c:pt idx="1">
                  <c:v>0.20567375886524819</c:v>
                </c:pt>
                <c:pt idx="2">
                  <c:v>0.31961259079903148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500)'!$H$91,'non-precoded CSI-RS (UMa 500)'!$H$103,'non-precoded CSI-RS (UMa 500)'!$H$115)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4.07</c:v>
                </c:pt>
              </c:numCache>
            </c:numRef>
          </c:xVal>
          <c:yVal>
            <c:numRef>
              <c:f>('non-precoded CSI-RS (UMa 500)'!$H$102,'non-precoded CSI-RS (UMa 500)'!$H$114,'non-precoded CSI-RS (UMa 500)'!$H$126)</c:f>
              <c:numCache>
                <c:formatCode>0%</c:formatCode>
                <c:ptCount val="3"/>
                <c:pt idx="0">
                  <c:v>8.4520754049030922E-2</c:v>
                </c:pt>
                <c:pt idx="1">
                  <c:v>0.17127852958998191</c:v>
                </c:pt>
                <c:pt idx="2">
                  <c:v>0.12115860120098909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500)'!$N$91,'non-precoded CSI-RS (UMa 500)'!$N$103,'non-precoded CSI-RS (UMa 500)'!$N$115)</c:f>
              <c:numCache>
                <c:formatCode>General</c:formatCode>
                <c:ptCount val="3"/>
                <c:pt idx="0">
                  <c:v>1.67</c:v>
                </c:pt>
                <c:pt idx="1">
                  <c:v>3.26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500)'!$N$102,'non-precoded CSI-RS (UMa 500)'!$N$114,'non-precoded CSI-RS (UMa 500)'!$N$126)</c:f>
              <c:numCache>
                <c:formatCode>0%</c:formatCode>
                <c:ptCount val="3"/>
                <c:pt idx="0">
                  <c:v>9.1533180778032186E-2</c:v>
                </c:pt>
                <c:pt idx="1">
                  <c:v>0.17127852958998191</c:v>
                </c:pt>
                <c:pt idx="2">
                  <c:v>0.14942528735632177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610560"/>
        <c:axId val="161049408"/>
      </c:scatterChart>
      <c:valAx>
        <c:axId val="10461056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1049408"/>
        <c:crossesAt val="-0.4"/>
        <c:crossBetween val="midCat"/>
      </c:valAx>
      <c:valAx>
        <c:axId val="1610494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461056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('non-precoded CSI-RS (UMa 500)'!$I$50,'non-precoded CSI-RS (UMa 500)'!$I$62,'non-precoded CSI-RS (UMa 500)'!$I$74)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('non-precoded CSI-RS (UMa 500)'!$I$59,'non-precoded CSI-RS (UMa 500)'!$I$71,'non-precoded CSI-RS (UMa 500)'!$I$83)</c:f>
              <c:numCache>
                <c:formatCode>0%</c:formatCode>
                <c:ptCount val="3"/>
                <c:pt idx="0">
                  <c:v>3.884026258205675E-2</c:v>
                </c:pt>
                <c:pt idx="1">
                  <c:v>3.8260169150221568E-2</c:v>
                </c:pt>
                <c:pt idx="2">
                  <c:v>9.0957165520888283E-2</c:v>
                </c:pt>
              </c:numCache>
            </c:numRef>
          </c:yVal>
          <c:smooth val="1"/>
        </c:ser>
        <c:ser>
          <c:idx val="1"/>
          <c:order val="1"/>
          <c:tx>
            <c:v>Samsung</c:v>
          </c:tx>
          <c:xVal>
            <c:numRef>
              <c:f>('non-precoded CSI-RS (UMa 500)'!$F$50,'non-precoded CSI-RS (UMa 500)'!$F$62,'non-precoded CSI-RS (UMa 500)'!$F$74)</c:f>
              <c:numCache>
                <c:formatCode>General</c:formatCode>
                <c:ptCount val="3"/>
                <c:pt idx="0">
                  <c:v>1.6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500)'!$F$59,'non-precoded CSI-RS (UMa 500)'!$F$71,'non-precoded CSI-RS (UMa 500)'!$F$83)</c:f>
              <c:numCache>
                <c:formatCode>0%</c:formatCode>
                <c:ptCount val="3"/>
                <c:pt idx="0">
                  <c:v>7.5109170305676765E-2</c:v>
                </c:pt>
                <c:pt idx="1">
                  <c:v>0.15945135019288492</c:v>
                </c:pt>
                <c:pt idx="2">
                  <c:v>0.27102803738317749</c:v>
                </c:pt>
              </c:numCache>
            </c:numRef>
          </c:yVal>
          <c:smooth val="1"/>
        </c:ser>
        <c:ser>
          <c:idx val="2"/>
          <c:order val="2"/>
          <c:tx>
            <c:v>Ericsson</c:v>
          </c:tx>
          <c:xVal>
            <c:numRef>
              <c:f>('non-precoded CSI-RS (UMa 500)'!$H$50,'non-precoded CSI-RS (UMa 500)'!$H$62,'non-precoded CSI-RS (UMa 500)'!$H$74)</c:f>
              <c:numCache>
                <c:formatCode>General</c:formatCode>
                <c:ptCount val="3"/>
                <c:pt idx="0">
                  <c:v>1.65</c:v>
                </c:pt>
                <c:pt idx="1">
                  <c:v>3</c:v>
                </c:pt>
                <c:pt idx="2">
                  <c:v>3.61</c:v>
                </c:pt>
              </c:numCache>
            </c:numRef>
          </c:xVal>
          <c:yVal>
            <c:numRef>
              <c:f>('non-precoded CSI-RS (UMa 500)'!$H$59,'non-precoded CSI-RS (UMa 500)'!$H$71,'non-precoded CSI-RS (UMa 500)'!$H$83)</c:f>
              <c:numCache>
                <c:formatCode>0%</c:formatCode>
                <c:ptCount val="3"/>
                <c:pt idx="0">
                  <c:v>1.0796931072887039E-2</c:v>
                </c:pt>
                <c:pt idx="1">
                  <c:v>9.1964543790346021E-2</c:v>
                </c:pt>
                <c:pt idx="2">
                  <c:v>0.12620391896379934</c:v>
                </c:pt>
              </c:numCache>
            </c:numRef>
          </c:yVal>
          <c:smooth val="1"/>
        </c:ser>
        <c:ser>
          <c:idx val="7"/>
          <c:order val="3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('non-precoded CSI-RS (UMa 500)'!$N$50,'non-precoded CSI-RS (UMa 500)'!$N$62,'non-precoded CSI-RS (UMa 500)'!$N$74)</c:f>
              <c:numCache>
                <c:formatCode>General</c:formatCode>
                <c:ptCount val="3"/>
                <c:pt idx="0">
                  <c:v>1.65</c:v>
                </c:pt>
                <c:pt idx="1">
                  <c:v>3.2</c:v>
                </c:pt>
                <c:pt idx="2">
                  <c:v>4.4000000000000004</c:v>
                </c:pt>
              </c:numCache>
            </c:numRef>
          </c:xVal>
          <c:yVal>
            <c:numRef>
              <c:f>('non-precoded CSI-RS (UMa 500)'!$N$59,'non-precoded CSI-RS (UMa 500)'!$N$71,'non-precoded CSI-RS (UMa 500)'!$N$83)</c:f>
              <c:numCache>
                <c:formatCode>0%</c:formatCode>
                <c:ptCount val="3"/>
                <c:pt idx="0">
                  <c:v>3.884026258205675E-2</c:v>
                </c:pt>
                <c:pt idx="1">
                  <c:v>9.1964543790346021E-2</c:v>
                </c:pt>
                <c:pt idx="2">
                  <c:v>0.12620391896379934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1052288"/>
        <c:axId val="161052864"/>
      </c:scatterChart>
      <c:valAx>
        <c:axId val="16105228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61052864"/>
        <c:crossesAt val="-0.4"/>
        <c:crossBetween val="midCat"/>
      </c:valAx>
      <c:valAx>
        <c:axId val="1610528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610522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5/22/2015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of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Results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Non-</a:t>
            </a: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Precoded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CSI-RS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Based Enhancement Schemes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6.2.5.2.3,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R1-152895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  <a:endParaRPr lang="en-US" altLang="ko-KR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988243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768239"/>
              </p:ext>
            </p:extLst>
          </p:nvPr>
        </p:nvGraphicFramePr>
        <p:xfrm>
          <a:off x="4500000" y="720000"/>
          <a:ext cx="522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22456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ISD=200m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263170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1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UPT: Gains in the range of -7% ~ 30% over Cat2 for high RU, median gain 11%</a:t>
            </a:r>
          </a:p>
          <a:p>
            <a:r>
              <a:rPr lang="en-US" altLang="ko-KR" sz="1800" dirty="0" smtClean="0"/>
              <a:t>Cell edge UPT: Gains in the range of -32%~53% over Cat2 for high RU, median gain 25%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R1-152595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],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Samsung [R1-153393, R1-153406]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,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Nokia [R1-153096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9224387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7138600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11% ~ 30% over Cat2 for high RU, median gain 21%</a:t>
            </a:r>
          </a:p>
          <a:p>
            <a:r>
              <a:rPr lang="en-US" altLang="ko-KR" sz="1800" dirty="0" smtClean="0"/>
              <a:t>Cell edge UPT: Gains in the range of 19%~67% over Cat2 for high RU, median gain 43%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7633969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4112117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707330"/>
              </p:ext>
            </p:extLst>
          </p:nvPr>
        </p:nvGraphicFramePr>
        <p:xfrm>
          <a:off x="128464" y="764704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8946079"/>
              </p:ext>
            </p:extLst>
          </p:nvPr>
        </p:nvGraphicFramePr>
        <p:xfrm>
          <a:off x="4500000" y="720000"/>
          <a:ext cx="511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0987327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Concluding Remarks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908424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(1/2)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9 companies provided evaluation results with one company showing negative gains at high RU </a:t>
            </a:r>
            <a:endParaRPr lang="en-US" altLang="ko-KR" sz="1400" dirty="0" smtClean="0"/>
          </a:p>
          <a:p>
            <a:pPr lvl="3">
              <a:spcBef>
                <a:spcPts val="0"/>
              </a:spcBef>
            </a:pPr>
            <a:r>
              <a:rPr lang="en-US" altLang="ko-KR" sz="1400" dirty="0" smtClean="0"/>
              <a:t>Mean </a:t>
            </a:r>
            <a:r>
              <a:rPr lang="en-US" altLang="ko-KR" sz="1400" dirty="0"/>
              <a:t>UPT: Gains in the range of -23% ~ 28% over Cat2 for high RU, median gain 15%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-32%~87% over Cat2 for high RU, median gain 40%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6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0% ~ 27% over Cat2 for high RU, median gain 12%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8%~73% over Cat2 for high RU, median gain 56%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(M,N,P,Q)=(8,4,2,64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1% ~ 4% over Cat2 for high RU, median gain 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5%~38% over Cat2 for high RU, median gain 21%</a:t>
            </a:r>
          </a:p>
          <a:p>
            <a:pPr lvl="1">
              <a:spcBef>
                <a:spcPts val="0"/>
              </a:spcBef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96021364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(2/2)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 (contd.)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500m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8% ~ 19% over Cat2 for high RU, median gain 11%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12%~32% over Cat2 for high RU, median gain 15%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9% ~ 27% over Cat2 for high RU, median gain 13%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17% ~ 59% over Cat2 for high RU, median gain 20</a:t>
            </a:r>
            <a:r>
              <a:rPr lang="en-US" altLang="ko-KR" sz="1400" dirty="0" smtClean="0"/>
              <a:t>%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 smtClean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</a:t>
            </a:r>
            <a:r>
              <a:rPr lang="en-US" altLang="ko-KR" sz="1600" dirty="0" smtClean="0"/>
              <a:t>200m </a:t>
            </a:r>
            <a:r>
              <a:rPr lang="en-US" altLang="ko-KR" sz="1600" dirty="0"/>
              <a:t>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3 companies provided evaluation results with 1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8% ~ 19% over Cat2 for high RU, median gain 11%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12%~32% over Cat2 for high RU, median gain 15%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no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9% ~ 27% over Cat2 for high RU, median gain 13%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17% ~ 59% over Cat2 for high RU, median gain 20</a:t>
            </a:r>
            <a:r>
              <a:rPr lang="en-US" altLang="ko-KR" sz="1400" dirty="0" smtClean="0"/>
              <a:t>%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79099860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/>
              <a:t>In </a:t>
            </a:r>
            <a:r>
              <a:rPr lang="en-US" altLang="ko-KR" sz="1800" dirty="0" smtClean="0"/>
              <a:t>RAN1#80b </a:t>
            </a:r>
            <a:r>
              <a:rPr lang="en-US" altLang="ko-KR" sz="1800" dirty="0"/>
              <a:t>meeting, baseline schemes to evaluate enhancement schemes </a:t>
            </a:r>
            <a:r>
              <a:rPr lang="en-US" altLang="ko-KR" sz="1800" dirty="0" smtClean="0"/>
              <a:t>were agreed:</a:t>
            </a:r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r>
              <a:rPr lang="en-US" altLang="ko-KR" sz="1800" dirty="0"/>
              <a:t>In RAN1#80b meeting, </a:t>
            </a:r>
            <a:r>
              <a:rPr lang="en-US" altLang="ko-KR" sz="1800" dirty="0" smtClean="0"/>
              <a:t>details on how to capture relative performance </a:t>
            </a:r>
            <a:r>
              <a:rPr lang="en-US" altLang="ko-KR" sz="1800" dirty="0"/>
              <a:t>in the TR </a:t>
            </a:r>
            <a:r>
              <a:rPr lang="en-US" altLang="ko-KR" sz="1800" dirty="0" smtClean="0"/>
              <a:t>was made:</a:t>
            </a:r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This </a:t>
            </a:r>
            <a:r>
              <a:rPr lang="en-US" altLang="ko-KR" sz="1800" dirty="0"/>
              <a:t>contribution </a:t>
            </a:r>
            <a:r>
              <a:rPr lang="en-US" altLang="ko-KR" sz="1800" dirty="0" smtClean="0"/>
              <a:t>summarizes the evaluation results submitted for RAN1#81 on non-</a:t>
            </a:r>
            <a:r>
              <a:rPr lang="en-US" altLang="ko-KR" sz="1800" dirty="0" err="1" smtClean="0"/>
              <a:t>precoded</a:t>
            </a:r>
            <a:r>
              <a:rPr lang="en-US" altLang="ko-KR" sz="1800" dirty="0" smtClean="0"/>
              <a:t> (NP) CSI-RS </a:t>
            </a:r>
            <a:r>
              <a:rPr lang="en-US" altLang="ko-KR" sz="1800" dirty="0"/>
              <a:t>based enhancement </a:t>
            </a:r>
            <a:r>
              <a:rPr lang="en-US" altLang="ko-KR" sz="1800" dirty="0" smtClean="0"/>
              <a:t>schemes under FTP traffic model.</a:t>
            </a:r>
          </a:p>
          <a:p>
            <a:pPr lvl="1"/>
            <a:r>
              <a:rPr lang="en-US" altLang="ko-KR" sz="1600" dirty="0"/>
              <a:t>Relative performance gain </a:t>
            </a:r>
            <a:r>
              <a:rPr lang="en-US" altLang="ko-KR" sz="1600" dirty="0" smtClean="0"/>
              <a:t> in mean </a:t>
            </a:r>
            <a:r>
              <a:rPr lang="en-US" altLang="ko-KR" sz="1600" dirty="0"/>
              <a:t>UPT and 5% UPT </a:t>
            </a:r>
            <a:r>
              <a:rPr lang="en-US" altLang="ko-KR" sz="1600" dirty="0" smtClean="0"/>
              <a:t>over baseline </a:t>
            </a:r>
            <a:r>
              <a:rPr lang="en-US" altLang="ko-KR" sz="1600" dirty="0"/>
              <a:t>Cat </a:t>
            </a:r>
            <a:r>
              <a:rPr lang="en-US" altLang="ko-KR" sz="1600" dirty="0" smtClean="0"/>
              <a:t>2</a:t>
            </a:r>
          </a:p>
          <a:p>
            <a:pPr lvl="1"/>
            <a:r>
              <a:rPr lang="en-US" altLang="ko-KR" sz="1600" dirty="0" smtClean="0"/>
              <a:t>(M,N,P,Q)=(8,4,2,16/32/64) under </a:t>
            </a:r>
            <a:r>
              <a:rPr lang="en-US" altLang="ko-KR" sz="1600" dirty="0" err="1" smtClean="0"/>
              <a:t>UMa</a:t>
            </a:r>
            <a:r>
              <a:rPr lang="en-US" altLang="ko-KR" sz="1600" dirty="0" smtClean="0"/>
              <a:t> ISD 500m, </a:t>
            </a:r>
            <a:r>
              <a:rPr lang="en-US" altLang="ko-KR" sz="1600" dirty="0" err="1" smtClean="0"/>
              <a:t>UMa</a:t>
            </a:r>
            <a:r>
              <a:rPr lang="en-US" altLang="ko-KR" sz="1600" dirty="0" smtClean="0"/>
              <a:t> ISD 200m, and </a:t>
            </a:r>
            <a:r>
              <a:rPr lang="en-US" altLang="ko-KR" sz="1600" dirty="0" err="1" smtClean="0"/>
              <a:t>UMi</a:t>
            </a:r>
            <a:r>
              <a:rPr lang="en-US" altLang="ko-KR" sz="1600" dirty="0" smtClean="0"/>
              <a:t> CF=2GHz scenarios</a:t>
            </a:r>
            <a:endParaRPr lang="ko-KR" altLang="en-US" sz="1600" dirty="0"/>
          </a:p>
        </p:txBody>
      </p:sp>
      <p:sp>
        <p:nvSpPr>
          <p:cNvPr id="5" name="직사각형 4"/>
          <p:cNvSpPr/>
          <p:nvPr/>
        </p:nvSpPr>
        <p:spPr>
          <a:xfrm>
            <a:off x="992560" y="1145793"/>
            <a:ext cx="684076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FDD:</a:t>
            </a:r>
            <a:endParaRPr lang="ko-KR" altLang="ko-KR" sz="1200" dirty="0">
              <a:latin typeface="Times New Roman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Use Cat 2 as default baseline for enhancement schemes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Companies can optionally also provide enhancement scheme results relative to Cat 3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TDD, use Cat 4 as baseline. </a:t>
            </a:r>
            <a:endParaRPr lang="ko-KR" altLang="ko-KR" sz="1200" dirty="0">
              <a:latin typeface="Times New Roman"/>
              <a:ea typeface="MS Mincho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92560" y="2608019"/>
            <a:ext cx="835292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The following performance comparisons are captured in the TR with both absolute and relative results: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To compare between a baseline case and a standard enhancement case, simulation results of the enhancement case should be provided at the same offered traffic load corresponding to high, medium and low load cases (i.e. RU ≈ 70%,50%,20%) of the baseline case.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should be for at least the same number of TXRUs and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same antenna configuration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can also be included where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the antenna configuration is the same</a:t>
            </a: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 but the enhancement case has a larger number of TXRUs. </a:t>
            </a:r>
            <a:endParaRPr lang="ko-KR" altLang="ko-KR" sz="1200" dirty="0">
              <a:effectLst/>
              <a:latin typeface="Times New Roman"/>
              <a:ea typeface="맑은 고딕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662835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5112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9 companies provided evaluation results with one company showing negative gains at high RU</a:t>
            </a:r>
          </a:p>
          <a:p>
            <a:r>
              <a:rPr lang="en-US" altLang="ko-KR" sz="1800" dirty="0" smtClean="0"/>
              <a:t>Mean UPT: Gains in the range of -23% ~ 28% over Cat2 for high RU, median gain 15%</a:t>
            </a:r>
          </a:p>
          <a:p>
            <a:r>
              <a:rPr lang="en-US" altLang="ko-KR" sz="1800" dirty="0" smtClean="0"/>
              <a:t>Cell edge UPT: Gains in the range of -32%~87% over Cat2 for high RU, median gain 40%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Huawei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R1-152477],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R1-152592,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R1-152595], 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R1-152751], QC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R1-152795], ZTE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[R1-152976,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R1-152979], DOCOMO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R1-153153], Nokia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[R1-153096]</a:t>
            </a: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727925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032039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32TXRUs,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6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no </a:t>
            </a:r>
            <a:r>
              <a:rPr lang="en-US" altLang="ko-KR" sz="1800" dirty="0"/>
              <a:t>company showing negative </a:t>
            </a:r>
            <a:r>
              <a:rPr lang="en-US" altLang="ko-KR" sz="1800" dirty="0" smtClean="0"/>
              <a:t>gains at high RU</a:t>
            </a:r>
            <a:endParaRPr lang="en-US" altLang="ko-KR" sz="1800" dirty="0"/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0</a:t>
            </a:r>
            <a:r>
              <a:rPr lang="en-US" altLang="ko-KR" sz="1800" dirty="0" smtClean="0"/>
              <a:t>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27%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12%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8</a:t>
            </a:r>
            <a:r>
              <a:rPr lang="en-US" altLang="ko-KR" sz="1800" dirty="0" smtClean="0"/>
              <a:t>%~73%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56%</a:t>
            </a:r>
            <a:endParaRPr lang="en-US" altLang="ko-KR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916558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0740559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R1-152592,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R1-152595], 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R1-152751], ZTE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[R1-152976,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R1-152979], DOCOMO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R1-153153]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64TXRUs,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1%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4%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3%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5%~38%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21%</a:t>
            </a:r>
            <a:endParaRPr lang="en-US" altLang="ko-KR" sz="1800" dirty="0"/>
          </a:p>
        </p:txBody>
      </p:sp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8366990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차트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428029"/>
              </p:ext>
            </p:extLst>
          </p:nvPr>
        </p:nvGraphicFramePr>
        <p:xfrm>
          <a:off x="4500000" y="720000"/>
          <a:ext cx="532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R1-152592,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R1-152595], LG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[R1-152746,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R1-152751], QC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[R1-152792,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R1-152795]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ISD=500m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199687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8% ~ 19% over Cat2 for high RU, median gain 11%</a:t>
            </a:r>
          </a:p>
          <a:p>
            <a:r>
              <a:rPr lang="en-US" altLang="ko-KR" sz="1800" dirty="0" smtClean="0"/>
              <a:t>Cell edge UPT: Gains in the range of 12%~32% over Cat2 for high RU, median gain 15%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7000971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364562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759061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/>
              <a:t>companies provided evaluation results with no company showing negative gains at high RU</a:t>
            </a:r>
          </a:p>
          <a:p>
            <a:r>
              <a:rPr lang="en-US" altLang="ko-KR" sz="1800" dirty="0" smtClean="0"/>
              <a:t>Mean UPT: Gains in the range of 9% ~ 27% over Cat2 for high RU, median gain 13%</a:t>
            </a:r>
          </a:p>
          <a:p>
            <a:r>
              <a:rPr lang="en-US" altLang="ko-KR" sz="1800" dirty="0" smtClean="0"/>
              <a:t>Cell edge UPT: Gains in the range of 17% ~ 59% over Cat2 for high RU, median gain 20%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30" y="6021288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Samsung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[R1-153393,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R1-153406], Ericsson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R1-153164], CATT </a:t>
            </a:r>
            <a:r>
              <a:rPr lang="pt-BR" altLang="ko-KR" sz="1200" dirty="0">
                <a:latin typeface="Calibri" panose="020F0502020204030204" pitchFamily="34" charset="0"/>
                <a:ea typeface="HY견고딕" pitchFamily="18" charset="-127"/>
              </a:rPr>
              <a:t>[R1-152586, </a:t>
            </a:r>
            <a:r>
              <a:rPr lang="pt-BR" altLang="ko-KR" sz="1200" dirty="0" smtClean="0">
                <a:latin typeface="Calibri" panose="020F0502020204030204" pitchFamily="34" charset="0"/>
                <a:ea typeface="HY견고딕" pitchFamily="18" charset="-127"/>
              </a:rPr>
              <a:t>R1-152595]</a:t>
            </a:r>
            <a:endParaRPr lang="pt-BR" altLang="ko-KR" sz="1200" dirty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177045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4999872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422456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38194</TotalTime>
  <Words>1637</Words>
  <Application>Microsoft Office PowerPoint</Application>
  <PresentationFormat>A4 용지(210x297mm)</PresentationFormat>
  <Paragraphs>157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3_Office 테마</vt:lpstr>
      <vt:lpstr>PowerPoint 프레젠테이션</vt:lpstr>
      <vt:lpstr>Introduction</vt:lpstr>
      <vt:lpstr>Results in UMi (CF=2GHz)</vt:lpstr>
      <vt:lpstr>Phase 2 Results: 16TXRUs, UMi (CF=2GHz)</vt:lpstr>
      <vt:lpstr>Phase 2 Results: 32TXRUs, UMi (CF=2GHz)</vt:lpstr>
      <vt:lpstr>Phase 2 Results: 64TXRUs, UMi (CF=2GHz)</vt:lpstr>
      <vt:lpstr>Results in UMa ISD=500m</vt:lpstr>
      <vt:lpstr>Phase 2 Results: 16TXRUs, UMa ISD 500m</vt:lpstr>
      <vt:lpstr>Phase 2 Results: 32TXRUs, UMa ISD 500m</vt:lpstr>
      <vt:lpstr>Phase 2 Results: 64TXRUs, UMa ISD 500m</vt:lpstr>
      <vt:lpstr>Results in UMa ISD=200m</vt:lpstr>
      <vt:lpstr>Phase 2 Results: 16TXRUs, UMa ISD 200m</vt:lpstr>
      <vt:lpstr>Phase 2 Results: 32TXRUs, UMa ISD 200m</vt:lpstr>
      <vt:lpstr>Phase 2 Results: 64TXRUs, UMa ISD 200m</vt:lpstr>
      <vt:lpstr>Concluding Remarks</vt:lpstr>
      <vt:lpstr>Conclusion (1/2)</vt:lpstr>
      <vt:lpstr>Conclusion (2/2)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노훈동/삼성전자</cp:lastModifiedBy>
  <cp:revision>1259</cp:revision>
  <dcterms:created xsi:type="dcterms:W3CDTF">2011-04-07T04:52:51Z</dcterms:created>
  <dcterms:modified xsi:type="dcterms:W3CDTF">2015-05-22T05:27:13Z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