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3" r:id="rId4"/>
  </p:sldMasterIdLst>
  <p:notesMasterIdLst>
    <p:notesMasterId r:id="rId10"/>
  </p:notesMasterIdLst>
  <p:handoutMasterIdLst>
    <p:handoutMasterId r:id="rId11"/>
  </p:handoutMasterIdLst>
  <p:sldIdLst>
    <p:sldId id="567" r:id="rId5"/>
    <p:sldId id="651" r:id="rId6"/>
    <p:sldId id="656" r:id="rId7"/>
    <p:sldId id="657" r:id="rId8"/>
    <p:sldId id="654" r:id="rId9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5683"/>
    <a:srgbClr val="0000FF"/>
    <a:srgbClr val="00CCFF"/>
    <a:srgbClr val="CCD5E6"/>
    <a:srgbClr val="FFE1E1"/>
    <a:srgbClr val="DDDDDD"/>
    <a:srgbClr val="FFFFB9"/>
    <a:srgbClr val="B1BED9"/>
    <a:srgbClr val="C4CEE2"/>
    <a:srgbClr val="B7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2" autoAdjust="0"/>
    <p:restoredTop sz="99757" autoAdjust="0"/>
  </p:normalViewPr>
  <p:slideViewPr>
    <p:cSldViewPr>
      <p:cViewPr varScale="1">
        <p:scale>
          <a:sx n="116" d="100"/>
          <a:sy n="116" d="100"/>
        </p:scale>
        <p:origin x="1092" y="10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_4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4647462817147858"/>
          <c:y val="5.1400554097404488E-2"/>
          <c:w val="0.486663167104112"/>
          <c:h val="0.8326195683872849"/>
        </c:manualLayout>
      </c:layout>
      <c:lineChart>
        <c:grouping val="standard"/>
        <c:varyColors val="0"/>
        <c:ser>
          <c:idx val="0"/>
          <c:order val="0"/>
          <c:tx>
            <c:strRef>
              <c:f>'BF CSI-RS (UMi)'!$AI$70</c:f>
              <c:strCache>
                <c:ptCount val="1"/>
                <c:pt idx="0">
                  <c:v>Enhancement scheme (8,4,2,16) gain over baseline (8,4,2,16) </c:v>
                </c:pt>
              </c:strCache>
            </c:strRef>
          </c:tx>
          <c:cat>
            <c:strRef>
              <c:f>'BF CSI-RS (UMi)'!$AH$71:$AH$73</c:f>
              <c:strCache>
                <c:ptCount val="3"/>
                <c:pt idx="0">
                  <c:v>Low RU</c:v>
                </c:pt>
                <c:pt idx="1">
                  <c:v>Mid RU</c:v>
                </c:pt>
                <c:pt idx="2">
                  <c:v>High RU</c:v>
                </c:pt>
              </c:strCache>
            </c:strRef>
          </c:cat>
          <c:val>
            <c:numRef>
              <c:f>'BF CSI-RS (UMi)'!$AI$71:$AI$73</c:f>
              <c:numCache>
                <c:formatCode>0.00%</c:formatCode>
                <c:ptCount val="3"/>
                <c:pt idx="0">
                  <c:v>0.12990919611452784</c:v>
                </c:pt>
                <c:pt idx="1">
                  <c:v>0.23722846333226011</c:v>
                </c:pt>
                <c:pt idx="2">
                  <c:v>0.28943632428637622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'BF CSI-RS (UMi)'!$AJ$70</c:f>
              <c:strCache>
                <c:ptCount val="1"/>
                <c:pt idx="0">
                  <c:v>Enhancement scheme (8,4,2,32) gain over baseline (8,4,2,16) </c:v>
                </c:pt>
              </c:strCache>
            </c:strRef>
          </c:tx>
          <c:cat>
            <c:strRef>
              <c:f>'BF CSI-RS (UMi)'!$AH$71:$AH$73</c:f>
              <c:strCache>
                <c:ptCount val="3"/>
                <c:pt idx="0">
                  <c:v>Low RU</c:v>
                </c:pt>
                <c:pt idx="1">
                  <c:v>Mid RU</c:v>
                </c:pt>
                <c:pt idx="2">
                  <c:v>High RU</c:v>
                </c:pt>
              </c:strCache>
            </c:strRef>
          </c:cat>
          <c:val>
            <c:numRef>
              <c:f>'BF CSI-RS (UMi)'!$AJ$71:$AJ$73</c:f>
              <c:numCache>
                <c:formatCode>0.00%</c:formatCode>
                <c:ptCount val="3"/>
                <c:pt idx="0">
                  <c:v>0.23</c:v>
                </c:pt>
                <c:pt idx="1">
                  <c:v>0.41149999999999998</c:v>
                </c:pt>
                <c:pt idx="2">
                  <c:v>0.55299999999999994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6925568"/>
        <c:axId val="526934976"/>
      </c:lineChart>
      <c:catAx>
        <c:axId val="5269255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26934976"/>
        <c:crosses val="autoZero"/>
        <c:auto val="1"/>
        <c:lblAlgn val="ctr"/>
        <c:lblOffset val="100"/>
        <c:noMultiLvlLbl val="0"/>
      </c:catAx>
      <c:valAx>
        <c:axId val="526934976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crossAx val="5269255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5758573928258968"/>
          <c:y val="5.1400554097404488E-2"/>
          <c:w val="0.486663167104112"/>
          <c:h val="0.8326195683872849"/>
        </c:manualLayout>
      </c:layout>
      <c:lineChart>
        <c:grouping val="standard"/>
        <c:varyColors val="0"/>
        <c:ser>
          <c:idx val="0"/>
          <c:order val="0"/>
          <c:tx>
            <c:strRef>
              <c:f>'BF CSI-RS (UMi)'!$AI$66</c:f>
              <c:strCache>
                <c:ptCount val="1"/>
                <c:pt idx="0">
                  <c:v>Enhancement scheme (8,4,2,16) gain over baseline (8,4,2,16) </c:v>
                </c:pt>
              </c:strCache>
            </c:strRef>
          </c:tx>
          <c:cat>
            <c:strRef>
              <c:f>'BF CSI-RS (UMi)'!$AH$67:$AH$69</c:f>
              <c:strCache>
                <c:ptCount val="3"/>
                <c:pt idx="0">
                  <c:v>Low RU</c:v>
                </c:pt>
                <c:pt idx="1">
                  <c:v>Mid RU</c:v>
                </c:pt>
                <c:pt idx="2">
                  <c:v>High RU</c:v>
                </c:pt>
              </c:strCache>
            </c:strRef>
          </c:cat>
          <c:val>
            <c:numRef>
              <c:f>'BF CSI-RS (UMi)'!$AI$67:$AI$69</c:f>
              <c:numCache>
                <c:formatCode>0.00%</c:formatCode>
                <c:ptCount val="3"/>
                <c:pt idx="0">
                  <c:v>5.0489195336893111E-2</c:v>
                </c:pt>
                <c:pt idx="1">
                  <c:v>7.0831664029640654E-2</c:v>
                </c:pt>
                <c:pt idx="2">
                  <c:v>8.7510838121352713E-2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'BF CSI-RS (UMi)'!$AJ$66</c:f>
              <c:strCache>
                <c:ptCount val="1"/>
                <c:pt idx="0">
                  <c:v>Enhancement scheme (8,4,2,32) gain over baseline (8,4,2,16) </c:v>
                </c:pt>
              </c:strCache>
            </c:strRef>
          </c:tx>
          <c:cat>
            <c:strRef>
              <c:f>'BF CSI-RS (UMi)'!$AH$67:$AH$69</c:f>
              <c:strCache>
                <c:ptCount val="3"/>
                <c:pt idx="0">
                  <c:v>Low RU</c:v>
                </c:pt>
                <c:pt idx="1">
                  <c:v>Mid RU</c:v>
                </c:pt>
                <c:pt idx="2">
                  <c:v>High RU</c:v>
                </c:pt>
              </c:strCache>
            </c:strRef>
          </c:cat>
          <c:val>
            <c:numRef>
              <c:f>'BF CSI-RS (UMi)'!$AJ$67:$AJ$69</c:f>
              <c:numCache>
                <c:formatCode>0.00%</c:formatCode>
                <c:ptCount val="3"/>
                <c:pt idx="0">
                  <c:v>6.4549999999999996E-2</c:v>
                </c:pt>
                <c:pt idx="1">
                  <c:v>0.1273077783886547</c:v>
                </c:pt>
                <c:pt idx="2">
                  <c:v>0.16542213567981839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6932232"/>
        <c:axId val="526934192"/>
      </c:lineChart>
      <c:catAx>
        <c:axId val="5269322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26934192"/>
        <c:crosses val="autoZero"/>
        <c:auto val="1"/>
        <c:lblAlgn val="ctr"/>
        <c:lblOffset val="100"/>
        <c:noMultiLvlLbl val="0"/>
      </c:catAx>
      <c:valAx>
        <c:axId val="526934192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crossAx val="5269322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5758573928258968"/>
          <c:y val="5.1400554097404488E-2"/>
          <c:w val="0.486663167104112"/>
          <c:h val="0.8326195683872849"/>
        </c:manualLayout>
      </c:layout>
      <c:lineChart>
        <c:grouping val="standard"/>
        <c:varyColors val="0"/>
        <c:ser>
          <c:idx val="0"/>
          <c:order val="0"/>
          <c:tx>
            <c:strRef>
              <c:f>'BF CSI-RS (UMi)'!$AI$66</c:f>
              <c:strCache>
                <c:ptCount val="1"/>
                <c:pt idx="0">
                  <c:v>Enhancement scheme (8,4,2,16) gain over baseline (8,4,2,16) </c:v>
                </c:pt>
              </c:strCache>
            </c:strRef>
          </c:tx>
          <c:cat>
            <c:strRef>
              <c:f>'BF CSI-RS (UMi)'!$AH$77:$AH$79</c:f>
              <c:strCache>
                <c:ptCount val="3"/>
                <c:pt idx="0">
                  <c:v>Low RU</c:v>
                </c:pt>
                <c:pt idx="1">
                  <c:v>Mid RU</c:v>
                </c:pt>
                <c:pt idx="2">
                  <c:v>High RU</c:v>
                </c:pt>
              </c:strCache>
            </c:strRef>
          </c:cat>
          <c:val>
            <c:numRef>
              <c:f>'BF CSI-RS (UMi)'!$AI$77:$AI$79</c:f>
              <c:numCache>
                <c:formatCode>0%</c:formatCode>
                <c:ptCount val="3"/>
                <c:pt idx="0">
                  <c:v>4.5090081474074006E-2</c:v>
                </c:pt>
                <c:pt idx="1">
                  <c:v>9.7619064728779195E-2</c:v>
                </c:pt>
                <c:pt idx="2">
                  <c:v>0.12652212442945107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'BF CSI-RS (UMi)'!$AJ$66</c:f>
              <c:strCache>
                <c:ptCount val="1"/>
                <c:pt idx="0">
                  <c:v>Enhancement scheme (8,4,2,32) gain over baseline (8,4,2,16) </c:v>
                </c:pt>
              </c:strCache>
            </c:strRef>
          </c:tx>
          <c:cat>
            <c:strRef>
              <c:f>'BF CSI-RS (UMi)'!$AH$77:$AH$79</c:f>
              <c:strCache>
                <c:ptCount val="3"/>
                <c:pt idx="0">
                  <c:v>Low RU</c:v>
                </c:pt>
                <c:pt idx="1">
                  <c:v>Mid RU</c:v>
                </c:pt>
                <c:pt idx="2">
                  <c:v>High RU</c:v>
                </c:pt>
              </c:strCache>
            </c:strRef>
          </c:cat>
          <c:val>
            <c:numRef>
              <c:f>'BF CSI-RS (UMi)'!$AJ$77:$AJ$79</c:f>
              <c:numCache>
                <c:formatCode>0%</c:formatCode>
                <c:ptCount val="3"/>
                <c:pt idx="0">
                  <c:v>3.9500000000000091E-2</c:v>
                </c:pt>
                <c:pt idx="1">
                  <c:v>0.10000000000000009</c:v>
                </c:pt>
                <c:pt idx="2">
                  <c:v>0.15259999999999985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6937720"/>
        <c:axId val="526937328"/>
      </c:lineChart>
      <c:catAx>
        <c:axId val="5269377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26937328"/>
        <c:crosses val="autoZero"/>
        <c:auto val="1"/>
        <c:lblAlgn val="ctr"/>
        <c:lblOffset val="100"/>
        <c:noMultiLvlLbl val="0"/>
      </c:catAx>
      <c:valAx>
        <c:axId val="526937328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crossAx val="52693772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4647462817147858"/>
          <c:y val="5.1400554097404488E-2"/>
          <c:w val="0.486663167104112"/>
          <c:h val="0.8326195683872849"/>
        </c:manualLayout>
      </c:layout>
      <c:lineChart>
        <c:grouping val="standard"/>
        <c:varyColors val="0"/>
        <c:ser>
          <c:idx val="0"/>
          <c:order val="0"/>
          <c:tx>
            <c:strRef>
              <c:f>'BF CSI-RS (UMi)'!$AI$70</c:f>
              <c:strCache>
                <c:ptCount val="1"/>
                <c:pt idx="0">
                  <c:v>Enhancement scheme (8,4,2,16) gain over baseline (8,4,2,16) </c:v>
                </c:pt>
              </c:strCache>
            </c:strRef>
          </c:tx>
          <c:cat>
            <c:strRef>
              <c:f>'BF CSI-RS (UMi)'!$AH$81:$AH$83</c:f>
              <c:strCache>
                <c:ptCount val="3"/>
                <c:pt idx="0">
                  <c:v>Low RU</c:v>
                </c:pt>
                <c:pt idx="1">
                  <c:v>Mid RU</c:v>
                </c:pt>
                <c:pt idx="2">
                  <c:v>High RU</c:v>
                </c:pt>
              </c:strCache>
            </c:strRef>
          </c:cat>
          <c:val>
            <c:numRef>
              <c:f>'BF CSI-RS (UMi)'!$AI$81:$AI$83</c:f>
              <c:numCache>
                <c:formatCode>0%</c:formatCode>
                <c:ptCount val="3"/>
                <c:pt idx="0">
                  <c:v>0.10175410202455033</c:v>
                </c:pt>
                <c:pt idx="1">
                  <c:v>0.16128294672645604</c:v>
                </c:pt>
                <c:pt idx="2">
                  <c:v>0.19673215978544745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'BF CSI-RS (UMi)'!$AJ$70</c:f>
              <c:strCache>
                <c:ptCount val="1"/>
                <c:pt idx="0">
                  <c:v>Enhancement scheme (8,4,2,32) gain over baseline (8,4,2,16) </c:v>
                </c:pt>
              </c:strCache>
            </c:strRef>
          </c:tx>
          <c:cat>
            <c:strRef>
              <c:f>'BF CSI-RS (UMi)'!$AH$81:$AH$83</c:f>
              <c:strCache>
                <c:ptCount val="3"/>
                <c:pt idx="0">
                  <c:v>Low RU</c:v>
                </c:pt>
                <c:pt idx="1">
                  <c:v>Mid RU</c:v>
                </c:pt>
                <c:pt idx="2">
                  <c:v>High RU</c:v>
                </c:pt>
              </c:strCache>
            </c:strRef>
          </c:cat>
          <c:val>
            <c:numRef>
              <c:f>'BF CSI-RS (UMi)'!$AJ$81:$AJ$83</c:f>
              <c:numCache>
                <c:formatCode>0%</c:formatCode>
                <c:ptCount val="3"/>
                <c:pt idx="0">
                  <c:v>0.14400000000000013</c:v>
                </c:pt>
                <c:pt idx="1">
                  <c:v>0.20639999999999992</c:v>
                </c:pt>
                <c:pt idx="2">
                  <c:v>0.30800000000000005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6936544"/>
        <c:axId val="526938896"/>
      </c:lineChart>
      <c:catAx>
        <c:axId val="5269365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26938896"/>
        <c:crosses val="autoZero"/>
        <c:auto val="1"/>
        <c:lblAlgn val="ctr"/>
        <c:lblOffset val="100"/>
        <c:noMultiLvlLbl val="0"/>
      </c:catAx>
      <c:valAx>
        <c:axId val="526938896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crossAx val="5269365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2015-05-22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5/22/2015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155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15595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15595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71" r:id="rId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20180" y="4941168"/>
            <a:ext cx="4881092" cy="87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Source: Samsung</a:t>
            </a:r>
            <a:endParaRPr lang="en-US" altLang="ko-KR" sz="2000" b="1" dirty="0">
              <a:solidFill>
                <a:srgbClr val="7F7F7F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1406640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Observation for CSI-RS and feedback enhancement </a:t>
            </a:r>
            <a:endParaRPr lang="en-US" altLang="ko-K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  <a:p>
            <a:pPr algn="ctr">
              <a:spcAft>
                <a:spcPts val="600"/>
              </a:spcAft>
            </a:pP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for 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EBF/FD-MIMO</a:t>
            </a:r>
          </a:p>
          <a:p>
            <a:pPr algn="ctr">
              <a:spcAft>
                <a:spcPts val="600"/>
              </a:spcAft>
            </a:pPr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Agenda </a:t>
            </a: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Item: </a:t>
            </a:r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6.2.5.2.1, Document for: Discussion </a:t>
            </a: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and Decision</a:t>
            </a:r>
            <a:endParaRPr lang="ko-KR" altLang="en-US" sz="1050" b="1" dirty="0">
              <a:solidFill>
                <a:srgbClr val="A5002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63352" y="1037308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Calibri" panose="020F0502020204030204" pitchFamily="34" charset="0"/>
                <a:ea typeface="HY견고딕" pitchFamily="18" charset="-127"/>
              </a:rPr>
              <a:t>R1-152885</a:t>
            </a:r>
            <a:endParaRPr lang="ko-KR" altLang="en-US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760309"/>
            <a:ext cx="3872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RAN1 </a:t>
            </a:r>
            <a:r>
              <a:rPr lang="en-GB" altLang="ko-KR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Meeting </a:t>
            </a: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#81	</a:t>
            </a:r>
            <a:endParaRPr lang="en-GB" altLang="ko-KR" b="1" dirty="0" smtClean="0"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Fukuoka</a:t>
            </a: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, Japan, 25th - 29th May 2015</a:t>
            </a:r>
            <a:endParaRPr lang="ko-KR" altLang="ko-KR" sz="1200">
              <a:effectLst/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1800" dirty="0" smtClean="0"/>
              <a:t>This </a:t>
            </a:r>
            <a:r>
              <a:rPr lang="en-US" altLang="ko-KR" sz="1800" dirty="0"/>
              <a:t>contribution </a:t>
            </a:r>
            <a:r>
              <a:rPr lang="en-US" altLang="ko-KR" sz="1800" dirty="0" smtClean="0"/>
              <a:t>provides overall summary on the </a:t>
            </a:r>
            <a:r>
              <a:rPr lang="en-US" altLang="ko-KR" sz="1800" dirty="0"/>
              <a:t>evaluation results for </a:t>
            </a:r>
            <a:r>
              <a:rPr lang="en-US" altLang="ko-KR" sz="1800" dirty="0" smtClean="0"/>
              <a:t>FD-MIMO with the </a:t>
            </a:r>
            <a:r>
              <a:rPr lang="en-US" altLang="ko-KR" sz="1800" smtClean="0"/>
              <a:t>following considerations:</a:t>
            </a:r>
            <a:endParaRPr lang="en-US" altLang="ko-KR" sz="1800" dirty="0" smtClean="0"/>
          </a:p>
          <a:p>
            <a:pPr lvl="1"/>
            <a:r>
              <a:rPr lang="en-US" altLang="ko-KR" sz="1600" dirty="0" smtClean="0"/>
              <a:t>Overall </a:t>
            </a:r>
            <a:r>
              <a:rPr lang="en-US" altLang="ko-KR" sz="1600" dirty="0"/>
              <a:t>observations are provided based on the </a:t>
            </a:r>
            <a:r>
              <a:rPr lang="en-US" altLang="ko-KR" sz="1600" dirty="0" smtClean="0"/>
              <a:t>results of RU level (low 20%, mid 50%, high 70%)</a:t>
            </a:r>
          </a:p>
          <a:p>
            <a:pPr lvl="1"/>
            <a:r>
              <a:rPr lang="en-US" altLang="ko-KR" sz="1600" dirty="0" smtClean="0"/>
              <a:t>Relative mean of arrival rate, UPT </a:t>
            </a:r>
            <a:r>
              <a:rPr lang="en-US" altLang="ko-KR" sz="1600" dirty="0"/>
              <a:t>and 5% UPT performance </a:t>
            </a:r>
            <a:r>
              <a:rPr lang="en-US" altLang="ko-KR" sz="1600" dirty="0" smtClean="0"/>
              <a:t>gain for all CSI enhancement schemes (including both </a:t>
            </a:r>
            <a:r>
              <a:rPr lang="en-US" altLang="ko-KR" sz="1600" dirty="0" err="1" smtClean="0"/>
              <a:t>beamformed</a:t>
            </a:r>
            <a:r>
              <a:rPr lang="en-US" altLang="ko-KR" sz="1600" dirty="0" smtClean="0"/>
              <a:t> and non-</a:t>
            </a:r>
            <a:r>
              <a:rPr lang="en-US" altLang="ko-KR" sz="1600" dirty="0" err="1" smtClean="0"/>
              <a:t>precoded</a:t>
            </a:r>
            <a:r>
              <a:rPr lang="en-US" altLang="ko-KR" sz="1600" dirty="0" smtClean="0"/>
              <a:t>) and baseline Cat.2</a:t>
            </a:r>
          </a:p>
          <a:p>
            <a:pPr lvl="1"/>
            <a:r>
              <a:rPr lang="en-US" altLang="ko-KR" sz="1600" dirty="0" smtClean="0"/>
              <a:t>Results with same antenna configuration with 16, 32 TXRUs (M,N,P,Q)=(8,4,2,16/32) under </a:t>
            </a:r>
            <a:r>
              <a:rPr lang="en-US" altLang="ko-KR" sz="1600" dirty="0" err="1" smtClean="0"/>
              <a:t>UMi</a:t>
            </a:r>
            <a:r>
              <a:rPr lang="en-US" altLang="ko-KR" sz="1600" dirty="0" smtClean="0"/>
              <a:t> CF=2GHz scenario and </a:t>
            </a:r>
            <a:r>
              <a:rPr lang="en-US" altLang="ko-KR" sz="1600" dirty="0" err="1" smtClean="0"/>
              <a:t>UMa</a:t>
            </a:r>
            <a:r>
              <a:rPr lang="en-US" altLang="ko-KR" sz="1600" dirty="0" smtClean="0"/>
              <a:t> 500m have been collected</a:t>
            </a:r>
          </a:p>
          <a:p>
            <a:pPr lvl="1"/>
            <a:endParaRPr lang="en-US" altLang="ko-KR" sz="1600" dirty="0" smtClean="0"/>
          </a:p>
          <a:p>
            <a:r>
              <a:rPr lang="en-US" altLang="ko-KR" sz="2000" dirty="0" smtClean="0"/>
              <a:t>Additional details on the evaluations results can be found in</a:t>
            </a:r>
            <a:endParaRPr lang="en-US" altLang="ko-KR" sz="2000" dirty="0" smtClean="0"/>
          </a:p>
          <a:p>
            <a:pPr lvl="1"/>
            <a:r>
              <a:rPr lang="en-US" altLang="ko-KR" sz="1600" dirty="0" smtClean="0"/>
              <a:t>R1-152888 </a:t>
            </a:r>
            <a:r>
              <a:rPr lang="en-US" altLang="ko-KR" sz="1600" dirty="0"/>
              <a:t>Summary of results on </a:t>
            </a:r>
            <a:r>
              <a:rPr lang="en-US" altLang="ko-KR" sz="1600" dirty="0" err="1"/>
              <a:t>beamformed</a:t>
            </a:r>
            <a:r>
              <a:rPr lang="en-US" altLang="ko-KR" sz="1600" dirty="0"/>
              <a:t> CSI-RS based enhancement schemes</a:t>
            </a:r>
          </a:p>
          <a:p>
            <a:pPr lvl="1"/>
            <a:r>
              <a:rPr lang="en-US" altLang="ko-KR" sz="1600" dirty="0" smtClean="0"/>
              <a:t>R1-152895 </a:t>
            </a:r>
            <a:r>
              <a:rPr lang="en-US" altLang="ko-KR" sz="1600" dirty="0" smtClean="0"/>
              <a:t>Summary </a:t>
            </a:r>
            <a:r>
              <a:rPr lang="en-US" altLang="ko-KR" sz="1600" dirty="0"/>
              <a:t>of results on non-</a:t>
            </a:r>
            <a:r>
              <a:rPr lang="en-US" altLang="ko-KR" sz="1600" dirty="0" err="1"/>
              <a:t>precoded</a:t>
            </a:r>
            <a:r>
              <a:rPr lang="en-US" altLang="ko-KR" sz="1600" dirty="0"/>
              <a:t> CSI-RS based enhancement schemes</a:t>
            </a:r>
          </a:p>
          <a:p>
            <a:pPr marL="457200" lvl="1" indent="0">
              <a:buNone/>
            </a:pPr>
            <a:endParaRPr lang="en-US" altLang="ko-KR" sz="1600" dirty="0"/>
          </a:p>
          <a:p>
            <a:pPr lvl="1"/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576628350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 smtClean="0"/>
              <a:t>UMi</a:t>
            </a:r>
            <a:r>
              <a:rPr lang="en-US" altLang="ko-KR" dirty="0" smtClean="0"/>
              <a:t> </a:t>
            </a:r>
            <a:r>
              <a:rPr lang="en-US" altLang="ko-KR" dirty="0" smtClean="0"/>
              <a:t>Scenario </a:t>
            </a:r>
            <a:r>
              <a:rPr lang="en-US" altLang="ko-KR" dirty="0" smtClean="0"/>
              <a:t>(2GHz)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2000" dirty="0" smtClean="0"/>
              <a:t>Average of relative gain over baseline cat2 (8,4,2,16)</a:t>
            </a:r>
          </a:p>
          <a:p>
            <a:pPr lvl="1"/>
            <a:r>
              <a:rPr lang="en-US" altLang="ko-KR" sz="1800" dirty="0" smtClean="0"/>
              <a:t>Enhancement scheme includes both </a:t>
            </a:r>
            <a:r>
              <a:rPr lang="en-US" altLang="ko-KR" sz="1800" dirty="0" err="1" smtClean="0"/>
              <a:t>beamformed</a:t>
            </a:r>
            <a:r>
              <a:rPr lang="en-US" altLang="ko-KR" sz="1800" dirty="0" smtClean="0"/>
              <a:t> and non-</a:t>
            </a:r>
            <a:r>
              <a:rPr lang="en-US" altLang="ko-KR" sz="1800" dirty="0" err="1" smtClean="0"/>
              <a:t>precoded</a:t>
            </a:r>
            <a:r>
              <a:rPr lang="en-US" altLang="ko-KR" sz="1800" dirty="0" smtClean="0"/>
              <a:t> </a:t>
            </a:r>
            <a:r>
              <a:rPr lang="en-US" altLang="ko-KR" sz="1800" dirty="0" smtClean="0"/>
              <a:t>results</a:t>
            </a:r>
          </a:p>
          <a:p>
            <a:pPr lvl="1"/>
            <a:endParaRPr lang="en-US" altLang="ko-KR" sz="700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r>
              <a:rPr lang="en-US" altLang="ko-KR" sz="2000" dirty="0" err="1" smtClean="0"/>
              <a:t>UMi</a:t>
            </a:r>
            <a:r>
              <a:rPr lang="en-US" altLang="ko-KR" sz="2000" dirty="0" smtClean="0"/>
              <a:t> scenario, </a:t>
            </a:r>
          </a:p>
          <a:p>
            <a:pPr lvl="1"/>
            <a:r>
              <a:rPr lang="en-US" altLang="ko-KR" sz="1600" dirty="0" smtClean="0"/>
              <a:t>With same TXRU configuration (8, 4, 2, 16), enhancement schemes provide gain over baseline scheme over all RU range</a:t>
            </a:r>
            <a:endParaRPr lang="en-US" altLang="ko-KR" sz="1600" dirty="0"/>
          </a:p>
          <a:p>
            <a:pPr lvl="1"/>
            <a:r>
              <a:rPr lang="en-US" altLang="ko-KR" sz="1600" dirty="0" smtClean="0"/>
              <a:t>With same antenna configuration (8, 4, 2), increasing TXRU (16</a:t>
            </a:r>
            <a:r>
              <a:rPr lang="en-US" altLang="ko-KR" sz="1600" dirty="0" smtClean="0">
                <a:sym typeface="Wingdings" panose="05000000000000000000" pitchFamily="2" charset="2"/>
              </a:rPr>
              <a:t> 32) </a:t>
            </a:r>
            <a:r>
              <a:rPr lang="en-US" altLang="ko-KR" sz="1600" dirty="0" smtClean="0"/>
              <a:t>provides</a:t>
            </a:r>
          </a:p>
          <a:p>
            <a:pPr lvl="2"/>
            <a:r>
              <a:rPr lang="en-US" altLang="ko-KR" sz="1400" dirty="0" smtClean="0"/>
              <a:t>Mean UPT: 7% gain in high RU</a:t>
            </a:r>
          </a:p>
          <a:p>
            <a:pPr lvl="2"/>
            <a:r>
              <a:rPr lang="en-US" altLang="ko-KR" sz="1400" dirty="0" smtClean="0"/>
              <a:t>5% UPT</a:t>
            </a:r>
            <a:r>
              <a:rPr lang="en-US" altLang="ko-KR" sz="1400" dirty="0"/>
              <a:t>: </a:t>
            </a:r>
            <a:r>
              <a:rPr lang="en-US" altLang="ko-KR" sz="1400" dirty="0" smtClean="0"/>
              <a:t>25% </a:t>
            </a:r>
            <a:r>
              <a:rPr lang="en-US" altLang="ko-KR" sz="1400" dirty="0"/>
              <a:t>gain in high RU</a:t>
            </a:r>
          </a:p>
          <a:p>
            <a:pPr lvl="2"/>
            <a:endParaRPr lang="en-US" altLang="ko-KR" sz="1400" dirty="0" smtClean="0"/>
          </a:p>
          <a:p>
            <a:pPr marL="914400" lvl="2" indent="0">
              <a:buNone/>
            </a:pPr>
            <a:endParaRPr lang="en-US" altLang="ko-KR" sz="1000" dirty="0"/>
          </a:p>
          <a:p>
            <a:pPr lvl="1"/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712640" y="1654724"/>
            <a:ext cx="9364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>
                <a:latin typeface="HY견고딕" pitchFamily="18" charset="-127"/>
                <a:ea typeface="HY견고딕" pitchFamily="18" charset="-127"/>
              </a:rPr>
              <a:t>Mean UPT</a:t>
            </a:r>
            <a:endParaRPr lang="ko-KR" altLang="en-US" sz="1100" dirty="0" smtClean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93160" y="1670113"/>
            <a:ext cx="7649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>
                <a:latin typeface="HY견고딕" pitchFamily="18" charset="-127"/>
                <a:ea typeface="HY견고딕" pitchFamily="18" charset="-127"/>
              </a:rPr>
              <a:t>5% UPT</a:t>
            </a:r>
            <a:endParaRPr lang="ko-KR" altLang="en-US" sz="1100" dirty="0" smtClean="0"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12" name="차트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030031"/>
              </p:ext>
            </p:extLst>
          </p:nvPr>
        </p:nvGraphicFramePr>
        <p:xfrm>
          <a:off x="4880992" y="1765920"/>
          <a:ext cx="465044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차트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7955098"/>
              </p:ext>
            </p:extLst>
          </p:nvPr>
        </p:nvGraphicFramePr>
        <p:xfrm>
          <a:off x="344488" y="1735169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05240002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 smtClean="0"/>
              <a:t>UMa</a:t>
            </a:r>
            <a:r>
              <a:rPr lang="en-US" altLang="ko-KR" dirty="0" smtClean="0"/>
              <a:t> 500m ISD </a:t>
            </a:r>
            <a:r>
              <a:rPr lang="en-US" altLang="ko-KR" dirty="0" smtClean="0"/>
              <a:t>Scenario </a:t>
            </a:r>
            <a:r>
              <a:rPr lang="en-US" altLang="ko-KR" dirty="0" smtClean="0"/>
              <a:t>(2GHz)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2000" dirty="0" smtClean="0"/>
              <a:t>Average of relative gain over baseline cat2 (8,4,2,16)</a:t>
            </a:r>
          </a:p>
          <a:p>
            <a:pPr lvl="1"/>
            <a:r>
              <a:rPr lang="en-US" altLang="ko-KR" sz="1800" dirty="0" smtClean="0"/>
              <a:t>Enhancement scheme includes both </a:t>
            </a:r>
            <a:r>
              <a:rPr lang="en-US" altLang="ko-KR" sz="1800" dirty="0" err="1" smtClean="0"/>
              <a:t>beamformed</a:t>
            </a:r>
            <a:r>
              <a:rPr lang="en-US" altLang="ko-KR" sz="1800" dirty="0" smtClean="0"/>
              <a:t> and non-</a:t>
            </a:r>
            <a:r>
              <a:rPr lang="en-US" altLang="ko-KR" sz="1800" dirty="0" err="1" smtClean="0"/>
              <a:t>precoded</a:t>
            </a:r>
            <a:r>
              <a:rPr lang="en-US" altLang="ko-KR" sz="1800" dirty="0" smtClean="0"/>
              <a:t> results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sz="1000" dirty="0" smtClean="0"/>
          </a:p>
          <a:p>
            <a:r>
              <a:rPr lang="en-US" altLang="ko-KR" sz="1800" dirty="0" err="1" smtClean="0"/>
              <a:t>UMa</a:t>
            </a:r>
            <a:r>
              <a:rPr lang="en-US" altLang="ko-KR" sz="1800" dirty="0" smtClean="0"/>
              <a:t> </a:t>
            </a:r>
            <a:r>
              <a:rPr lang="en-US" altLang="ko-KR" sz="1800" dirty="0" smtClean="0"/>
              <a:t>scenario with 500m ISD,</a:t>
            </a:r>
            <a:endParaRPr lang="en-US" altLang="ko-KR" sz="1800" dirty="0" smtClean="0"/>
          </a:p>
          <a:p>
            <a:pPr lvl="1"/>
            <a:r>
              <a:rPr lang="en-US" altLang="ko-KR" sz="1600" dirty="0"/>
              <a:t>With same TXRU configuration (8, 4, 2, 16), enhancement schemes provide gain over baseline scheme over all RU range</a:t>
            </a:r>
          </a:p>
          <a:p>
            <a:pPr lvl="1"/>
            <a:r>
              <a:rPr lang="en-US" altLang="ko-KR" sz="1600" dirty="0"/>
              <a:t>With same antenna configuration (8, 4, 2), increasing TXRU (16</a:t>
            </a:r>
            <a:r>
              <a:rPr lang="en-US" altLang="ko-KR" sz="1600" dirty="0">
                <a:sym typeface="Wingdings" panose="05000000000000000000" pitchFamily="2" charset="2"/>
              </a:rPr>
              <a:t> 32) </a:t>
            </a:r>
            <a:r>
              <a:rPr lang="en-US" altLang="ko-KR" sz="1600" dirty="0" smtClean="0"/>
              <a:t>provide</a:t>
            </a:r>
          </a:p>
          <a:p>
            <a:pPr lvl="2"/>
            <a:r>
              <a:rPr lang="en-US" altLang="ko-KR" sz="1400" dirty="0"/>
              <a:t>Mean UPT: </a:t>
            </a:r>
            <a:r>
              <a:rPr lang="en-US" altLang="ko-KR" sz="1400" dirty="0" smtClean="0"/>
              <a:t>3% </a:t>
            </a:r>
            <a:r>
              <a:rPr lang="en-US" altLang="ko-KR" sz="1400" dirty="0"/>
              <a:t>gain in high RU</a:t>
            </a:r>
          </a:p>
          <a:p>
            <a:pPr lvl="2"/>
            <a:r>
              <a:rPr lang="en-US" altLang="ko-KR" sz="1400" dirty="0"/>
              <a:t>5% UPT: </a:t>
            </a:r>
            <a:r>
              <a:rPr lang="en-US" altLang="ko-KR" sz="1400" dirty="0" smtClean="0"/>
              <a:t>10% </a:t>
            </a:r>
            <a:r>
              <a:rPr lang="en-US" altLang="ko-KR" sz="1400" dirty="0"/>
              <a:t>gain in high RU</a:t>
            </a:r>
          </a:p>
          <a:p>
            <a:pPr lvl="1"/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44688" y="1628800"/>
            <a:ext cx="9364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>
                <a:latin typeface="HY견고딕" pitchFamily="18" charset="-127"/>
                <a:ea typeface="HY견고딕" pitchFamily="18" charset="-127"/>
              </a:rPr>
              <a:t>Mean UPT</a:t>
            </a:r>
            <a:endParaRPr lang="ko-KR" altLang="en-US" sz="1100" dirty="0" smtClean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02432" y="1643837"/>
            <a:ext cx="7649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>
                <a:latin typeface="HY견고딕" pitchFamily="18" charset="-127"/>
                <a:ea typeface="HY견고딕" pitchFamily="18" charset="-127"/>
              </a:rPr>
              <a:t>5% UPT</a:t>
            </a:r>
            <a:endParaRPr lang="ko-KR" altLang="en-US" sz="1100" dirty="0" smtClean="0"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11" name="차트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834202"/>
              </p:ext>
            </p:extLst>
          </p:nvPr>
        </p:nvGraphicFramePr>
        <p:xfrm>
          <a:off x="704528" y="171320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차트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1098108"/>
              </p:ext>
            </p:extLst>
          </p:nvPr>
        </p:nvGraphicFramePr>
        <p:xfrm>
          <a:off x="4880992" y="1720334"/>
          <a:ext cx="465044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6053740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Conclusions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2000" dirty="0" smtClean="0"/>
              <a:t>CSI-RS and feedback enhancements offer the following general observations:</a:t>
            </a:r>
          </a:p>
          <a:p>
            <a:pPr lvl="1"/>
            <a:r>
              <a:rPr lang="en-US" altLang="ko-KR" sz="1800" dirty="0" smtClean="0"/>
              <a:t>With the same antenna configuration (M,N,P)=(8, 4, 2), increasing the number of TXRUs from 16 to 32 gives benefits </a:t>
            </a:r>
            <a:endParaRPr lang="en-US" altLang="ko-KR" sz="1800" dirty="0" smtClean="0"/>
          </a:p>
          <a:p>
            <a:pPr lvl="2"/>
            <a:r>
              <a:rPr lang="en-US" altLang="ko-KR" dirty="0" err="1" smtClean="0"/>
              <a:t>UMi</a:t>
            </a:r>
            <a:r>
              <a:rPr lang="en-US" altLang="ko-KR" dirty="0" smtClean="0"/>
              <a:t> 2GHz CF: 2~7% gain in mean UPT and 10~25% gain in 5% UPT</a:t>
            </a:r>
          </a:p>
          <a:p>
            <a:pPr lvl="2"/>
            <a:r>
              <a:rPr lang="en-US" altLang="ko-KR" dirty="0" err="1" smtClean="0"/>
              <a:t>UMa</a:t>
            </a:r>
            <a:r>
              <a:rPr lang="en-US" altLang="ko-KR" dirty="0" smtClean="0"/>
              <a:t> 500m ISD: -1~3% gain in </a:t>
            </a:r>
            <a:r>
              <a:rPr lang="en-US" altLang="ko-KR" dirty="0" smtClean="0"/>
              <a:t>mean </a:t>
            </a:r>
            <a:r>
              <a:rPr lang="en-US" altLang="ko-KR" dirty="0" smtClean="0"/>
              <a:t>UPT and 4~10% gain in 5% UPT</a:t>
            </a:r>
            <a:endParaRPr lang="en-US" altLang="ko-KR" dirty="0"/>
          </a:p>
          <a:p>
            <a:pPr lvl="1"/>
            <a:r>
              <a:rPr lang="en-US" altLang="ko-KR" sz="1800" dirty="0" smtClean="0"/>
              <a:t>Enhancement schemes </a:t>
            </a:r>
            <a:r>
              <a:rPr lang="en-US" altLang="ko-KR" sz="1800" dirty="0" smtClean="0"/>
              <a:t>provide </a:t>
            </a:r>
            <a:r>
              <a:rPr lang="en-US" altLang="ko-KR" sz="1800" dirty="0" smtClean="0"/>
              <a:t>larger </a:t>
            </a:r>
            <a:r>
              <a:rPr lang="en-US" altLang="ko-KR" sz="1800" dirty="0" smtClean="0"/>
              <a:t>gain over baseline schemes with (8, 4, 2, 16) configuration</a:t>
            </a:r>
          </a:p>
          <a:p>
            <a:pPr lvl="1"/>
            <a:endParaRPr lang="en-US" altLang="ko-KR" sz="1800" dirty="0"/>
          </a:p>
          <a:p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3960213641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3_Office 테마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46D65E4F-B796-48EA-912B-80164599CC00}">
  <ds:schemaRefs>
    <ds:schemaRef ds:uri="http://purl.org/dc/dcmitype/"/>
    <ds:schemaRef ds:uri="http://schemas.openxmlformats.org/package/2006/metadata/core-properties"/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37186</TotalTime>
  <Words>435</Words>
  <Application>Microsoft Office PowerPoint</Application>
  <PresentationFormat>A4 용지(210x297mm)</PresentationFormat>
  <Paragraphs>59</Paragraphs>
  <Slides>5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4" baseType="lpstr">
      <vt:lpstr>HY견고딕</vt:lpstr>
      <vt:lpstr>SimSun</vt:lpstr>
      <vt:lpstr>굴림</vt:lpstr>
      <vt:lpstr>맑은 고딕</vt:lpstr>
      <vt:lpstr>Arial</vt:lpstr>
      <vt:lpstr>Calibri</vt:lpstr>
      <vt:lpstr>Times New Roman</vt:lpstr>
      <vt:lpstr>Wingdings</vt:lpstr>
      <vt:lpstr>3_Office 테마</vt:lpstr>
      <vt:lpstr>PowerPoint 프레젠테이션</vt:lpstr>
      <vt:lpstr>Introduction</vt:lpstr>
      <vt:lpstr>UMi Scenario (2GHz)</vt:lpstr>
      <vt:lpstr>UMa 500m ISD Scenario (2GHz)</vt:lpstr>
      <vt:lpstr>Conclusions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김윤선/통신표준Lab(DMC연)/E6(수석)/삼성전자</cp:lastModifiedBy>
  <cp:revision>1235</cp:revision>
  <dcterms:created xsi:type="dcterms:W3CDTF">2011-04-07T04:52:51Z</dcterms:created>
  <dcterms:modified xsi:type="dcterms:W3CDTF">2015-05-22T09:51:43Z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</Properties>
</file>