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781" autoAdjust="0"/>
    <p:restoredTop sz="94660"/>
  </p:normalViewPr>
  <p:slideViewPr>
    <p:cSldViewPr>
      <p:cViewPr>
        <p:scale>
          <a:sx n="100" d="100"/>
          <a:sy n="100" d="100"/>
        </p:scale>
        <p:origin x="282" y="-3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ran/WG1_RL1/TSGR1_76/Docs/R1-141030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EPDCCH Decoding Candidates for 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Ericsson, </a:t>
            </a:r>
            <a:r>
              <a:rPr lang="en-US" dirty="0">
                <a:solidFill>
                  <a:schemeClr val="tx1"/>
                </a:solidFill>
              </a:rPr>
              <a:t>Alcatel-Lucent, </a:t>
            </a:r>
            <a:r>
              <a:rPr lang="en-US" dirty="0" smtClean="0">
                <a:solidFill>
                  <a:schemeClr val="tx1"/>
                </a:solidFill>
              </a:rPr>
              <a:t>Alcatel-Lucent </a:t>
            </a:r>
            <a:r>
              <a:rPr lang="en-US" dirty="0">
                <a:solidFill>
                  <a:schemeClr val="tx1"/>
                </a:solidFill>
              </a:rPr>
              <a:t>Shanghai </a:t>
            </a:r>
            <a:r>
              <a:rPr lang="en-US" dirty="0" smtClean="0">
                <a:solidFill>
                  <a:schemeClr val="tx1"/>
                </a:solidFill>
              </a:rPr>
              <a:t>Bell, Intel, InterDigital</a:t>
            </a:r>
            <a:r>
              <a:rPr lang="en-US" dirty="0" smtClean="0">
                <a:solidFill>
                  <a:schemeClr val="tx1"/>
                </a:solidFill>
              </a:rPr>
              <a:t>, </a:t>
            </a:r>
            <a:r>
              <a:rPr lang="en-US" dirty="0">
                <a:solidFill>
                  <a:schemeClr val="tx1"/>
                </a:solidFill>
              </a:rPr>
              <a:t>LG Electronics, MediaTek</a:t>
            </a:r>
            <a:r>
              <a:rPr lang="en-US" dirty="0" smtClean="0">
                <a:solidFill>
                  <a:schemeClr val="tx1"/>
                </a:solidFill>
              </a:rPr>
              <a:t>,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>Nokia Networks, NTT DoCoMo, Panasonic</a:t>
            </a:r>
            <a:r>
              <a:rPr lang="en-US" dirty="0">
                <a:solidFill>
                  <a:schemeClr val="tx1"/>
                </a:solidFill>
              </a:rPr>
              <a:t>, </a:t>
            </a:r>
            <a:r>
              <a:rPr lang="en-US" dirty="0" smtClean="0">
                <a:solidFill>
                  <a:schemeClr val="tx1"/>
                </a:solidFill>
              </a:rPr>
              <a:t>Qualcomm, Samsung</a:t>
            </a:r>
            <a:r>
              <a:rPr lang="en-US" dirty="0">
                <a:solidFill>
                  <a:schemeClr val="tx1"/>
                </a:solidFill>
              </a:rPr>
              <a:t>, </a:t>
            </a:r>
            <a:r>
              <a:rPr lang="en-US" dirty="0">
                <a:solidFill>
                  <a:schemeClr val="tx1"/>
                </a:solidFill>
              </a:rPr>
              <a:t>Sierra </a:t>
            </a:r>
            <a:r>
              <a:rPr lang="en-US" dirty="0" smtClean="0">
                <a:solidFill>
                  <a:schemeClr val="tx1"/>
                </a:solidFill>
              </a:rPr>
              <a:t>Wireless, </a:t>
            </a:r>
            <a:r>
              <a:rPr lang="en-US" dirty="0" smtClean="0">
                <a:solidFill>
                  <a:schemeClr val="tx1"/>
                </a:solidFill>
              </a:rPr>
              <a:t>Sony</a:t>
            </a:r>
            <a:r>
              <a:rPr lang="en-US" dirty="0" smtClean="0">
                <a:solidFill>
                  <a:schemeClr val="tx1"/>
                </a:solidFill>
              </a:rPr>
              <a:t>, </a:t>
            </a:r>
            <a:r>
              <a:rPr lang="en-US" dirty="0" smtClean="0">
                <a:solidFill>
                  <a:schemeClr val="tx1"/>
                </a:solidFill>
              </a:rPr>
              <a:t>ZTE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79375"/>
            <a:ext cx="9144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Arial" charset="0"/>
              </a:rPr>
              <a:t>3GPP TSG RAN WG1 Meeting #80is 			</a:t>
            </a:r>
            <a:r>
              <a:rPr lang="en-GB" altLang="en-US" sz="1800" b="1" smtClean="0">
                <a:latin typeface="Arial" charset="0"/>
              </a:rPr>
              <a:t>	</a:t>
            </a:r>
            <a:r>
              <a:rPr lang="en-GB" altLang="en-US" sz="1800" b="1" smtClean="0">
                <a:latin typeface="Arial" charset="0"/>
              </a:rPr>
              <a:t>R1-152428</a:t>
            </a:r>
            <a:endParaRPr lang="en-US" altLang="en-US" sz="1800" b="1" dirty="0">
              <a:latin typeface="Arial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sv-SE" altLang="en-US" sz="1800" b="1" dirty="0">
                <a:latin typeface="Arial" charset="0"/>
              </a:rPr>
              <a:t>Belgrade, Serbia, April 20-24, 2015</a:t>
            </a: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725488"/>
            <a:ext cx="28956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/>
              <a:t>Agenda item 7.2.1.1</a:t>
            </a:r>
            <a:endParaRPr lang="ja-JP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>
            <a:noAutofit/>
          </a:bodyPr>
          <a:lstStyle/>
          <a:p>
            <a:pPr latinLnBrk="1"/>
            <a:r>
              <a:rPr lang="en-US" sz="2400" i="1" dirty="0" smtClean="0"/>
              <a:t>Rel-12 RAN1#76 Agreement</a:t>
            </a:r>
            <a:r>
              <a:rPr lang="en-US" sz="2400" i="1" dirty="0"/>
              <a:t>:</a:t>
            </a:r>
            <a:endParaRPr lang="en-US" sz="2400" dirty="0"/>
          </a:p>
          <a:p>
            <a:pPr lvl="1" latinLnBrk="1"/>
            <a:r>
              <a:rPr lang="en-US" sz="2000" i="1" dirty="0"/>
              <a:t>At least for unicast traffic</a:t>
            </a:r>
            <a:r>
              <a:rPr lang="en-US" sz="2000" i="1" dirty="0" smtClean="0"/>
              <a:t>: </a:t>
            </a:r>
            <a:r>
              <a:rPr lang="en-US" sz="2000" i="1" dirty="0"/>
              <a:t>Study tradeoff and performance of the following options:</a:t>
            </a:r>
          </a:p>
          <a:p>
            <a:pPr lvl="3"/>
            <a:r>
              <a:rPr lang="en-US" sz="1400" i="1" dirty="0"/>
              <a:t>Option 1: single (E)CCE aggregation level and multiple repetition levels</a:t>
            </a:r>
            <a:endParaRPr lang="en-US" sz="1400" dirty="0"/>
          </a:p>
          <a:p>
            <a:pPr lvl="3"/>
            <a:r>
              <a:rPr lang="en-US" sz="1400" i="1" dirty="0"/>
              <a:t>Option 2: multiple (E)CCE aggregation levels and single repetition level</a:t>
            </a:r>
            <a:endParaRPr lang="en-US" sz="1400" dirty="0"/>
          </a:p>
          <a:p>
            <a:pPr lvl="3"/>
            <a:r>
              <a:rPr lang="en-US" sz="1400" i="1" dirty="0"/>
              <a:t>Option 3: multiple (E)CCE aggregation levels and multiple repetition levels</a:t>
            </a:r>
            <a:endParaRPr lang="en-US" sz="1400" dirty="0"/>
          </a:p>
          <a:p>
            <a:pPr lvl="3"/>
            <a:r>
              <a:rPr lang="en-US" sz="1400" i="1" dirty="0"/>
              <a:t>Examples of the options can be found in </a:t>
            </a:r>
            <a:r>
              <a:rPr lang="en-US" sz="1400" i="1" u="sng" dirty="0" smtClean="0">
                <a:hlinkClick r:id="rId2"/>
              </a:rPr>
              <a:t>R1-141030</a:t>
            </a:r>
            <a:endParaRPr lang="en-US" sz="1400" dirty="0" smtClean="0"/>
          </a:p>
          <a:p>
            <a:pPr lvl="0"/>
            <a:r>
              <a:rPr lang="en-US" sz="2400" dirty="0" smtClean="0"/>
              <a:t>RAN1#79 agreement:</a:t>
            </a:r>
          </a:p>
          <a:p>
            <a:pPr lvl="1"/>
            <a:r>
              <a:rPr lang="en-US" sz="2000" dirty="0" smtClean="0"/>
              <a:t>At </a:t>
            </a:r>
            <a:r>
              <a:rPr lang="en-US" sz="2000" dirty="0"/>
              <a:t>least for unicast channel,</a:t>
            </a:r>
          </a:p>
          <a:p>
            <a:pPr lvl="2"/>
            <a:r>
              <a:rPr lang="en-US" sz="1600" dirty="0"/>
              <a:t>For the ‘Physical downlink control channel for MTC’ for Rel-13 low complexity UEs and UEs in enhanced coverage,</a:t>
            </a:r>
          </a:p>
          <a:p>
            <a:pPr lvl="3"/>
            <a:r>
              <a:rPr lang="en-US" sz="1400" dirty="0" smtClean="0"/>
              <a:t>UE </a:t>
            </a:r>
            <a:r>
              <a:rPr lang="en-US" sz="1400" dirty="0"/>
              <a:t>monitoring of multiple ‘Physical downlink control channel for MTC’ decoding candidates and/or one or more repetition level(s) is supported at least for the UE-specific search space</a:t>
            </a:r>
          </a:p>
          <a:p>
            <a:r>
              <a:rPr lang="en-US" sz="2400" dirty="0" smtClean="0"/>
              <a:t>RAN1#80 </a:t>
            </a:r>
            <a:r>
              <a:rPr lang="en-US" sz="2400" dirty="0"/>
              <a:t>agreement:</a:t>
            </a:r>
          </a:p>
          <a:p>
            <a:pPr lvl="1"/>
            <a:r>
              <a:rPr lang="en-US" sz="2000" dirty="0" smtClean="0"/>
              <a:t>For </a:t>
            </a:r>
            <a:r>
              <a:rPr lang="en-US" sz="2000" dirty="0"/>
              <a:t>UEs in enhanced coverage:</a:t>
            </a:r>
          </a:p>
          <a:p>
            <a:pPr lvl="2"/>
            <a:r>
              <a:rPr lang="en-US" sz="1600" dirty="0"/>
              <a:t>Repetition across multiple </a:t>
            </a:r>
            <a:r>
              <a:rPr lang="en-US" sz="1600" dirty="0" err="1"/>
              <a:t>subframes</a:t>
            </a:r>
            <a:r>
              <a:rPr lang="en-US" sz="1600" dirty="0"/>
              <a:t> is supported for the ‘Physical downlink control channel for MTC’</a:t>
            </a:r>
          </a:p>
          <a:p>
            <a:pPr lvl="3"/>
            <a:r>
              <a:rPr lang="en-US" sz="1400" dirty="0"/>
              <a:t>Multiple repetition levels in time domain are supported</a:t>
            </a:r>
          </a:p>
          <a:p>
            <a:endParaRPr lang="en-US" sz="2400" dirty="0"/>
          </a:p>
          <a:p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Autofit/>
          </a:bodyPr>
          <a:lstStyle/>
          <a:p>
            <a:pPr lvl="0"/>
            <a:r>
              <a:rPr lang="en-US" sz="2000" dirty="0"/>
              <a:t>Multiple ECCE aggregation levels and multiple numbers of repetitions are defined in specification for ‘Physical downlink control channel for MTC’</a:t>
            </a:r>
          </a:p>
          <a:p>
            <a:pPr lvl="0"/>
            <a:r>
              <a:rPr lang="en-US" sz="2000" dirty="0" smtClean="0"/>
              <a:t>A </a:t>
            </a:r>
            <a:r>
              <a:rPr lang="en-US" sz="2000" dirty="0"/>
              <a:t>set of possible combinations of {ECCE aggregation level, number of repetition} is defined in the </a:t>
            </a:r>
            <a:r>
              <a:rPr lang="en-US" sz="2000" dirty="0" smtClean="0"/>
              <a:t>spec</a:t>
            </a:r>
          </a:p>
          <a:p>
            <a:pPr lvl="1"/>
            <a:r>
              <a:rPr lang="en-US" sz="1800" dirty="0" smtClean="0"/>
              <a:t>FFS: what combinations of ECCE aggregation levels and numbers of repetitions to support</a:t>
            </a:r>
          </a:p>
          <a:p>
            <a:pPr lvl="1"/>
            <a:r>
              <a:rPr lang="en-US" sz="1800" dirty="0" smtClean="0"/>
              <a:t>FFS: how to define starting ECCE indices</a:t>
            </a:r>
            <a:endParaRPr lang="en-US" sz="1800" dirty="0" smtClean="0"/>
          </a:p>
          <a:p>
            <a:pPr lvl="0"/>
            <a:r>
              <a:rPr lang="en-US" sz="2000" dirty="0" smtClean="0"/>
              <a:t>A </a:t>
            </a:r>
            <a:r>
              <a:rPr lang="en-US" sz="2000" dirty="0"/>
              <a:t>subset of </a:t>
            </a:r>
            <a:r>
              <a:rPr lang="en-US" sz="2000" dirty="0" smtClean="0"/>
              <a:t>the above set of combinations can </a:t>
            </a:r>
            <a:r>
              <a:rPr lang="en-US" sz="2000" dirty="0"/>
              <a:t>be semi-statically configured for constructing a UE-specific search space for ‘Physical downlink control channel for MTC’ by higher-layer signaling</a:t>
            </a:r>
          </a:p>
          <a:p>
            <a:pPr lvl="1"/>
            <a:r>
              <a:rPr lang="en-US" sz="1800" dirty="0" smtClean="0"/>
              <a:t>If </a:t>
            </a:r>
            <a:r>
              <a:rPr lang="en-US" sz="1800" dirty="0" smtClean="0"/>
              <a:t>configured by higher-layer signaling, it </a:t>
            </a:r>
            <a:r>
              <a:rPr lang="en-US" sz="1800" dirty="0"/>
              <a:t>is FFS whether signaling is implicit or explicit.</a:t>
            </a:r>
          </a:p>
          <a:p>
            <a:pPr lvl="1"/>
            <a:r>
              <a:rPr lang="en-US" sz="1800" dirty="0"/>
              <a:t>Parameters defining an ‘Physical downlink control channel for MTC’ blind decoding candidate in a UE-specific search space (USS) include at least an ECCE aggregation </a:t>
            </a:r>
            <a:r>
              <a:rPr lang="en-US" sz="1800" dirty="0" smtClean="0"/>
              <a:t>level and </a:t>
            </a:r>
            <a:r>
              <a:rPr lang="en-US" sz="1800" dirty="0"/>
              <a:t>a number of </a:t>
            </a:r>
            <a:r>
              <a:rPr lang="en-US" sz="1800" dirty="0" smtClean="0"/>
              <a:t>repetitions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307395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458</TotalTime>
  <Words>355</Words>
  <Application>Microsoft Office PowerPoint</Application>
  <PresentationFormat>On-screen Show (4:3)</PresentationFormat>
  <Paragraphs>28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EPDCCH Decoding Candidates for MTC</vt:lpstr>
      <vt:lpstr>Background</vt:lpstr>
      <vt:lpstr>Proposal</vt:lpstr>
    </vt:vector>
  </TitlesOfParts>
  <Company>MediaTek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mtk09788</dc:creator>
  <cp:lastModifiedBy>Johan Bergman</cp:lastModifiedBy>
  <cp:revision>75</cp:revision>
  <dcterms:created xsi:type="dcterms:W3CDTF">2015-04-22T00:12:23Z</dcterms:created>
  <dcterms:modified xsi:type="dcterms:W3CDTF">2015-04-24T14:10:54Z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