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70" r:id="rId4"/>
    <p:sldId id="26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97" autoAdjust="0"/>
    <p:restoredTop sz="91651" autoAdjust="0"/>
  </p:normalViewPr>
  <p:slideViewPr>
    <p:cSldViewPr>
      <p:cViewPr varScale="1">
        <p:scale>
          <a:sx n="69" d="100"/>
          <a:sy n="69" d="100"/>
        </p:scale>
        <p:origin x="-1806" y="-108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Further Random Access Coverage Enhancement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030216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Alcatel-Lucent, Alcatel-Lucent Shanghai Bell, Ericsson, CATT, IDC, Intel, NEC, Nokia, Panasonic, Sierra </a:t>
            </a:r>
            <a:r>
              <a:rPr lang="en-US" dirty="0" smtClean="0"/>
              <a:t>Wireless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R1-152347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5000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Belgrade, Serbia, April 20-24,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7.2.1.7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at RAN1#80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b="1" u="sng" dirty="0" smtClean="0"/>
              <a:t>Some FFS points were identified in RAN1#80:</a:t>
            </a:r>
          </a:p>
          <a:p>
            <a:pPr lvl="0"/>
            <a:r>
              <a:rPr lang="en-US" dirty="0" smtClean="0"/>
              <a:t>For coverage </a:t>
            </a:r>
            <a:r>
              <a:rPr lang="en-US" dirty="0" err="1" smtClean="0"/>
              <a:t>enh</a:t>
            </a:r>
            <a:r>
              <a:rPr lang="en-US" dirty="0" smtClean="0"/>
              <a:t>. of PRACH, for initial random access</a:t>
            </a:r>
          </a:p>
          <a:p>
            <a:pPr lvl="1"/>
            <a:r>
              <a:rPr lang="en-US" dirty="0" smtClean="0"/>
              <a:t>There is one to one mapping between PRACH repetition level and PRACH resource set</a:t>
            </a:r>
          </a:p>
          <a:p>
            <a:pPr lvl="1"/>
            <a:r>
              <a:rPr lang="en-US" dirty="0" smtClean="0"/>
              <a:t>Multiple attempts are allowed for each PRACH repetition level</a:t>
            </a:r>
          </a:p>
          <a:p>
            <a:pPr lvl="1"/>
            <a:r>
              <a:rPr lang="en-US" dirty="0" smtClean="0"/>
              <a:t>There is a configurable number of attempts</a:t>
            </a:r>
          </a:p>
          <a:p>
            <a:pPr lvl="2"/>
            <a:r>
              <a:rPr lang="en-US" dirty="0" smtClean="0"/>
              <a:t>FFS: Whether the configuration of the number of attempts is common or separate per repetition level</a:t>
            </a:r>
          </a:p>
          <a:p>
            <a:pPr lvl="1"/>
            <a:r>
              <a:rPr lang="en-US" dirty="0" smtClean="0"/>
              <a:t>Number of attempts per PRACH repetition level can be different</a:t>
            </a:r>
          </a:p>
          <a:p>
            <a:pPr lvl="1"/>
            <a:r>
              <a:rPr lang="en-US" dirty="0" smtClean="0"/>
              <a:t>If UE does not receive a RAR after the allowed number of attempts, it moves to the next higher repetition level</a:t>
            </a:r>
          </a:p>
          <a:p>
            <a:pPr lvl="1"/>
            <a:r>
              <a:rPr lang="en-US" dirty="0" smtClean="0"/>
              <a:t>Specified maximum numbers of levels is 3 (this does not include “zero coverage extension”) </a:t>
            </a:r>
          </a:p>
          <a:p>
            <a:pPr lvl="1"/>
            <a:r>
              <a:rPr lang="en-US" dirty="0" smtClean="0"/>
              <a:t>FFS: Power ramping or always max power used within each repetition level</a:t>
            </a:r>
          </a:p>
          <a:p>
            <a:pPr lvl="1"/>
            <a:r>
              <a:rPr lang="en-US" dirty="0" smtClean="0"/>
              <a:t>FFS UE behavior when UE receives RAR, but fails contention resolution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Rel-13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u="sng" dirty="0" smtClean="0"/>
              <a:t>The following agreements from Rel-12 were confirmed in RAN1#79:</a:t>
            </a:r>
            <a:endParaRPr lang="en-US" dirty="0" smtClean="0"/>
          </a:p>
          <a:p>
            <a:pPr lvl="0"/>
            <a:r>
              <a:rPr lang="en-US" dirty="0" smtClean="0"/>
              <a:t>RAN1 confirms that following PRACH related agreements in Rel-12 LC-MTC are applied for Rel-13 low-complexity UE</a:t>
            </a:r>
          </a:p>
          <a:p>
            <a:pPr lvl="1"/>
            <a:r>
              <a:rPr lang="en-GB" dirty="0" smtClean="0"/>
              <a:t>For PRACH multiplexing scheme, CDM, and/or TDM and/or FDM are supported</a:t>
            </a:r>
            <a:endParaRPr lang="en-US" dirty="0" smtClean="0"/>
          </a:p>
          <a:p>
            <a:pPr lvl="1"/>
            <a:r>
              <a:rPr lang="en-GB" dirty="0" smtClean="0"/>
              <a:t>After the initial random access procedure, for a physical channel using repetition, the repetition level is up to network</a:t>
            </a:r>
            <a:endParaRPr lang="en-US" dirty="0" smtClean="0"/>
          </a:p>
          <a:p>
            <a:pPr lvl="1"/>
            <a:r>
              <a:rPr lang="en-GB" dirty="0" smtClean="0"/>
              <a:t>Multiple PRACH repetition levels are supported</a:t>
            </a:r>
            <a:endParaRPr lang="en-US" dirty="0" smtClean="0"/>
          </a:p>
          <a:p>
            <a:pPr lvl="1"/>
            <a:r>
              <a:rPr lang="en-GB" dirty="0" smtClean="0"/>
              <a:t>Repeating the existing preamble formats for PRACH enhancement </a:t>
            </a:r>
            <a:endParaRPr lang="en-US" dirty="0" smtClean="0"/>
          </a:p>
          <a:p>
            <a:pPr lvl="1"/>
            <a:r>
              <a:rPr lang="en-GB" dirty="0" smtClean="0"/>
              <a:t>In addition, define additional time/freq. resource region(s) separate for “enhanced coverage” UEs.</a:t>
            </a:r>
            <a:endParaRPr lang="en-US" dirty="0" smtClean="0"/>
          </a:p>
          <a:p>
            <a:pPr lvl="2"/>
            <a:r>
              <a:rPr lang="en-GB" dirty="0" smtClean="0"/>
              <a:t>Within new region, at least CDM is allowed.</a:t>
            </a:r>
            <a:endParaRPr lang="en-US" dirty="0" smtClean="0"/>
          </a:p>
          <a:p>
            <a:pPr lvl="1"/>
            <a:r>
              <a:rPr lang="en-GB" dirty="0" smtClean="0"/>
              <a:t>Specified maximum numbers of levels: Working assumption of 3 (this does not include “zero coverage extension”). More evidence needed if we were to extend this. </a:t>
            </a:r>
            <a:endParaRPr lang="en-US" dirty="0" smtClean="0"/>
          </a:p>
          <a:p>
            <a:pPr lvl="1"/>
            <a:r>
              <a:rPr lang="en-GB" dirty="0" smtClean="0"/>
              <a:t>eNB-configurable number of levels (1, 2, 3) up to specified max level.</a:t>
            </a:r>
            <a:endParaRPr lang="en-US" dirty="0" smtClean="0"/>
          </a:p>
          <a:p>
            <a:r>
              <a:rPr lang="en-GB" dirty="0" smtClean="0"/>
              <a:t>1 attempt = configured number of repetitions.</a:t>
            </a:r>
          </a:p>
          <a:p>
            <a:pPr>
              <a:buNone/>
            </a:pPr>
            <a:r>
              <a:rPr lang="en-GB" sz="3100" b="1" u="sng" dirty="0" smtClean="0"/>
              <a:t>RAN1#79 also agreed:</a:t>
            </a:r>
          </a:p>
          <a:p>
            <a:r>
              <a:rPr lang="en-US" dirty="0" smtClean="0"/>
              <a:t>Rel-13 low complexity UE can be identified by PRACH.</a:t>
            </a:r>
          </a:p>
          <a:p>
            <a:pPr lvl="2"/>
            <a:r>
              <a:rPr lang="en-US" dirty="0" smtClean="0"/>
              <a:t>FFS for detailed indication method, e.g., Preamble and/or resource allocation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on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3000" dirty="0" smtClean="0"/>
              <a:t>For coverage </a:t>
            </a:r>
            <a:r>
              <a:rPr lang="en-US" sz="3000" dirty="0" err="1" smtClean="0"/>
              <a:t>enh</a:t>
            </a:r>
            <a:r>
              <a:rPr lang="en-US" sz="3000" dirty="0" smtClean="0"/>
              <a:t>. of </a:t>
            </a:r>
            <a:r>
              <a:rPr lang="en-US" sz="3000" dirty="0" smtClean="0"/>
              <a:t>PRACH:</a:t>
            </a:r>
            <a:endParaRPr lang="en-US" sz="3000" dirty="0" smtClean="0"/>
          </a:p>
          <a:p>
            <a:pPr lvl="1">
              <a:buFont typeface="Arial" pitchFamily="34" charset="0"/>
              <a:buChar char="•"/>
            </a:pPr>
            <a:r>
              <a:rPr lang="en-US" sz="3000" dirty="0" smtClean="0"/>
              <a:t>The configuration of the number of attempts can be separate per level</a:t>
            </a:r>
          </a:p>
          <a:p>
            <a:pPr lvl="2"/>
            <a:r>
              <a:rPr lang="en-US" sz="2200" dirty="0" smtClean="0"/>
              <a:t>Note: There may be default configurations defined (up to RAN2)</a:t>
            </a:r>
          </a:p>
          <a:p>
            <a:pPr lvl="1">
              <a:buFont typeface="Arial" pitchFamily="34" charset="0"/>
              <a:buChar char="•"/>
            </a:pPr>
            <a:r>
              <a:rPr lang="en-US" sz="3000" dirty="0" smtClean="0"/>
              <a:t>The configuration of the number of repetitions can be separate per level</a:t>
            </a:r>
          </a:p>
          <a:p>
            <a:pPr lvl="2"/>
            <a:r>
              <a:rPr lang="en-US" sz="2200" dirty="0" smtClean="0"/>
              <a:t>Note: There may be default configurations defined (up to RAN2)</a:t>
            </a:r>
          </a:p>
          <a:p>
            <a:pPr lvl="1">
              <a:buFont typeface="Arial" pitchFamily="34" charset="0"/>
              <a:buChar char="•"/>
            </a:pPr>
            <a:r>
              <a:rPr lang="en-US" sz="3000" dirty="0" smtClean="0"/>
              <a:t>When UE receives RAR but fails contention resolution</a:t>
            </a:r>
          </a:p>
          <a:p>
            <a:pPr lvl="2"/>
            <a:r>
              <a:rPr lang="en-US" sz="2200" dirty="0" smtClean="0"/>
              <a:t>The UE uses its current repetition level until it reaches the maximum number of attempts for that level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466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Further Random Access Coverage Enhancement Details</vt:lpstr>
      <vt:lpstr>Progress at RAN1#80</vt:lpstr>
      <vt:lpstr>Rel-13 progress</vt:lpstr>
      <vt:lpstr>Proposals on procedure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181</cp:revision>
  <dcterms:created xsi:type="dcterms:W3CDTF">2014-11-19T18:15:29Z</dcterms:created>
  <dcterms:modified xsi:type="dcterms:W3CDTF">2015-04-23T06:48:14Z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(3)hOmyeWaLklyJlXBy7BiqgxqG8CwVZwobbtB0FZLiCsrdVgiEw1InAr7QPwhstuBFG4CGe4lo
4tmo5uu1FBaz6Gcxjf8FkaOw3O/iIRkbv/YcUNQhYxu8nzF65FJ2VtD+inClGw+RIKLVn9m9
cF4Xy0h1/krfOzkfonE+k4H8Yk1nzdrLeFkU+f5IIwV9vf7sDAJboyvh3QPBaDahaTWDEHEy
vN8y4d+JkifVtgWL42</vt:lpwstr>
  </property>
  <property fmtid="{D5CDD505-2E9C-101B-9397-08002B2CF9AE}" pid="3" name="_new_ms_pID_725431">
    <vt:lpwstr>vEf3Oa3xquQM7tASxIjaI6r9HqC7O1jJ+2tbsx49SxugPzBuMMW7vg
pnjko+AL77Ir1S/xJCFRm96caop76lMVR/eX2maZtFGTtv2Hw+4Wu2/fIkU6AyQVEdC37pmk
TYMCykWoqBnTq/UOSUzmc2fYJXlEbjC5a+V7zwrqWdZDpKaFGNOywaDIm2cZDx0lVFG8Nvxn
5fWIiPI1f5KvO8XbzdALPiaXHueUl9cDJ5ML</vt:lpwstr>
  </property>
  <property fmtid="{D5CDD505-2E9C-101B-9397-08002B2CF9AE}" pid="4" name="_new_ms_pID_725432">
    <vt:lpwstr>iX1iWXnbaz8oPg14T8U7BkRli68uhtVy4fF8
dLXzPJ2c7sEHPiSO3LmL/XSq1+BkOaJAmPyIDovjIdHJxffhz6J7FXgYGrc4pV8vkEDQFbeF
AqZFlZzZ1J5nM+HMUUORWUFVdTRRux3pqGxTpIgSqTY=</vt:lpwstr>
  </property>
  <property fmtid="{D5CDD505-2E9C-101B-9397-08002B2CF9AE}" pid="5" name="sflag">
    <vt:lpwstr>1429771570</vt:lpwstr>
  </property>
</Properties>
</file>