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837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71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5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1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22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431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734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72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80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686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D437E-C9BE-4946-AC38-2B46AF343C82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82375-FAF8-4E4D-B2B3-8DBE22672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875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CSI Feedback Enhancement  Description for EBF/FD-MIMO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Ericsson, Huawei, </a:t>
            </a:r>
            <a:r>
              <a:rPr lang="en-US" dirty="0" err="1" smtClean="0"/>
              <a:t>HiSilicon</a:t>
            </a:r>
            <a:r>
              <a:rPr lang="en-US" dirty="0" smtClean="0"/>
              <a:t>, LG Electronics, </a:t>
            </a:r>
            <a:r>
              <a:rPr lang="en-US" smtClean="0"/>
              <a:t>ZTE </a:t>
            </a:r>
            <a:r>
              <a:rPr lang="en-US" smtClean="0"/>
              <a:t>, AT&amp;T</a:t>
            </a:r>
            <a:endParaRPr 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778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3GPP TSG RAN WG1 Meeting #</a:t>
            </a:r>
            <a:r>
              <a:rPr lang="en-US" altLang="ja-JP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80bis</a:t>
            </a:r>
            <a:endParaRPr lang="en-US" altLang="ja-JP" sz="2400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r>
              <a:rPr lang="x-none" altLang="zh-CN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Belgrade, Serbia, 20th - 24th April 2015</a:t>
            </a:r>
            <a:endParaRPr lang="en-US" altLang="ja-JP" sz="2400" dirty="0"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  <a:p>
            <a:r>
              <a:rPr lang="en-US" altLang="ja-JP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Agenda item </a:t>
            </a:r>
            <a:r>
              <a:rPr lang="en-GB" altLang="zh-CN" sz="2400" dirty="0" smtClean="0"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7.2.5.2.1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315200" y="188640"/>
            <a:ext cx="171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R1-152317</a:t>
            </a:r>
            <a:endParaRPr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904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86800" cy="4906963"/>
          </a:xfrm>
        </p:spPr>
        <p:txBody>
          <a:bodyPr/>
          <a:lstStyle/>
          <a:p>
            <a:r>
              <a:rPr lang="en-US" dirty="0" smtClean="0"/>
              <a:t>Goal: description of some specification-based enhancements on CSI feedback</a:t>
            </a:r>
          </a:p>
          <a:p>
            <a:pPr lvl="1"/>
            <a:r>
              <a:rPr lang="en-US" dirty="0" smtClean="0"/>
              <a:t>Summarize the available schemes in the TR</a:t>
            </a:r>
          </a:p>
          <a:p>
            <a:endParaRPr lang="en-US" dirty="0"/>
          </a:p>
          <a:p>
            <a:r>
              <a:rPr lang="en-US" dirty="0" smtClean="0"/>
              <a:t>Proposal: Capture the following description in the 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13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Schemes based on non-</a:t>
            </a:r>
            <a:r>
              <a:rPr lang="en-US" sz="4000" dirty="0" err="1" smtClean="0"/>
              <a:t>precoded</a:t>
            </a:r>
            <a:r>
              <a:rPr lang="en-US" sz="4000" dirty="0" smtClean="0"/>
              <a:t> CSI-RS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914400"/>
                <a:ext cx="8686800" cy="5791200"/>
              </a:xfrm>
            </p:spPr>
            <p:txBody>
              <a:bodyPr>
                <a:normAutofit/>
              </a:bodyPr>
              <a:lstStyle/>
              <a:p>
                <a:r>
                  <a:rPr lang="en-US" sz="2800" dirty="0" smtClean="0"/>
                  <a:t>A </a:t>
                </a:r>
                <a:r>
                  <a:rPr lang="en-GB" sz="2800" dirty="0"/>
                  <a:t>precoding</a:t>
                </a:r>
                <a:r>
                  <a:rPr lang="en-US" sz="2800" dirty="0"/>
                  <a:t> matrix W can be described as follows: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𝑊</m:t>
                    </m:r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,   </m:t>
                    </m:r>
                    <m:sSub>
                      <m:sSubPr>
                        <m:ctrlPr>
                          <a:rPr lang="en-US" sz="24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𝑊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400" b="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2400" b="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en-US" sz="2400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b="0" i="1" smtClean="0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𝑘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b="0" i="1" smtClean="0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𝑙</m:t>
                                  </m:r>
                                </m:sup>
                              </m:sSup>
                            </m:e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𝐻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𝑘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m:rPr>
                                  <m:brk m:alnAt="7"/>
                                </m:rPr>
                                <a:rPr lang="en-US" sz="2400" i="1">
                                  <a:latin typeface="Cambria Math"/>
                                  <a:ea typeface="Cambria Math"/>
                                </a:rPr>
                                <m:t>⊗</m:t>
                              </m:r>
                              <m:sSup>
                                <m:sSupPr>
                                  <m:ctrlPr>
                                    <a:rPr lang="en-US" sz="2400" i="1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/>
                                        </a:rPr>
                                        <m:t>𝑉</m:t>
                                      </m:r>
                                    </m:sub>
                                  </m:sSub>
                                </m:e>
                                <m:sup>
                                  <m:r>
                                    <a:rPr lang="en-US" sz="2400" i="1">
                                      <a:latin typeface="Cambria Math"/>
                                    </a:rPr>
                                    <m:t>𝑙</m:t>
                                  </m:r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 smtClean="0"/>
                  <a:t> </a:t>
                </a:r>
                <a:r>
                  <a:rPr lang="en-US" sz="2000" dirty="0" smtClean="0"/>
                  <a:t>(vertical-first indexing)</a:t>
                </a:r>
                <a:endParaRPr lang="en-US" sz="2400" dirty="0"/>
              </a:p>
              <a:p>
                <a:pPr lvl="1"/>
                <a:r>
                  <a:rPr lang="en-US" sz="2400" dirty="0" smtClean="0"/>
                  <a:t>Each </a:t>
                </a:r>
                <a:r>
                  <a:rPr lang="en-US" sz="2400" dirty="0"/>
                  <a:t>of the columns of </a:t>
                </a:r>
                <a:r>
                  <a:rPr lang="en-US" sz="2400" dirty="0" smtClean="0"/>
                  <a:t>an X matrix is </a:t>
                </a:r>
                <a:r>
                  <a:rPr lang="en-US" sz="2400" dirty="0"/>
                  <a:t>a DFT </a:t>
                </a:r>
                <a:r>
                  <a:rPr lang="en-US" sz="2400" dirty="0" smtClean="0"/>
                  <a:t>vector</a:t>
                </a:r>
              </a:p>
              <a:p>
                <a:pPr lvl="1"/>
                <a:r>
                  <a:rPr lang="en-US" sz="2400" dirty="0" smtClean="0"/>
                  <a:t>Special case:  k=k’ and l=l’</a:t>
                </a:r>
              </a:p>
              <a:p>
                <a:r>
                  <a:rPr lang="en-US" sz="2800" dirty="0" smtClean="0"/>
                  <a:t>Candidates for W</a:t>
                </a:r>
                <a:r>
                  <a:rPr lang="en-US" sz="2800" baseline="-25000" dirty="0" smtClean="0"/>
                  <a:t>2 </a:t>
                </a:r>
                <a:r>
                  <a:rPr lang="en-US" sz="2800" dirty="0" smtClean="0"/>
                  <a:t>:</a:t>
                </a:r>
                <a:endParaRPr lang="en-US" sz="2800" dirty="0"/>
              </a:p>
              <a:p>
                <a:pPr lvl="1"/>
                <a:r>
                  <a:rPr lang="en-US" sz="2400" dirty="0"/>
                  <a:t>Full KP codebook: W</a:t>
                </a:r>
                <a:r>
                  <a:rPr lang="en-US" sz="2400" baseline="-25000" dirty="0"/>
                  <a:t>2</a:t>
                </a:r>
                <a:r>
                  <a:rPr lang="en-US" sz="2400" dirty="0"/>
                  <a:t> correspond to a quantized co-phasing between two polarization groups in W</a:t>
                </a:r>
                <a:r>
                  <a:rPr lang="en-US" sz="2400" baseline="-25000" dirty="0"/>
                  <a:t>1 </a:t>
                </a:r>
                <a:r>
                  <a:rPr lang="en-US" sz="2400" dirty="0"/>
                  <a:t>and may </a:t>
                </a:r>
                <a:r>
                  <a:rPr lang="en-US" sz="2400" dirty="0" smtClean="0"/>
                  <a:t>include </a:t>
                </a:r>
                <a:r>
                  <a:rPr lang="en-US" sz="2400" dirty="0"/>
                  <a:t>H-</a:t>
                </a:r>
                <a:r>
                  <a:rPr lang="en-US" sz="2400" dirty="0" err="1"/>
                  <a:t>precoder</a:t>
                </a:r>
                <a:r>
                  <a:rPr lang="en-US" sz="2400" dirty="0"/>
                  <a:t> and/or V-</a:t>
                </a:r>
                <a:r>
                  <a:rPr lang="en-US" sz="2400" dirty="0" err="1"/>
                  <a:t>precoder</a:t>
                </a:r>
                <a:r>
                  <a:rPr lang="en-US" sz="2400" dirty="0"/>
                  <a:t> column selection from W</a:t>
                </a:r>
                <a:r>
                  <a:rPr lang="en-US" sz="2400" baseline="-25000" dirty="0"/>
                  <a:t>1</a:t>
                </a:r>
                <a:r>
                  <a:rPr lang="en-US" sz="2400" dirty="0"/>
                  <a:t>. </a:t>
                </a:r>
                <a:endParaRPr lang="en-US" sz="2400" dirty="0" smtClean="0"/>
              </a:p>
              <a:p>
                <a:pPr lvl="1"/>
                <a:r>
                  <a:rPr lang="en-US" sz="2400" dirty="0" smtClean="0"/>
                  <a:t>Partial </a:t>
                </a:r>
                <a:r>
                  <a:rPr lang="en-US" sz="2400" dirty="0"/>
                  <a:t>KP codebook: </a:t>
                </a:r>
                <a:r>
                  <a:rPr lang="en-US" sz="2400" dirty="0" smtClean="0"/>
                  <a:t>W</a:t>
                </a:r>
                <a:r>
                  <a:rPr lang="en-US" sz="2400" baseline="-25000" dirty="0" smtClean="0"/>
                  <a:t>2</a:t>
                </a:r>
                <a:r>
                  <a:rPr lang="en-US" sz="2400" dirty="0" smtClean="0"/>
                  <a:t> </a:t>
                </a:r>
                <a:r>
                  <a:rPr lang="en-US" sz="2400" dirty="0"/>
                  <a:t>performs </a:t>
                </a:r>
                <a:r>
                  <a:rPr lang="en-US" sz="2400" dirty="0" smtClean="0"/>
                  <a:t>linear </a:t>
                </a:r>
                <a:r>
                  <a:rPr lang="en-US" sz="2400" dirty="0"/>
                  <a:t>transformation to W</a:t>
                </a:r>
                <a:r>
                  <a:rPr lang="en-US" sz="2400" baseline="-25000" dirty="0"/>
                  <a:t>1</a:t>
                </a:r>
                <a:r>
                  <a:rPr lang="en-US" sz="2400" dirty="0"/>
                  <a:t> per polarization, which may include beam selection, weighted linear combination of beams, or distinct selection of beams per layer and/or per polarization.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914400"/>
                <a:ext cx="8686800" cy="5791200"/>
              </a:xfrm>
              <a:blipFill rotWithShape="1">
                <a:blip r:embed="rId2"/>
                <a:stretch>
                  <a:fillRect l="-1263" t="-947" r="-4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3857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Schemes based on </a:t>
            </a:r>
            <a:r>
              <a:rPr lang="en-US" sz="4000" dirty="0" err="1" smtClean="0"/>
              <a:t>beamformed</a:t>
            </a:r>
            <a:r>
              <a:rPr lang="en-US" sz="4000" dirty="0" smtClean="0"/>
              <a:t> CSI-RS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912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Scheme 1A: </a:t>
            </a:r>
            <a:endParaRPr lang="en-US" sz="1800" dirty="0"/>
          </a:p>
          <a:p>
            <a:pPr lvl="1"/>
            <a:r>
              <a:rPr lang="en-US" sz="1600" dirty="0" smtClean="0"/>
              <a:t>Select from multiple beams</a:t>
            </a:r>
          </a:p>
          <a:p>
            <a:pPr lvl="1"/>
            <a:r>
              <a:rPr lang="en-US" sz="1600" dirty="0" smtClean="0"/>
              <a:t>Codebook-based feedback of W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W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across ports within selected beam</a:t>
            </a:r>
          </a:p>
          <a:p>
            <a:r>
              <a:rPr lang="en-US" sz="1800" dirty="0" smtClean="0"/>
              <a:t>Scheme 1B: vertical beam selection</a:t>
            </a:r>
          </a:p>
          <a:p>
            <a:pPr lvl="1"/>
            <a:r>
              <a:rPr lang="en-US" sz="1600" dirty="0"/>
              <a:t>Vertical component: </a:t>
            </a:r>
            <a:r>
              <a:rPr lang="en-US" sz="1600" dirty="0" smtClean="0"/>
              <a:t>beam selection from multiple cell-specific beams</a:t>
            </a:r>
            <a:endParaRPr lang="en-US" sz="1600" dirty="0"/>
          </a:p>
          <a:p>
            <a:pPr lvl="1"/>
            <a:r>
              <a:rPr lang="en-US" sz="1600" dirty="0" smtClean="0"/>
              <a:t>Horizontal component</a:t>
            </a:r>
            <a:r>
              <a:rPr lang="en-US" sz="1600" dirty="0"/>
              <a:t>: </a:t>
            </a:r>
            <a:r>
              <a:rPr lang="en-US" sz="1600" dirty="0" smtClean="0"/>
              <a:t>1D horizontal codebook based </a:t>
            </a:r>
            <a:r>
              <a:rPr lang="en-US" sz="1600" dirty="0"/>
              <a:t>feedback of W</a:t>
            </a:r>
            <a:r>
              <a:rPr lang="en-US" sz="1600" baseline="-25000" dirty="0"/>
              <a:t>1</a:t>
            </a:r>
            <a:r>
              <a:rPr lang="en-US" sz="1600" dirty="0"/>
              <a:t> and W</a:t>
            </a:r>
            <a:r>
              <a:rPr lang="en-US" sz="1600" baseline="-25000" dirty="0"/>
              <a:t>2</a:t>
            </a:r>
            <a:r>
              <a:rPr lang="en-US" sz="1600" dirty="0"/>
              <a:t> across ports within selected </a:t>
            </a:r>
            <a:r>
              <a:rPr lang="en-US" sz="1600" dirty="0" smtClean="0"/>
              <a:t>beam</a:t>
            </a:r>
          </a:p>
          <a:p>
            <a:pPr lvl="0"/>
            <a:r>
              <a:rPr lang="en-US" sz="1800" dirty="0"/>
              <a:t>Scheme 1C: one or more vertical beam selections</a:t>
            </a:r>
            <a:endParaRPr lang="en-US" sz="1400" dirty="0"/>
          </a:p>
          <a:p>
            <a:pPr lvl="1"/>
            <a:r>
              <a:rPr lang="en-US" sz="1600" dirty="0"/>
              <a:t>Vertical component: beam selection(s) from multiple cell-specific beams</a:t>
            </a:r>
            <a:endParaRPr lang="en-US" sz="1200" dirty="0"/>
          </a:p>
          <a:p>
            <a:pPr lvl="1"/>
            <a:r>
              <a:rPr lang="en-US" sz="1600" dirty="0"/>
              <a:t>Horizontal component: 1D </a:t>
            </a:r>
            <a:r>
              <a:rPr lang="en-US" sz="1600" dirty="0" smtClean="0"/>
              <a:t>codebook based feedback </a:t>
            </a:r>
            <a:r>
              <a:rPr lang="en-US" sz="1600" smtClean="0"/>
              <a:t>of </a:t>
            </a:r>
            <a:r>
              <a:rPr lang="en-US" sz="1600"/>
              <a:t>W</a:t>
            </a:r>
            <a:r>
              <a:rPr lang="en-US" sz="1600" baseline="-25000"/>
              <a:t>1</a:t>
            </a:r>
            <a:r>
              <a:rPr lang="en-US" sz="1600"/>
              <a:t> and W</a:t>
            </a:r>
            <a:r>
              <a:rPr lang="en-US" sz="1600" baseline="-25000"/>
              <a:t>2</a:t>
            </a:r>
            <a:r>
              <a:rPr lang="en-US" sz="1600"/>
              <a:t> </a:t>
            </a:r>
            <a:r>
              <a:rPr lang="en-US" sz="1600" smtClean="0"/>
              <a:t>across </a:t>
            </a:r>
            <a:r>
              <a:rPr lang="en-US" sz="1600" dirty="0" smtClean="0"/>
              <a:t>ports for each selected beam with a corresponding RI per beam</a:t>
            </a:r>
            <a:endParaRPr lang="en-US" sz="1200" dirty="0"/>
          </a:p>
          <a:p>
            <a:pPr lvl="1"/>
            <a:r>
              <a:rPr lang="en-US" sz="1600" dirty="0"/>
              <a:t>One CQI is reported assuming the above</a:t>
            </a:r>
            <a:r>
              <a:rPr lang="en-US" sz="1600" dirty="0" smtClean="0"/>
              <a:t>.</a:t>
            </a:r>
            <a:endParaRPr lang="en-US" sz="1200" dirty="0"/>
          </a:p>
          <a:p>
            <a:pPr lvl="0"/>
            <a:r>
              <a:rPr lang="en-US" sz="1800" dirty="0" smtClean="0"/>
              <a:t>Scheme 2 (based on UE-specific </a:t>
            </a:r>
            <a:r>
              <a:rPr lang="en-US" sz="1800" dirty="0" err="1"/>
              <a:t>beamformed</a:t>
            </a:r>
            <a:r>
              <a:rPr lang="en-US" sz="1800" dirty="0"/>
              <a:t> </a:t>
            </a:r>
            <a:r>
              <a:rPr lang="en-US" sz="1800" dirty="0" smtClean="0"/>
              <a:t>CSI-RS): </a:t>
            </a:r>
          </a:p>
          <a:p>
            <a:pPr lvl="1"/>
            <a:r>
              <a:rPr lang="en-US" sz="1600" dirty="0" smtClean="0"/>
              <a:t>W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</a:t>
            </a:r>
            <a:r>
              <a:rPr lang="en-US" sz="1600" dirty="0"/>
              <a:t>is </a:t>
            </a:r>
            <a:r>
              <a:rPr lang="en-US" sz="1600" dirty="0" smtClean="0"/>
              <a:t>not reported</a:t>
            </a:r>
            <a:endParaRPr lang="en-US" sz="1200" dirty="0" smtClean="0"/>
          </a:p>
          <a:p>
            <a:pPr lvl="1"/>
            <a:r>
              <a:rPr lang="en-US" sz="1600" dirty="0" smtClean="0"/>
              <a:t>W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</a:t>
            </a:r>
            <a:r>
              <a:rPr lang="en-US" sz="1600" dirty="0"/>
              <a:t>is </a:t>
            </a:r>
            <a:r>
              <a:rPr lang="en-US" sz="1600" dirty="0" smtClean="0"/>
              <a:t>reported and </a:t>
            </a:r>
            <a:r>
              <a:rPr lang="en-US" sz="1600" dirty="0"/>
              <a:t>may correspond to at least one of the following:</a:t>
            </a:r>
          </a:p>
          <a:p>
            <a:pPr lvl="2"/>
            <a:r>
              <a:rPr lang="en-US" sz="1400" dirty="0"/>
              <a:t>selection of one or more beams along with quantized co-phasing between two polarization groups,  </a:t>
            </a:r>
          </a:p>
          <a:p>
            <a:pPr lvl="2"/>
            <a:r>
              <a:rPr lang="en-US" sz="1400" dirty="0" smtClean="0"/>
              <a:t>quantized </a:t>
            </a:r>
            <a:r>
              <a:rPr lang="en-US" sz="1400" dirty="0"/>
              <a:t>co-phasing between two </a:t>
            </a:r>
            <a:r>
              <a:rPr lang="en-US" sz="1400" dirty="0" smtClean="0"/>
              <a:t>dual polarized ports,  </a:t>
            </a:r>
            <a:endParaRPr lang="en-US" sz="1400" dirty="0"/>
          </a:p>
          <a:p>
            <a:pPr lvl="2"/>
            <a:r>
              <a:rPr lang="en-US" sz="1400" dirty="0" smtClean="0"/>
              <a:t>weighted </a:t>
            </a:r>
            <a:r>
              <a:rPr lang="en-US" sz="1400" dirty="0"/>
              <a:t>linear combination of </a:t>
            </a:r>
            <a:r>
              <a:rPr lang="en-US" sz="1400" dirty="0" smtClean="0"/>
              <a:t>beams</a:t>
            </a:r>
          </a:p>
        </p:txBody>
      </p:sp>
    </p:spTree>
    <p:extLst>
      <p:ext uri="{BB962C8B-B14F-4D97-AF65-F5344CB8AC3E}">
        <p14:creationId xmlns:p14="http://schemas.microsoft.com/office/powerpoint/2010/main" val="2201131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382</Words>
  <Application>Microsoft Office PowerPoint</Application>
  <PresentationFormat>On-screen 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CSI Feedback Enhancement  Description for EBF/FD-MIMO</vt:lpstr>
      <vt:lpstr>Background</vt:lpstr>
      <vt:lpstr>Schemes based on non-precoded CSI-RS</vt:lpstr>
      <vt:lpstr>Schemes based on beamformed CSI-RS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Eko Onggosanusi</dc:creator>
  <cp:lastModifiedBy>Eko Onggosanusi</cp:lastModifiedBy>
  <cp:revision>72</cp:revision>
  <dcterms:created xsi:type="dcterms:W3CDTF">2015-02-09T01:01:14Z</dcterms:created>
  <dcterms:modified xsi:type="dcterms:W3CDTF">2015-04-22T07:07:10Z</dcterms:modified>
</cp:coreProperties>
</file>