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3A706-6C8B-4966-A814-6AB4A60A1D55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C2FA0-024D-44F4-9F84-E6EFE66DA1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244CBD8-8F04-4907-BCF3-C308195C7E0C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C2F084-4184-407C-A850-E25A8A54F432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455AB4-6BBA-46CF-83A5-5922D2A5732C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FD78D-8A7E-4731-BBF8-F4637813475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94145-1864-456F-BA96-ABE6580146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250825" y="2130425"/>
            <a:ext cx="8569325" cy="1470025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sz="4400" dirty="0">
                <a:latin typeface="+mj-lt"/>
                <a:ea typeface="+mj-ea"/>
                <a:cs typeface="+mj-cs"/>
              </a:rPr>
              <a:t>Way forward on </a:t>
            </a:r>
            <a:r>
              <a:rPr lang="en-US" altLang="zh-CN" sz="4400" dirty="0" err="1"/>
              <a:t>eIMTA</a:t>
            </a:r>
            <a:r>
              <a:rPr lang="en-US" altLang="zh-CN" sz="4400" dirty="0"/>
              <a:t> </a:t>
            </a:r>
            <a:r>
              <a:rPr lang="en-US" altLang="zh-CN" sz="4400" dirty="0" smtClean="0"/>
              <a:t>signaling </a:t>
            </a:r>
            <a:r>
              <a:rPr lang="en-US" altLang="zh-CN" sz="4400" dirty="0"/>
              <a:t>to support up to 32 component carriers</a:t>
            </a:r>
            <a:endParaRPr lang="en-US" altLang="zh-CN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051" name="Untertitel 2"/>
          <p:cNvSpPr txBox="1">
            <a:spLocks/>
          </p:cNvSpPr>
          <p:nvPr/>
        </p:nvSpPr>
        <p:spPr bwMode="auto">
          <a:xfrm>
            <a:off x="827088" y="4437063"/>
            <a:ext cx="763270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en-US" altLang="zh-CN" sz="2500" dirty="0">
                <a:latin typeface="Calibri" pitchFamily="34" charset="0"/>
              </a:rPr>
              <a:t>Huawei, </a:t>
            </a:r>
            <a:r>
              <a:rPr lang="en-US" altLang="zh-CN" sz="2500" dirty="0" smtClean="0">
                <a:latin typeface="Calibri" pitchFamily="34" charset="0"/>
              </a:rPr>
              <a:t>HiSilicon, </a:t>
            </a:r>
            <a:r>
              <a:rPr lang="en-US" altLang="zh-CN" sz="2500" dirty="0" err="1" smtClean="0">
                <a:latin typeface="Calibri" pitchFamily="34" charset="0"/>
              </a:rPr>
              <a:t>Potevio</a:t>
            </a:r>
            <a:r>
              <a:rPr lang="en-US" altLang="zh-CN" sz="2500" dirty="0" smtClean="0">
                <a:latin typeface="Calibri" pitchFamily="34" charset="0"/>
              </a:rPr>
              <a:t>, </a:t>
            </a:r>
            <a:r>
              <a:rPr lang="en-US" altLang="zh-CN" sz="2500" dirty="0" err="1" smtClean="0">
                <a:latin typeface="Calibri" pitchFamily="34" charset="0"/>
              </a:rPr>
              <a:t>Qualcomm,Nokia</a:t>
            </a:r>
            <a:r>
              <a:rPr lang="en-US" altLang="zh-CN" sz="2500" dirty="0" smtClean="0">
                <a:latin typeface="Calibri" pitchFamily="34" charset="0"/>
              </a:rPr>
              <a:t> </a:t>
            </a:r>
            <a:r>
              <a:rPr lang="en-US" altLang="zh-CN" sz="2500" dirty="0" err="1" smtClean="0">
                <a:latin typeface="Calibri" pitchFamily="34" charset="0"/>
              </a:rPr>
              <a:t>N</a:t>
            </a:r>
            <a:r>
              <a:rPr lang="en-US" altLang="zh-CN" sz="2500" smtClean="0">
                <a:latin typeface="Calibri" pitchFamily="34" charset="0"/>
              </a:rPr>
              <a:t>etworks,Panasonic,CATR</a:t>
            </a:r>
            <a:r>
              <a:rPr lang="en-US" altLang="zh-CN" sz="2500" dirty="0" smtClean="0">
                <a:latin typeface="Calibri" pitchFamily="34" charset="0"/>
              </a:rPr>
              <a:t>,</a:t>
            </a:r>
            <a:r>
              <a:rPr lang="en-GB" altLang="zh-CN" sz="2800" dirty="0" smtClean="0"/>
              <a:t> </a:t>
            </a:r>
            <a:r>
              <a:rPr lang="en-GB" altLang="zh-CN" sz="2500" dirty="0" smtClean="0">
                <a:latin typeface="Calibri" pitchFamily="34" charset="0"/>
              </a:rPr>
              <a:t>Ericsson</a:t>
            </a:r>
            <a:r>
              <a:rPr lang="en-US" altLang="zh-CN" sz="2500" dirty="0" smtClean="0">
                <a:latin typeface="Calibri" pitchFamily="34" charset="0"/>
              </a:rPr>
              <a:t>…</a:t>
            </a:r>
            <a:endParaRPr lang="en-US" altLang="zh-CN" sz="2500" dirty="0">
              <a:solidFill>
                <a:srgbClr val="FFC000"/>
              </a:solidFill>
              <a:latin typeface="Calibri" pitchFamily="34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zh-CN" sz="2500" dirty="0">
              <a:latin typeface="Calibri" pitchFamily="34" charset="0"/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6721475" y="531813"/>
            <a:ext cx="1199367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  <a:buClr>
                <a:schemeClr val="accent1"/>
              </a:buClr>
            </a:pPr>
            <a:r>
              <a:rPr lang="en-US" altLang="zh-CN" smtClean="0">
                <a:latin typeface="Calibri" pitchFamily="34" charset="0"/>
              </a:rPr>
              <a:t>R1-152308</a:t>
            </a:r>
            <a:endParaRPr lang="en-US" altLang="zh-CN" dirty="0">
              <a:latin typeface="Calibri" pitchFamily="34" charset="0"/>
            </a:endParaRP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369888" y="533400"/>
            <a:ext cx="4800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zh-CN"/>
              <a:t>3GPP TSG RAN WG1 Meeting #80bis	</a:t>
            </a:r>
            <a:endParaRPr lang="zh-CN" altLang="zh-CN"/>
          </a:p>
          <a:p>
            <a:pPr eaLnBrk="1" hangingPunct="1"/>
            <a:r>
              <a:rPr lang="en-US" altLang="zh-CN"/>
              <a:t>Belgrade, Serbia, 20th – 24</a:t>
            </a:r>
            <a:r>
              <a:rPr lang="en-US" altLang="zh-CN" baseline="30000"/>
              <a:t>th</a:t>
            </a:r>
            <a:r>
              <a:rPr lang="en-US" altLang="zh-CN"/>
              <a:t> April, 2015 </a:t>
            </a:r>
            <a:r>
              <a:rPr lang="en-US" altLang="ko-KR"/>
              <a:t/>
            </a:r>
            <a:br>
              <a:rPr lang="en-US" altLang="ko-KR"/>
            </a:br>
            <a:r>
              <a:rPr lang="en-US" altLang="ko-KR"/>
              <a:t>Agenda item: 7.2.2.2.1</a:t>
            </a:r>
            <a:endParaRPr lang="ko-KR" altLang="en-US">
              <a:solidFill>
                <a:srgbClr val="FF0000"/>
              </a:solidFill>
            </a:endParaRPr>
          </a:p>
          <a:p>
            <a:pPr eaLnBrk="1" latinLnBrk="1" hangingPunct="1"/>
            <a:r>
              <a:rPr lang="en-US" altLang="ko-KR"/>
              <a:t>Document for: Decision</a:t>
            </a:r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0825" y="260350"/>
            <a:ext cx="8229600" cy="928688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sz="4400" dirty="0">
                <a:latin typeface="+mj-lt"/>
                <a:ea typeface="+mj-ea"/>
                <a:cs typeface="+mj-cs"/>
              </a:rPr>
              <a:t>Background</a:t>
            </a:r>
          </a:p>
        </p:txBody>
      </p:sp>
      <p:sp>
        <p:nvSpPr>
          <p:cNvPr id="3075" name="Content Placeholder 2"/>
          <p:cNvSpPr txBox="1">
            <a:spLocks/>
          </p:cNvSpPr>
          <p:nvPr/>
        </p:nvSpPr>
        <p:spPr bwMode="auto">
          <a:xfrm>
            <a:off x="179388" y="1052513"/>
            <a:ext cx="878522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1" hangingPunct="1">
              <a:spcBef>
                <a:spcPct val="20000"/>
              </a:spcBef>
              <a:buFont typeface="Arial" charset="0"/>
              <a:buChar char="•"/>
            </a:pPr>
            <a:endParaRPr lang="en-US" altLang="zh-CN" sz="2000" dirty="0"/>
          </a:p>
          <a:p>
            <a:pPr marL="342900" indent="-342900" algn="just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000" dirty="0"/>
              <a:t>At RAN1#80, the issue of DL </a:t>
            </a:r>
            <a:r>
              <a:rPr lang="en-US" altLang="zh-CN" sz="2000" dirty="0" smtClean="0"/>
              <a:t>control signaling </a:t>
            </a:r>
            <a:r>
              <a:rPr lang="en-US" altLang="zh-CN" sz="2000" dirty="0"/>
              <a:t>has been discussed and observation was noted that there </a:t>
            </a:r>
            <a:r>
              <a:rPr lang="en-US" altLang="zh-CN" sz="2000" dirty="0" smtClean="0"/>
              <a:t>may be </a:t>
            </a:r>
            <a:r>
              <a:rPr lang="en-US" altLang="zh-CN" sz="2000" dirty="0"/>
              <a:t>need for RAN1 to study potential limitation of </a:t>
            </a:r>
            <a:r>
              <a:rPr lang="en-US" altLang="zh-CN" sz="2000" dirty="0" err="1" smtClean="0"/>
              <a:t>eIMTA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signaling for supporting up to 32 CCs in </a:t>
            </a:r>
            <a:r>
              <a:rPr lang="en-US" altLang="zh-CN" sz="2000" dirty="0" err="1" smtClean="0"/>
              <a:t>Rel</a:t>
            </a:r>
            <a:r>
              <a:rPr lang="en-US" altLang="zh-CN" sz="2000" dirty="0" smtClean="0"/>
              <a:t> 13</a:t>
            </a:r>
            <a:r>
              <a:rPr lang="en-US" altLang="zh-CN" sz="2000" dirty="0"/>
              <a:t>:</a:t>
            </a:r>
          </a:p>
          <a:p>
            <a:pPr lvl="1"/>
            <a:r>
              <a:rPr lang="en-US" altLang="zh-CN" i="1" dirty="0"/>
              <a:t/>
            </a:r>
            <a:br>
              <a:rPr lang="en-US" altLang="zh-CN" i="1" dirty="0"/>
            </a:br>
            <a:r>
              <a:rPr lang="en-US" altLang="zh-CN" i="1" dirty="0"/>
              <a:t> </a:t>
            </a:r>
            <a:r>
              <a:rPr lang="en-US" altLang="zh-CN" i="1" dirty="0">
                <a:solidFill>
                  <a:srgbClr val="0070C0"/>
                </a:solidFill>
              </a:rPr>
              <a:t>The following potential issues applicable to DL control could be studied for the 36.300 CA deployment scenarios:</a:t>
            </a:r>
            <a:endParaRPr lang="zh-CN" altLang="zh-CN" dirty="0">
              <a:solidFill>
                <a:srgbClr val="0070C0"/>
              </a:solidFill>
            </a:endParaRPr>
          </a:p>
          <a:p>
            <a:pPr lvl="2"/>
            <a:r>
              <a:rPr lang="en-US" altLang="zh-CN" i="1" dirty="0">
                <a:solidFill>
                  <a:srgbClr val="0070C0"/>
                </a:solidFill>
              </a:rPr>
              <a:t>Potential limitations of the </a:t>
            </a:r>
            <a:r>
              <a:rPr lang="en-US" altLang="zh-CN" i="1" dirty="0" err="1">
                <a:solidFill>
                  <a:srgbClr val="0070C0"/>
                </a:solidFill>
              </a:rPr>
              <a:t>eIMTA</a:t>
            </a:r>
            <a:r>
              <a:rPr lang="en-US" altLang="zh-CN" i="1" dirty="0">
                <a:solidFill>
                  <a:srgbClr val="0070C0"/>
                </a:solidFill>
              </a:rPr>
              <a:t> signaling</a:t>
            </a:r>
            <a:endParaRPr lang="zh-CN" altLang="zh-CN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ct val="20000"/>
              </a:spcBef>
              <a:buFont typeface="Arial" charset="0"/>
              <a:buChar char="•"/>
            </a:pPr>
            <a:endParaRPr lang="en-US" altLang="zh-CN" sz="2000" dirty="0"/>
          </a:p>
          <a:p>
            <a:pPr lvl="2">
              <a:spcAft>
                <a:spcPts val="900"/>
              </a:spcAft>
            </a:pP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0825" y="260350"/>
            <a:ext cx="8229600" cy="928688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Proposal</a:t>
            </a:r>
            <a:endParaRPr lang="en-US" altLang="zh-CN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79388" y="1484313"/>
            <a:ext cx="8785225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23900" lvl="1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r>
              <a:rPr lang="en-US" altLang="zh-CN" sz="2400" b="1" i="1" dirty="0" smtClean="0"/>
              <a:t>More than 5  indexes used to indicate UL/DL reconfiguration for </a:t>
            </a:r>
            <a:r>
              <a:rPr lang="en-US" altLang="zh-CN" sz="2400" b="1" i="1" dirty="0" err="1" smtClean="0"/>
              <a:t>eIMTA</a:t>
            </a:r>
            <a:r>
              <a:rPr lang="en-US" altLang="zh-CN" sz="2400" b="1" i="1" dirty="0" smtClean="0"/>
              <a:t> operation in Rel-13 CA are not needed</a:t>
            </a:r>
          </a:p>
          <a:p>
            <a:pPr marL="1181100" lvl="2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r>
              <a:rPr lang="en-US" altLang="zh-CN" sz="2400" b="1" i="1" dirty="0" smtClean="0"/>
              <a:t>Enhancement of DCI format 1C with </a:t>
            </a:r>
            <a:r>
              <a:rPr lang="en-US" altLang="zh-CN" sz="2400" b="1" i="1" dirty="0" err="1" smtClean="0"/>
              <a:t>eIMTA</a:t>
            </a:r>
            <a:r>
              <a:rPr lang="en-US" altLang="zh-CN" sz="2400" b="1" i="1" dirty="0" smtClean="0"/>
              <a:t> RNTI  is not needed</a:t>
            </a:r>
          </a:p>
          <a:p>
            <a:pPr marL="1181100" lvl="2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r>
              <a:rPr lang="en-US" altLang="zh-CN" sz="2400" b="1" i="1" dirty="0" smtClean="0"/>
              <a:t>No additional DCI format is introduced to indicate UL/DL reconfiguration for </a:t>
            </a:r>
            <a:r>
              <a:rPr lang="en-US" altLang="zh-CN" sz="2400" b="1" i="1" dirty="0" err="1" smtClean="0"/>
              <a:t>eIMTA</a:t>
            </a:r>
            <a:r>
              <a:rPr lang="en-US" altLang="zh-CN" sz="2400" b="1" i="1" dirty="0" smtClean="0"/>
              <a:t> operation</a:t>
            </a:r>
          </a:p>
          <a:p>
            <a:pPr marL="1181100" lvl="2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sz="2400" b="1" i="1" dirty="0" smtClean="0"/>
          </a:p>
          <a:p>
            <a:pPr marL="266700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sz="2000" i="1" dirty="0" smtClean="0"/>
          </a:p>
          <a:p>
            <a:pPr marL="1181100" lvl="2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sz="2000" i="1" dirty="0" smtClean="0"/>
          </a:p>
          <a:p>
            <a:pPr marL="266700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sz="2400" b="1" i="1" dirty="0" smtClean="0"/>
          </a:p>
          <a:p>
            <a:pPr marL="723900" lvl="1" indent="-266700">
              <a:spcAft>
                <a:spcPts val="900"/>
              </a:spcAft>
              <a:tabLst>
                <a:tab pos="457200" algn="l"/>
              </a:tabLst>
            </a:pPr>
            <a:endParaRPr lang="en-US" altLang="zh-CN" sz="2000" dirty="0" smtClean="0"/>
          </a:p>
          <a:p>
            <a:pPr marL="723900" lvl="1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sz="2000" dirty="0" smtClean="0"/>
          </a:p>
          <a:p>
            <a:pPr marL="723900" lvl="1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sz="2000" dirty="0" smtClean="0"/>
          </a:p>
          <a:p>
            <a:pPr marL="723900" lvl="1" indent="-266700">
              <a:spcAft>
                <a:spcPts val="900"/>
              </a:spcAft>
              <a:buFont typeface="Arial" charset="0"/>
              <a:buChar char="•"/>
              <a:tabLst>
                <a:tab pos="457200" algn="l"/>
              </a:tabLst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118</Words>
  <Application>Microsoft Office PowerPoint</Application>
  <PresentationFormat>全屏显示(4:3)</PresentationFormat>
  <Paragraphs>24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36</cp:revision>
  <dcterms:created xsi:type="dcterms:W3CDTF">2015-04-16T04:44:45Z</dcterms:created>
  <dcterms:modified xsi:type="dcterms:W3CDTF">2015-04-21T16:49:40Z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(3)Sx8W3ITqVc+cA9UDHewujRSpYOy+IxWCoxiOgFKDI914mRWdq+ufdi0PyDNTf1wE8b8JOh5F
3obUGRyXM3J2QFbSZRKAq30yrvusvEDaYKv+0g8bP4ARsYVBrsXV6CS4Krh1O7d/DTW4pg9f
WOxAMmjlZI8W6K9OujExB39fS6p8av4EqtHINHuBwuv7u9iFrenjrMcAZ4UUiPuhuP8uxOqQ
jlaq3fZRSgh3oytvDo</vt:lpwstr>
  </property>
  <property fmtid="{D5CDD505-2E9C-101B-9397-08002B2CF9AE}" pid="3" name="_new_ms_pID_725431">
    <vt:lpwstr>FjuvDhU+WeKXGHjVuN48TRshg59SlWFxmaWtmVUI9kd7REC9rdjnxF
PNFqqpLlkz+i5q3JXjAqAtTzh5Fpofz9h48f6IzPkkarwSFRT0Qcle24FEyrxsYFjEU8ILQg
F8WSI2MdpunPe0w09mdSO2OS4Kx3egqcNOFp5brM5YrVwGu8eIiTZCIp8Akw5mmCy5bDlvle
WsRgPp9aMF3bHga62pNUa59KeAlOdVA10r94</vt:lpwstr>
  </property>
  <property fmtid="{D5CDD505-2E9C-101B-9397-08002B2CF9AE}" pid="4" name="_new_ms_pID_725432">
    <vt:lpwstr>Ph5MPoCrJsIhE4AcbSLDN+6D/Mi3shMnp89I
X0SELRsZiopBjryLUBpdcAbmEOVRYrCHYfecNgUjWNORTznuH3N8J5Dwgvpq3S650326hdx5
</vt:lpwstr>
  </property>
  <property fmtid="{D5CDD505-2E9C-101B-9397-08002B2CF9AE}" pid="5" name="sflag">
    <vt:lpwstr>1429628070</vt:lpwstr>
  </property>
</Properties>
</file>