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6" r:id="rId3"/>
    <p:sldId id="268" r:id="rId4"/>
    <p:sldId id="272" r:id="rId5"/>
    <p:sldId id="27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676" autoAdjust="0"/>
    <p:restoredTop sz="93321" autoAdjust="0"/>
  </p:normalViewPr>
  <p:slideViewPr>
    <p:cSldViewPr>
      <p:cViewPr varScale="1">
        <p:scale>
          <a:sx n="85" d="100"/>
          <a:sy n="85" d="100"/>
        </p:scale>
        <p:origin x="-2094" y="-90"/>
      </p:cViewPr>
      <p:guideLst>
        <p:guide orient="horz" pos="2160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PBCH options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</a:t>
            </a:r>
            <a:r>
              <a:rPr lang="en-US" dirty="0" smtClean="0"/>
              <a:t>HiSilicon 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R1-150892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75117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#80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Athens, Greece, February 9-13,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7.2.1.2.3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Agreements in RAN1#80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altLang="zh-CN" b="1" u="sng" dirty="0" smtClean="0">
                <a:solidFill>
                  <a:srgbClr val="00B050"/>
                </a:solidFill>
              </a:rPr>
              <a:t>Agreements:</a:t>
            </a:r>
            <a:endParaRPr lang="zh-CN" altLang="zh-CN" dirty="0" smtClean="0">
              <a:solidFill>
                <a:srgbClr val="00B050"/>
              </a:solidFill>
            </a:endParaRPr>
          </a:p>
          <a:p>
            <a:pPr lvl="0"/>
            <a:r>
              <a:rPr lang="en-US" altLang="zh-CN" dirty="0" smtClean="0"/>
              <a:t>Narrow down the options for PBCH coverage </a:t>
            </a:r>
            <a:r>
              <a:rPr lang="en-US" altLang="zh-CN" dirty="0" err="1" smtClean="0"/>
              <a:t>enh</a:t>
            </a:r>
            <a:r>
              <a:rPr lang="en-US" altLang="zh-CN" dirty="0" smtClean="0"/>
              <a:t> as follows: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Agree that we only select ONE of the following options that define the repetition burst within the 40ms PBCH cycle: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Option 1: Repetition in SF#0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Option 2: Repetition in SF#0 + repetition in SF#5 in odd frames.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Option 3: Repetition in SF#0 + repetition in 1 other sub-frame in all frames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Option 4: Repetition in SF#0 + repetition in 3 other sub-frames in all frames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FFS until RAN1#80bis which REs should be excluded for PBCH repetition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Agree that “user data and MIB repetition are assumed not to be sent in the same PRBs.”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Agree that we shall only select ONE of the options below for configuration of transmission across 40ms cycles: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Option A: Always send repetition in every 40ms cycle.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Option B: Dynamic on/off of repetitions on a per 40x ms cycle basis.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Option C: Repetition based on pattern(s) across a given number of cycles.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Choose among Option 1-A or 2-A or 3-B or 3-C or 4-B or 4-C in RAN1#80bis</a:t>
            </a:r>
            <a:endParaRPr lang="zh-CN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Opt C can be like Opt B if Opt C is a repetition pattern across an infinite number of cycles . </a:t>
            </a:r>
          </a:p>
          <a:p>
            <a:r>
              <a:rPr lang="en-US" altLang="zh-CN" dirty="0" smtClean="0"/>
              <a:t>Opt C can be like Opt A if Opt C is a repetition pattern across a given number of cycles and the “given number of cycles” is 1. </a:t>
            </a:r>
          </a:p>
          <a:p>
            <a:r>
              <a:rPr lang="en-US" altLang="zh-CN" dirty="0" smtClean="0"/>
              <a:t>Opt B can be like Opt C if the transmissions of the network pattern may be turned off by the network, for example in mild coverage enhancement conditions.</a:t>
            </a:r>
          </a:p>
          <a:p>
            <a:endParaRPr lang="en-US" altLang="zh-CN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/>
          </a:bodyPr>
          <a:lstStyle/>
          <a:p>
            <a:pPr marL="742950" lvl="2" indent="-342900"/>
            <a:r>
              <a:rPr lang="en-US" altLang="zh-CN" sz="2300" dirty="0" smtClean="0"/>
              <a:t>Option 1A:</a:t>
            </a:r>
          </a:p>
          <a:p>
            <a:pPr marL="1200150" lvl="3" indent="-342900"/>
            <a:r>
              <a:rPr lang="en-US" altLang="zh-CN" sz="1900" dirty="0" err="1" smtClean="0"/>
              <a:t>eNB</a:t>
            </a:r>
            <a:r>
              <a:rPr lang="en-US" altLang="zh-CN" sz="1900" dirty="0" smtClean="0"/>
              <a:t> transmits the PBCH repetition burst in every 40ms PBCH cycle</a:t>
            </a:r>
          </a:p>
          <a:p>
            <a:pPr marL="1200150" lvl="3" indent="-342900"/>
            <a:r>
              <a:rPr lang="en-US" altLang="zh-CN" sz="1900" dirty="0" smtClean="0"/>
              <a:t>UE assumes the PBCH repetition burst is transmitted in every 40ms PBCH cycle</a:t>
            </a:r>
          </a:p>
          <a:p>
            <a:pPr marL="1200150" lvl="3" indent="-342900"/>
            <a:r>
              <a:rPr lang="en-US" altLang="zh-CN" sz="1900" dirty="0" smtClean="0"/>
              <a:t>Repetitions within a 40ms that include PBCH repetition use Option 1</a:t>
            </a:r>
          </a:p>
          <a:p>
            <a:pPr marL="742950" lvl="2" indent="-342900"/>
            <a:r>
              <a:rPr lang="en-US" altLang="zh-CN" sz="2300" dirty="0" smtClean="0"/>
              <a:t>Option 4C with PBCH repetitions every </a:t>
            </a:r>
            <a:r>
              <a:rPr lang="en-US" altLang="zh-CN" sz="2300" dirty="0" smtClean="0"/>
              <a:t>4 </a:t>
            </a:r>
            <a:r>
              <a:rPr lang="en-US" altLang="zh-CN" sz="2300" dirty="0" smtClean="0"/>
              <a:t>PBCH cycles:</a:t>
            </a:r>
          </a:p>
          <a:p>
            <a:pPr marL="1200150" lvl="3" indent="-342900"/>
            <a:r>
              <a:rPr lang="en-US" altLang="zh-CN" sz="1900" dirty="0" err="1" smtClean="0"/>
              <a:t>eNB</a:t>
            </a:r>
            <a:r>
              <a:rPr lang="en-US" altLang="zh-CN" sz="1900" dirty="0" smtClean="0"/>
              <a:t> transmits the PBCH repetition burst every </a:t>
            </a:r>
            <a:r>
              <a:rPr lang="en-US" altLang="zh-CN" sz="1900" dirty="0" smtClean="0"/>
              <a:t>four 40ms </a:t>
            </a:r>
            <a:r>
              <a:rPr lang="en-US" altLang="zh-CN" sz="1900" dirty="0" smtClean="0"/>
              <a:t>PBCH cycles</a:t>
            </a:r>
          </a:p>
          <a:p>
            <a:pPr marL="1200150" lvl="3" indent="-342900"/>
            <a:r>
              <a:rPr lang="en-US" altLang="zh-CN" sz="1900" dirty="0" smtClean="0"/>
              <a:t>UE knows from specification the pattern (SFN and number of cycles)</a:t>
            </a:r>
          </a:p>
          <a:p>
            <a:pPr marL="1200150" lvl="3" indent="-342900"/>
            <a:r>
              <a:rPr lang="en-US" altLang="zh-CN" sz="1900" dirty="0" smtClean="0"/>
              <a:t>Repetitions within a 40ms that include PBCH repetitions use Option 4</a:t>
            </a:r>
          </a:p>
          <a:p>
            <a:pPr marL="742950" lvl="2" indent="-342900"/>
            <a:r>
              <a:rPr lang="en-US" altLang="zh-CN" sz="2300" dirty="0" smtClean="0"/>
              <a:t>Option 3B’ with PBCH repetitions possibly every 6 PBCH cycles</a:t>
            </a:r>
          </a:p>
          <a:p>
            <a:pPr marL="1200150" lvl="3" indent="-342900"/>
            <a:r>
              <a:rPr lang="en-US" altLang="zh-CN" sz="1900" dirty="0" err="1" smtClean="0"/>
              <a:t>eNB</a:t>
            </a:r>
            <a:r>
              <a:rPr lang="en-US" altLang="zh-CN" sz="1900" dirty="0" smtClean="0"/>
              <a:t> transmits the PBCH repetition burst possibly every six 40ms PBCH cycles</a:t>
            </a:r>
          </a:p>
          <a:p>
            <a:pPr marL="1200150" lvl="3" indent="-342900"/>
            <a:r>
              <a:rPr lang="en-US" altLang="zh-CN" sz="1900" dirty="0" smtClean="0"/>
              <a:t>UE knows from specification the pattern (SFN and number of cycles)</a:t>
            </a:r>
          </a:p>
          <a:p>
            <a:pPr marL="1200150" lvl="3" indent="-342900"/>
            <a:r>
              <a:rPr lang="en-US" altLang="zh-CN" sz="1900" dirty="0" smtClean="0"/>
              <a:t>Repetitions within a 40ms that include PBCH repetitions use Option 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72608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When evaluating options, companies should clearly define the configuration of transmission across 40ms cycles and the network and UE behaviors.</a:t>
            </a:r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Power consumption should be considered and latency can be considered.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Configurability of the coverage enhancement amount of the PBCH can be considered at a per cell level.</a:t>
            </a:r>
            <a:endParaRPr lang="zh-CN" altLang="zh-CN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</TotalTime>
  <Words>484</Words>
  <Application>Microsoft Office PowerPoint</Application>
  <PresentationFormat>On-screen Show (4:3)</PresentationFormat>
  <Paragraphs>42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WF on PBCH options</vt:lpstr>
      <vt:lpstr>Agreements in RAN1#80</vt:lpstr>
      <vt:lpstr>Observations</vt:lpstr>
      <vt:lpstr>Examples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Huawei</cp:lastModifiedBy>
  <cp:revision>256</cp:revision>
  <dcterms:created xsi:type="dcterms:W3CDTF">2014-11-19T18:15:29Z</dcterms:created>
  <dcterms:modified xsi:type="dcterms:W3CDTF">2015-02-13T07:27:24Z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(3)BlthmoMlY+71seRBuEEEeIuKpCcByVs95VChxBkoFOaH88htKBXJte6Yp5ofiRTInS2N2fp9
uIGvfYLcRO5LdurpqZYU9vXoSAr7rZWzbUmvJgfOTZza189l6W/Rcco+F1neGv5UtZ5MIWLb
UBMqOGRWBsOWxEhNCGZJS/Ewq8GwZsUg2NQRJYkkNn8X4P6JaWb5hknh9dta0dF9fepouq4d
Et7iaDm6jPHyr5jOou</vt:lpwstr>
  </property>
  <property fmtid="{D5CDD505-2E9C-101B-9397-08002B2CF9AE}" pid="3" name="_new_ms_pID_725431">
    <vt:lpwstr>oSTFERS+GN6vP7WYjBhXml4RvrJ/XuL/B1Zx6IGJv2nCmj/fvtmlyp
cXgT5dVJPqmnS1gRL1r0iYuXqi7cpIjedSlbn5YZI9cBfGVBgeCWewWIyaJ/1/3XvYx47ljD
OpYuB2XTTeRLXemYSCZ3ys43EI3x1S+J6d7+ArPiC1v5MpdpM2TplpP1IFj4kOJzCq9Z3fDC
uHQokmILBnFaHl+sCCWi5biz9xGL1/gnwFyA</vt:lpwstr>
  </property>
  <property fmtid="{D5CDD505-2E9C-101B-9397-08002B2CF9AE}" pid="4" name="_new_ms_pID_725432">
    <vt:lpwstr>DMSQfb+fZOzbtx4dhK6KylL5QYS1k73fzkJQ
GYhQXrp1</vt:lpwstr>
  </property>
  <property fmtid="{D5CDD505-2E9C-101B-9397-08002B2CF9AE}" pid="5" name="sflag">
    <vt:lpwstr>1423739351</vt:lpwstr>
  </property>
</Properties>
</file>