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57" r:id="rId5"/>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992" y="-3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887050-EF55-4BE3-A67A-CAE974ECAB37}"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2773701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887050-EF55-4BE3-A67A-CAE974ECAB37}"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3986054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887050-EF55-4BE3-A67A-CAE974ECAB37}"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2255242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887050-EF55-4BE3-A67A-CAE974ECAB37}"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3521988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887050-EF55-4BE3-A67A-CAE974ECAB37}"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3023750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887050-EF55-4BE3-A67A-CAE974ECAB37}" type="datetimeFigureOut">
              <a:rPr lang="en-US" smtClean="0"/>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1507149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887050-EF55-4BE3-A67A-CAE974ECAB37}" type="datetimeFigureOut">
              <a:rPr lang="en-US" smtClean="0"/>
              <a:t>2/11/2015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940543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887050-EF55-4BE3-A67A-CAE974ECAB37}" type="datetimeFigureOut">
              <a:rPr lang="en-US" smtClean="0"/>
              <a:t>2/11/2015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1900099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887050-EF55-4BE3-A67A-CAE974ECAB37}" type="datetimeFigureOut">
              <a:rPr lang="en-US" smtClean="0"/>
              <a:t>2/11/2015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1734983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887050-EF55-4BE3-A67A-CAE974ECAB37}" type="datetimeFigureOut">
              <a:rPr lang="en-US" smtClean="0"/>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1763795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887050-EF55-4BE3-A67A-CAE974ECAB37}" type="datetimeFigureOut">
              <a:rPr lang="en-US" smtClean="0"/>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3930669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887050-EF55-4BE3-A67A-CAE974ECAB37}" type="datetimeFigureOut">
              <a:rPr lang="en-US" smtClean="0"/>
              <a:t>2/11/2015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A834A8-9B44-4EE1-B21F-0B2AB4961CF0}" type="slidenum">
              <a:rPr lang="en-US" smtClean="0"/>
              <a:t>‹#›</a:t>
            </a:fld>
            <a:endParaRPr lang="en-US"/>
          </a:p>
        </p:txBody>
      </p:sp>
    </p:spTree>
    <p:extLst>
      <p:ext uri="{BB962C8B-B14F-4D97-AF65-F5344CB8AC3E}">
        <p14:creationId xmlns:p14="http://schemas.microsoft.com/office/powerpoint/2010/main" val="8644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1.4 MHz system bandwidth for MTC</a:t>
            </a:r>
            <a:endParaRPr lang="en-US" dirty="0"/>
          </a:p>
        </p:txBody>
      </p:sp>
      <p:sp>
        <p:nvSpPr>
          <p:cNvPr id="3" name="Subtitle 2"/>
          <p:cNvSpPr>
            <a:spLocks noGrp="1"/>
          </p:cNvSpPr>
          <p:nvPr>
            <p:ph type="subTitle" idx="1"/>
          </p:nvPr>
        </p:nvSpPr>
        <p:spPr/>
        <p:txBody>
          <a:bodyPr>
            <a:noAutofit/>
          </a:bodyPr>
          <a:lstStyle/>
          <a:p>
            <a:r>
              <a:rPr lang="en-US" sz="2400" dirty="0" smtClean="0"/>
              <a:t>Ericsson, Alcatel-Lucent, Alcatel-Lucent Shanghai Bell, </a:t>
            </a:r>
            <a:r>
              <a:rPr lang="en-US" sz="2400" dirty="0" smtClean="0"/>
              <a:t>AT&amp;T, DTAG</a:t>
            </a:r>
            <a:r>
              <a:rPr lang="en-US" sz="2400" dirty="0" smtClean="0"/>
              <a:t>, ETRI, Intel, InterDigital, LG Electronics, NEC, Nokia Corporation, Nokia Networks, Panasonic, Sharp, Sierra Wireless</a:t>
            </a:r>
          </a:p>
        </p:txBody>
      </p:sp>
      <p:sp>
        <p:nvSpPr>
          <p:cNvPr id="4" name="テキスト ボックス 4"/>
          <p:cNvSpPr txBox="1">
            <a:spLocks noChangeArrowheads="1"/>
          </p:cNvSpPr>
          <p:nvPr/>
        </p:nvSpPr>
        <p:spPr bwMode="auto">
          <a:xfrm>
            <a:off x="179388" y="188913"/>
            <a:ext cx="47529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kumimoji="0" lang="en-US" altLang="ja-JP" sz="2400" dirty="0">
                <a:latin typeface="Calibri" pitchFamily="34" charset="0"/>
                <a:ea typeface="ＭＳ Ｐゴシック" pitchFamily="34" charset="-128"/>
              </a:rPr>
              <a:t>3GPP TSG RAN WG1 #80</a:t>
            </a:r>
          </a:p>
          <a:p>
            <a:pPr eaLnBrk="1" hangingPunct="1">
              <a:spcBef>
                <a:spcPct val="0"/>
              </a:spcBef>
              <a:buFontTx/>
              <a:buNone/>
            </a:pPr>
            <a:r>
              <a:rPr kumimoji="0" lang="en-US" altLang="ja-JP" sz="2400" dirty="0">
                <a:latin typeface="Calibri" pitchFamily="34" charset="0"/>
                <a:ea typeface="ＭＳ Ｐゴシック" pitchFamily="34" charset="-128"/>
              </a:rPr>
              <a:t>Athens, Greece</a:t>
            </a:r>
            <a:r>
              <a:rPr kumimoji="0" lang="nn-NO" altLang="ja-JP" sz="2400" dirty="0">
                <a:latin typeface="Calibri" pitchFamily="34" charset="0"/>
                <a:ea typeface="ＭＳ Ｐゴシック" pitchFamily="34" charset="-128"/>
              </a:rPr>
              <a:t>, </a:t>
            </a:r>
            <a:r>
              <a:rPr kumimoji="0" lang="nn-NO" altLang="ja-JP" sz="2400" dirty="0" smtClean="0">
                <a:latin typeface="Calibri" pitchFamily="34" charset="0"/>
                <a:ea typeface="ＭＳ Ｐゴシック" pitchFamily="34" charset="-128"/>
              </a:rPr>
              <a:t>9th - 13th Feb, </a:t>
            </a:r>
            <a:r>
              <a:rPr kumimoji="0" lang="nn-NO" altLang="ja-JP" sz="2400" dirty="0">
                <a:latin typeface="Calibri" pitchFamily="34" charset="0"/>
                <a:ea typeface="ＭＳ Ｐゴシック" pitchFamily="34" charset="-128"/>
              </a:rPr>
              <a:t>2015</a:t>
            </a:r>
          </a:p>
          <a:p>
            <a:pPr eaLnBrk="1" hangingPunct="1">
              <a:spcBef>
                <a:spcPct val="0"/>
              </a:spcBef>
              <a:buFontTx/>
              <a:buNone/>
            </a:pPr>
            <a:r>
              <a:rPr kumimoji="0" lang="en-US" altLang="ja-JP" sz="2400" dirty="0">
                <a:latin typeface="Calibri" pitchFamily="34" charset="0"/>
                <a:ea typeface="ＭＳ Ｐゴシック" pitchFamily="34" charset="-128"/>
              </a:rPr>
              <a:t>Agenda item </a:t>
            </a:r>
            <a:r>
              <a:rPr kumimoji="0" lang="en-US" altLang="ja-JP" sz="2400" dirty="0" smtClean="0">
                <a:latin typeface="Calibri" pitchFamily="34" charset="0"/>
                <a:ea typeface="ＭＳ Ｐゴシック" pitchFamily="34" charset="-128"/>
              </a:rPr>
              <a:t>7.2.1.3</a:t>
            </a:r>
            <a:endParaRPr kumimoji="0" lang="ja-JP" altLang="en-US" sz="2400" dirty="0">
              <a:latin typeface="Calibri" pitchFamily="34" charset="0"/>
              <a:ea typeface="ＭＳ Ｐゴシック" pitchFamily="34" charset="-128"/>
            </a:endParaRPr>
          </a:p>
        </p:txBody>
      </p:sp>
      <p:sp>
        <p:nvSpPr>
          <p:cNvPr id="5" name="テキスト ボックス 3"/>
          <p:cNvSpPr txBox="1">
            <a:spLocks noChangeArrowheads="1"/>
          </p:cNvSpPr>
          <p:nvPr/>
        </p:nvSpPr>
        <p:spPr bwMode="auto">
          <a:xfrm>
            <a:off x="7235825" y="188913"/>
            <a:ext cx="15343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kumimoji="0" lang="en-US" altLang="ja-JP" sz="2400" dirty="0" smtClean="0">
                <a:latin typeface="Calibri" pitchFamily="34" charset="0"/>
                <a:ea typeface="ＭＳ Ｐゴシック" pitchFamily="34" charset="-128"/>
              </a:rPr>
              <a:t>R1-150853</a:t>
            </a:r>
            <a:endParaRPr kumimoji="0" lang="ja-JP" altLang="en-US" sz="2400" dirty="0">
              <a:latin typeface="Calibri" pitchFamily="34" charset="0"/>
              <a:ea typeface="ＭＳ Ｐゴシック" pitchFamily="34" charset="-128"/>
            </a:endParaRPr>
          </a:p>
        </p:txBody>
      </p:sp>
    </p:spTree>
    <p:extLst>
      <p:ext uri="{BB962C8B-B14F-4D97-AF65-F5344CB8AC3E}">
        <p14:creationId xmlns:p14="http://schemas.microsoft.com/office/powerpoint/2010/main" val="17658881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a:bodyPr>
          <a:lstStyle/>
          <a:p>
            <a:pPr lvl="0" hangingPunct="0"/>
            <a:r>
              <a:rPr lang="en-US" sz="2000" dirty="0" smtClean="0"/>
              <a:t>RAN1#79 agreed that</a:t>
            </a:r>
          </a:p>
          <a:p>
            <a:pPr lvl="1" hangingPunct="0"/>
            <a:r>
              <a:rPr lang="en-US" sz="1800" dirty="0" smtClean="0"/>
              <a:t>Legacy PCFICH, PDCCH and PHICH are not received by Rel-13 low complexity UEs at least for system BW&gt;1.4MHz</a:t>
            </a:r>
          </a:p>
          <a:p>
            <a:pPr lvl="0" hangingPunct="0"/>
            <a:r>
              <a:rPr lang="en-US" sz="2000" dirty="0" smtClean="0"/>
              <a:t>And</a:t>
            </a:r>
          </a:p>
          <a:p>
            <a:pPr lvl="1" hangingPunct="0"/>
            <a:r>
              <a:rPr lang="en-US" sz="1800" dirty="0" smtClean="0"/>
              <a:t>FFS: Whether UE can receive PDCCH which schedules transmissions of legacy SIBs in 1.4 MHz system BW case</a:t>
            </a:r>
          </a:p>
        </p:txBody>
      </p:sp>
    </p:spTree>
    <p:extLst>
      <p:ext uri="{BB962C8B-B14F-4D97-AF65-F5344CB8AC3E}">
        <p14:creationId xmlns:p14="http://schemas.microsoft.com/office/powerpoint/2010/main" val="2072931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57200" y="1600200"/>
            <a:ext cx="8229600" cy="4853136"/>
          </a:xfrm>
        </p:spPr>
        <p:txBody>
          <a:bodyPr>
            <a:normAutofit fontScale="62500" lnSpcReduction="20000"/>
          </a:bodyPr>
          <a:lstStyle/>
          <a:p>
            <a:pPr hangingPunct="0"/>
            <a:r>
              <a:rPr lang="en-GB" dirty="0"/>
              <a:t>Since the Rel-13 low complexity (LC) UE will support a transmission and reception bandwidth of 1.4 MHz, it would in principle be possible to require the UE to operate in the same manner as a legacy UE when it accesses a 1.4 MHz system, meaning that it would e.g. be expected to receive the normal PCFICH, PDCCH, PHICH and SIB transmissions.</a:t>
            </a:r>
            <a:endParaRPr lang="sv-SE" dirty="0"/>
          </a:p>
          <a:p>
            <a:pPr hangingPunct="0"/>
            <a:r>
              <a:rPr lang="en-GB" dirty="0"/>
              <a:t>The benefit with this approach is that a 1.4 MHz system will be able to support Rel-13 LC UEs in normal coverage with very little to no </a:t>
            </a:r>
            <a:r>
              <a:rPr lang="en-GB" dirty="0" smtClean="0"/>
              <a:t>modification.</a:t>
            </a:r>
          </a:p>
          <a:p>
            <a:pPr hangingPunct="0"/>
            <a:r>
              <a:rPr lang="en-GB" dirty="0" smtClean="0"/>
              <a:t>However</a:t>
            </a:r>
            <a:r>
              <a:rPr lang="en-GB" dirty="0"/>
              <a:t>, we also see some serious drawbacks:</a:t>
            </a:r>
            <a:endParaRPr lang="sv-SE" dirty="0"/>
          </a:p>
          <a:p>
            <a:pPr lvl="1" hangingPunct="0"/>
            <a:r>
              <a:rPr lang="en-GB" dirty="0"/>
              <a:t>Tighter UE processing time line in legacy operation may result in increased device cost and UE power consumption and thereby counteract two of the objectives of the work item.</a:t>
            </a:r>
            <a:endParaRPr lang="sv-SE" dirty="0"/>
          </a:p>
          <a:p>
            <a:pPr lvl="1" hangingPunct="0"/>
            <a:r>
              <a:rPr lang="en-GB" dirty="0"/>
              <a:t>If coverage enhancements are implemented in different ways in different system bandwidths, this will require additional standardization work in several working groups, which may jeopardize the successful and timely completion of the work item.</a:t>
            </a:r>
            <a:endParaRPr lang="sv-SE" dirty="0"/>
          </a:p>
          <a:p>
            <a:pPr lvl="1" hangingPunct="0"/>
            <a:r>
              <a:rPr lang="en-GB" dirty="0"/>
              <a:t>Dual modes of operation may result in higher R&amp;D cost and potential IODT issues</a:t>
            </a:r>
            <a:r>
              <a:rPr lang="en-GB" dirty="0" smtClean="0"/>
              <a:t>.</a:t>
            </a:r>
            <a:endParaRPr lang="sv-SE" dirty="0"/>
          </a:p>
        </p:txBody>
      </p:sp>
    </p:spTree>
    <p:extLst>
      <p:ext uri="{BB962C8B-B14F-4D97-AF65-F5344CB8AC3E}">
        <p14:creationId xmlns:p14="http://schemas.microsoft.com/office/powerpoint/2010/main" val="1272457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a:bodyPr>
          <a:lstStyle/>
          <a:p>
            <a:r>
              <a:rPr lang="en-US" sz="2000" dirty="0" smtClean="0"/>
              <a:t>Rel-13 low complexity UEs are not required to receive legacy PCFICH, legacy PDCCH and legacy PHICH.</a:t>
            </a:r>
          </a:p>
        </p:txBody>
      </p:sp>
    </p:spTree>
    <p:extLst>
      <p:ext uri="{BB962C8B-B14F-4D97-AF65-F5344CB8AC3E}">
        <p14:creationId xmlns:p14="http://schemas.microsoft.com/office/powerpoint/2010/main" val="34199112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315</Words>
  <Application>Microsoft Office PowerPoint</Application>
  <PresentationFormat>On-screen Show (4:3)</PresentationFormat>
  <Paragraphs>20</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WF on 1.4 MHz system bandwidth for MTC</vt:lpstr>
      <vt:lpstr>Background</vt:lpstr>
      <vt:lpstr>Background</vt:lpstr>
      <vt:lpstr>Proposal</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1.4 MHz system bandwidth for MTC</dc:title>
  <dc:creator>Johan Bergman</dc:creator>
  <cp:lastModifiedBy>Johan Bergman</cp:lastModifiedBy>
  <cp:revision>9</cp:revision>
  <dcterms:created xsi:type="dcterms:W3CDTF">2015-02-10T11:06:46Z</dcterms:created>
  <dcterms:modified xsi:type="dcterms:W3CDTF">2015-02-11T13:09:01Z</dcterms:modified>
</cp:coreProperties>
</file>