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259" r:id="rId5"/>
    <p:sldId id="261" r:id="rId6"/>
    <p:sldId id="262" r:id="rId7"/>
    <p:sldId id="263" r:id="rId8"/>
    <p:sldId id="264" r:id="rId9"/>
  </p:sldIdLst>
  <p:sldSz cx="9144000" cy="6858000" type="screen4x3"/>
  <p:notesSz cx="7019925" cy="93059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19" d="100"/>
          <a:sy n="119" d="100"/>
        </p:scale>
        <p:origin x="-558" y="-72"/>
      </p:cViewPr>
      <p:guideLst>
        <p:guide orient="horz" pos="1003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11/7/2014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1375" cy="34893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287" tIns="46644" rIns="93287" bIns="4664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993" y="4420315"/>
            <a:ext cx="5615940" cy="4187666"/>
          </a:xfrm>
          <a:prstGeom prst="rect">
            <a:avLst/>
          </a:prstGeom>
        </p:spPr>
        <p:txBody>
          <a:bodyPr vert="horz" lIns="93287" tIns="46644" rIns="93287" bIns="4664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November 7, 2014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</a:t>
            </a:r>
            <a:r>
              <a:rPr lang="en-US" dirty="0" err="1" smtClean="0"/>
              <a:t>NextNav</a:t>
            </a:r>
            <a:r>
              <a:rPr lang="en-US" dirty="0" smtClean="0"/>
              <a:t> LLC Confidential.  Protected under NDA.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November 7, 2014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57200" y="2566346"/>
            <a:ext cx="8229600" cy="1192917"/>
          </a:xfrm>
        </p:spPr>
        <p:txBody>
          <a:bodyPr/>
          <a:lstStyle/>
          <a:p>
            <a:r>
              <a:rPr lang="en-US" b="0" dirty="0"/>
              <a:t>R1-145115</a:t>
            </a:r>
            <a:r>
              <a:rPr lang="en-US" dirty="0"/>
              <a:t> </a:t>
            </a:r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57200" y="3759263"/>
            <a:ext cx="8229600" cy="422426"/>
          </a:xfrm>
        </p:spPr>
        <p:txBody>
          <a:bodyPr/>
          <a:lstStyle/>
          <a:p>
            <a:r>
              <a: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Way forward on </a:t>
            </a:r>
            <a:r>
              <a:rPr lang="en-US" b="1" dirty="0"/>
              <a:t>simulation methodology for indoor </a:t>
            </a:r>
            <a:r>
              <a:rPr lang="en-US" b="1" dirty="0" smtClean="0"/>
              <a:t>positioning</a:t>
            </a:r>
          </a:p>
          <a:p>
            <a:r>
              <a:rPr lang="en-US" dirty="0" smtClean="0"/>
              <a:t>NextNav, AT&amp;T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7010400" y="6408738"/>
            <a:ext cx="2133600" cy="365125"/>
          </a:xfrm>
        </p:spPr>
        <p:txBody>
          <a:bodyPr/>
          <a:lstStyle/>
          <a:p>
            <a:fld id="{5F6E1C53-A120-C647-96D9-0E51A69B1EC0}" type="datetime4">
              <a:rPr lang="en-US" smtClean="0"/>
              <a:pPr/>
              <a:t>November 7, 2014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2536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Summary from RAN1#78bis</a:t>
            </a:r>
            <a:endParaRPr lang="zh-CN" altLang="en-US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>
          <a:xfrm>
            <a:off x="179512" y="1188368"/>
            <a:ext cx="8712968" cy="5112568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Agreement at RAN1#78bis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For evaluating baseline performance, two scenarios are defined for the existing positioning techniques (e.g. A-GNSS, E-CID, OTDOA, UTDOA, or hybrids thereof) for indoor environments: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Outdoor deployment scenario, at least for the case of macro + outdoor small cell only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FFS: whether or not to evaluate the case of Macro only deployment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Outdoor macro + indoor small cell deployment scenario</a:t>
            </a:r>
          </a:p>
          <a:p>
            <a:pPr marL="742950" marR="0" lvl="1" indent="-285750" algn="l" defTabSz="914400" rtl="0" eaLnBrk="1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above scenarios are also applicable to evaluate physical layer design options, enhanced measurements, and/or any additional impacts or enhancements, as applicable per technology, for RAT-dependent and RAT-independent positioning systems, including suitable frequencies and signals.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Two Way Forwards proposed that require further discussion: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Proposal in R1-144475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For indoor positioning evaluation establish a baseline performance utilizing existing LTE OTDOA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FFS details on OTDOA configurations for evaluation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Baseline performance utilizing other or hybrid technologies are not precluded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25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Proposal in R1-144476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For indoor positioning technology evaluation, establish performance results for each technology - LTE OTDOA, RFPM, UTDOA, TBS or hybrid technologies </a:t>
            </a:r>
          </a:p>
          <a:p>
            <a:pPr marL="1600200" marR="0" lvl="3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FFS details on all positioning  configurations for evaluation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9684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&amp; 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Operator &amp; Public Safety feedback:</a:t>
            </a:r>
          </a:p>
          <a:p>
            <a:pPr lvl="1"/>
            <a:r>
              <a:rPr lang="en-US" dirty="0"/>
              <a:t>We support any technology that meets FCC requirements and is standardized by 3GPP (or other standard organizations) with </a:t>
            </a:r>
            <a:r>
              <a:rPr lang="en-US" dirty="0" smtClean="0"/>
              <a:t>support </a:t>
            </a:r>
            <a:r>
              <a:rPr lang="en-US" dirty="0"/>
              <a:t>by multiple vendors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Simulations should not determine “winners” or “losers” as </a:t>
            </a:r>
            <a:r>
              <a:rPr lang="en-US" smtClean="0"/>
              <a:t>a positioning </a:t>
            </a:r>
            <a:r>
              <a:rPr lang="en-US" dirty="0" smtClean="0"/>
              <a:t>technology “loser” in one scenario/environment </a:t>
            </a:r>
            <a:r>
              <a:rPr lang="en-US" dirty="0"/>
              <a:t>may </a:t>
            </a:r>
            <a:r>
              <a:rPr lang="en-US" dirty="0" smtClean="0"/>
              <a:t>emerge </a:t>
            </a:r>
            <a:r>
              <a:rPr lang="en-US" dirty="0"/>
              <a:t>as a “winner” in another </a:t>
            </a:r>
            <a:r>
              <a:rPr lang="en-US" dirty="0" smtClean="0"/>
              <a:t>scenario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dirty="0"/>
              <a:t>industry is generally better off having greater (within reason) rather than fewer </a:t>
            </a:r>
            <a:r>
              <a:rPr lang="en-US" dirty="0" smtClean="0"/>
              <a:t>solutions </a:t>
            </a:r>
            <a:r>
              <a:rPr lang="en-US" dirty="0"/>
              <a:t>in the tool </a:t>
            </a:r>
            <a:r>
              <a:rPr lang="en-US" dirty="0" smtClean="0"/>
              <a:t>chest, </a:t>
            </a:r>
            <a:r>
              <a:rPr lang="en-US" dirty="0"/>
              <a:t>in order to be able address the myriad of situations that confront us.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1035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methodology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96475"/>
            <a:ext cx="8229600" cy="5104606"/>
          </a:xfrm>
        </p:spPr>
        <p:txBody>
          <a:bodyPr>
            <a:normAutofit/>
          </a:bodyPr>
          <a:lstStyle/>
          <a:p>
            <a:r>
              <a:rPr lang="en-US" altLang="zh-CN" dirty="0"/>
              <a:t>For indoor positioning technology </a:t>
            </a:r>
            <a:r>
              <a:rPr lang="en-US" altLang="zh-CN" dirty="0" smtClean="0"/>
              <a:t>evaluations, </a:t>
            </a:r>
            <a:r>
              <a:rPr lang="en-US" altLang="zh-CN" dirty="0"/>
              <a:t>establish performance results for each technology </a:t>
            </a:r>
            <a:r>
              <a:rPr lang="en-US" altLang="zh-CN" dirty="0" smtClean="0"/>
              <a:t>– e.g. LTE </a:t>
            </a:r>
            <a:r>
              <a:rPr lang="en-US" altLang="zh-CN" dirty="0"/>
              <a:t>OTDOA, RFPM, UTDOA, TBS or hybrid </a:t>
            </a:r>
            <a:r>
              <a:rPr lang="en-US" altLang="zh-CN" dirty="0" smtClean="0"/>
              <a:t>technologies, based on contributions. </a:t>
            </a:r>
            <a:endParaRPr lang="en-US" altLang="zh-CN" dirty="0"/>
          </a:p>
          <a:p>
            <a:pPr lvl="1"/>
            <a:r>
              <a:rPr lang="en-US" dirty="0"/>
              <a:t>Validate indoor positioning system models/3D channel models </a:t>
            </a:r>
          </a:p>
          <a:p>
            <a:pPr lvl="2"/>
            <a:r>
              <a:rPr lang="en-US" dirty="0" smtClean="0"/>
              <a:t>Test vectors used </a:t>
            </a:r>
            <a:r>
              <a:rPr lang="en-US" dirty="0"/>
              <a:t>for calibrating </a:t>
            </a:r>
            <a:r>
              <a:rPr lang="en-US" dirty="0" smtClean="0"/>
              <a:t>common simulation models (see details on the following slide)</a:t>
            </a:r>
          </a:p>
          <a:p>
            <a:pPr lvl="1"/>
            <a:r>
              <a:rPr lang="en-US" dirty="0" smtClean="0"/>
              <a:t>Contributors </a:t>
            </a:r>
            <a:r>
              <a:rPr lang="en-US" dirty="0"/>
              <a:t>are under no obligation to simulate all technologies</a:t>
            </a:r>
          </a:p>
        </p:txBody>
      </p:sp>
    </p:spTree>
    <p:extLst>
      <p:ext uri="{BB962C8B-B14F-4D97-AF65-F5344CB8AC3E}">
        <p14:creationId xmlns:p14="http://schemas.microsoft.com/office/powerpoint/2010/main" val="422856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Vector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</a:t>
            </a:r>
            <a:r>
              <a:rPr lang="en-US" dirty="0" smtClean="0"/>
              <a:t>est </a:t>
            </a:r>
            <a:r>
              <a:rPr lang="en-US" dirty="0"/>
              <a:t>vectors </a:t>
            </a:r>
            <a:r>
              <a:rPr lang="en-US" dirty="0" smtClean="0"/>
              <a:t>can be </a:t>
            </a:r>
            <a:r>
              <a:rPr lang="en-US" dirty="0"/>
              <a:t>used to </a:t>
            </a:r>
            <a:r>
              <a:rPr lang="en-US" dirty="0" smtClean="0"/>
              <a:t>validate and calibrate </a:t>
            </a:r>
            <a:r>
              <a:rPr lang="en-US" dirty="0"/>
              <a:t>implementations of common simulation </a:t>
            </a:r>
            <a:r>
              <a:rPr lang="en-US" dirty="0" smtClean="0"/>
              <a:t>blocks, some examples include the following:</a:t>
            </a:r>
            <a:endParaRPr lang="en-US" dirty="0"/>
          </a:p>
          <a:p>
            <a:pPr lvl="1"/>
            <a:r>
              <a:rPr lang="en-US" dirty="0" smtClean="0"/>
              <a:t>channel model </a:t>
            </a:r>
          </a:p>
          <a:p>
            <a:pPr lvl="2"/>
            <a:r>
              <a:rPr lang="en-US" dirty="0"/>
              <a:t>statistics on path delays and </a:t>
            </a:r>
            <a:r>
              <a:rPr lang="en-US" dirty="0" smtClean="0"/>
              <a:t>powers for </a:t>
            </a:r>
            <a:r>
              <a:rPr lang="en-US" dirty="0"/>
              <a:t>the agreed scenarios, e.g. </a:t>
            </a:r>
            <a:r>
              <a:rPr lang="en-US" dirty="0" err="1"/>
              <a:t>UMa</a:t>
            </a:r>
            <a:r>
              <a:rPr lang="en-US" dirty="0"/>
              <a:t> O-to-I to validate the multipath profile generation </a:t>
            </a:r>
          </a:p>
          <a:p>
            <a:pPr lvl="2"/>
            <a:r>
              <a:rPr lang="en-US" dirty="0" smtClean="0"/>
              <a:t>statistics </a:t>
            </a:r>
            <a:r>
              <a:rPr lang="en-US" dirty="0"/>
              <a:t>on path loss as a function of distance and carrier frequencies for the agreed scenarios, e.g. </a:t>
            </a:r>
            <a:r>
              <a:rPr lang="en-US" dirty="0" err="1"/>
              <a:t>UMa</a:t>
            </a:r>
            <a:r>
              <a:rPr lang="en-US" dirty="0"/>
              <a:t> O-to-I to validate path loss model </a:t>
            </a:r>
            <a:r>
              <a:rPr lang="en-US" dirty="0" smtClean="0"/>
              <a:t>implementations</a:t>
            </a:r>
          </a:p>
          <a:p>
            <a:pPr lvl="1"/>
            <a:r>
              <a:rPr lang="en-US" dirty="0" smtClean="0"/>
              <a:t>position </a:t>
            </a:r>
            <a:r>
              <a:rPr lang="en-US" dirty="0"/>
              <a:t>computation </a:t>
            </a:r>
            <a:r>
              <a:rPr lang="en-US" dirty="0" smtClean="0"/>
              <a:t>engine</a:t>
            </a:r>
          </a:p>
          <a:p>
            <a:pPr lvl="2"/>
            <a:r>
              <a:rPr lang="en-US" dirty="0"/>
              <a:t>statistics of position errors as a function of measurement errors and dilution of precision aspects</a:t>
            </a:r>
            <a:endParaRPr lang="en-US" dirty="0" smtClean="0"/>
          </a:p>
          <a:p>
            <a:pPr lvl="1"/>
            <a:r>
              <a:rPr lang="en-US" dirty="0" smtClean="0"/>
              <a:t>base station and user </a:t>
            </a:r>
            <a:r>
              <a:rPr lang="en-US" dirty="0"/>
              <a:t>placement </a:t>
            </a:r>
            <a:r>
              <a:rPr lang="en-US" dirty="0" smtClean="0"/>
              <a:t>aspects</a:t>
            </a:r>
          </a:p>
          <a:p>
            <a:pPr lvl="2"/>
            <a:r>
              <a:rPr lang="en-US" dirty="0"/>
              <a:t>distributions on inter-node distances, user heights and indoor depths. </a:t>
            </a:r>
            <a:endParaRPr lang="en-US" dirty="0" smtClean="0"/>
          </a:p>
          <a:p>
            <a:r>
              <a:rPr lang="en-US" dirty="0" smtClean="0"/>
              <a:t>For more detail, please see</a:t>
            </a:r>
            <a:r>
              <a:rPr lang="en-US" smtClean="0"/>
              <a:t>: </a:t>
            </a:r>
            <a:r>
              <a:rPr lang="en-US" smtClean="0"/>
              <a:t>R1-145120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399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E2032A1C719EF458B4F1681DA6B64C0" ma:contentTypeVersion="1" ma:contentTypeDescription="Create a new document." ma:contentTypeScope="" ma:versionID="4471c504f359d74ed19fb7b12dd0473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c64490b4aec6201516c3a874156f37b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4764D44-1914-4957-8507-2010DD2AB16C}">
  <ds:schemaRefs>
    <ds:schemaRef ds:uri="http://schemas.microsoft.com/office/2006/documentManagement/types"/>
    <ds:schemaRef ds:uri="http://purl.org/dc/terms/"/>
    <ds:schemaRef ds:uri="http://purl.org/dc/dcmitype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973DD5A-5551-47E2-A5F1-34C4627B56F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EC8E8-C186-4E29-AD1F-93B80604299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3870</TotalTime>
  <Words>436</Words>
  <Application>Microsoft Office PowerPoint</Application>
  <PresentationFormat>On-screen Show (4:3)</PresentationFormat>
  <Paragraphs>41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R1-145115 </vt:lpstr>
      <vt:lpstr>Summary from RAN1#78bis</vt:lpstr>
      <vt:lpstr>Requirements &amp; Motivation</vt:lpstr>
      <vt:lpstr>Simulation methodology proposal</vt:lpstr>
      <vt:lpstr>Test Vector Proposal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Jerome Vogedes</cp:lastModifiedBy>
  <cp:revision>32</cp:revision>
  <cp:lastPrinted>2012-03-30T14:37:02Z</cp:lastPrinted>
  <dcterms:created xsi:type="dcterms:W3CDTF">2012-02-09T16:33:23Z</dcterms:created>
  <dcterms:modified xsi:type="dcterms:W3CDTF">2014-11-07T19:27:35Z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0x010100AE2032A1C719EF458B4F1681DA6B64C0</vt:lpwstr>
  </property>
</Properties>
</file>