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3" r:id="rId3"/>
    <p:sldId id="262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90" d="100"/>
          <a:sy n="90" d="100"/>
        </p:scale>
        <p:origin x="-8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2014/10/10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600" dirty="0" smtClean="0"/>
              <a:t>WF on </a:t>
            </a:r>
            <a:r>
              <a:rPr kumimoji="1" lang="en-US" altLang="ja-JP" sz="3600" dirty="0" smtClean="0"/>
              <a:t>clarifications on </a:t>
            </a:r>
            <a:r>
              <a:rPr lang="en-US" altLang="ja-JP" sz="3600" dirty="0" smtClean="0"/>
              <a:t>s</a:t>
            </a:r>
            <a:r>
              <a:rPr lang="en-US" altLang="ja-JP" sz="3600" dirty="0" smtClean="0"/>
              <a:t>imulation Assumptions</a:t>
            </a:r>
            <a:endParaRPr kumimoji="1" lang="ja-JP" altLang="en-US" sz="3600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AT&amp;T, Orange, CHTTL, ALU, ASB, CEWIT, Ericsson, ZTE, Samsung, Nokia Networks, Nokia Corporation</a:t>
            </a:r>
            <a:endParaRPr kumimoji="1" lang="ja-JP" altLang="en-US" dirty="0"/>
          </a:p>
        </p:txBody>
      </p:sp>
      <p:sp>
        <p:nvSpPr>
          <p:cNvPr id="6" name="テキスト ボックス 6"/>
          <p:cNvSpPr txBox="1">
            <a:spLocks noChangeArrowheads="1"/>
          </p:cNvSpPr>
          <p:nvPr/>
        </p:nvSpPr>
        <p:spPr bwMode="auto">
          <a:xfrm>
            <a:off x="179512" y="188640"/>
            <a:ext cx="55361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Ljubljana, </a:t>
            </a:r>
            <a:r>
              <a:rPr lang="en-US" altLang="ja-JP" sz="2400" dirty="0" smtClean="0">
                <a:latin typeface="Calibri" pitchFamily="34" charset="0"/>
              </a:rPr>
              <a:t>Slovenia, </a:t>
            </a:r>
            <a:r>
              <a:rPr lang="en-US" altLang="ja-JP" sz="2400" dirty="0">
                <a:latin typeface="Calibri" pitchFamily="34" charset="0"/>
              </a:rPr>
              <a:t>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10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October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7.3.3.2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380312" y="188640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R1-144525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The following proposals apply to all scenarios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Specification enhancements related to coordination among multiple 1D/2D antenna arrays is not considered in this SID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Specification </a:t>
            </a:r>
            <a:r>
              <a:rPr lang="en-US" sz="2400" dirty="0" smtClean="0">
                <a:solidFill>
                  <a:srgbClr val="FF0000"/>
                </a:solidFill>
              </a:rPr>
              <a:t>enhancements to focus on single </a:t>
            </a:r>
            <a:r>
              <a:rPr lang="en-US" sz="2400" dirty="0" smtClean="0">
                <a:solidFill>
                  <a:srgbClr val="FF0000"/>
                </a:solidFill>
              </a:rPr>
              <a:t>1D/2D antenna </a:t>
            </a:r>
            <a:r>
              <a:rPr lang="en-US" sz="2400" dirty="0" smtClean="0">
                <a:solidFill>
                  <a:srgbClr val="FF0000"/>
                </a:solidFill>
              </a:rPr>
              <a:t>array EBF/FD-MIMO </a:t>
            </a:r>
            <a:r>
              <a:rPr lang="en-US" sz="2400" dirty="0" smtClean="0">
                <a:solidFill>
                  <a:srgbClr val="FF0000"/>
                </a:solidFill>
              </a:rPr>
              <a:t>techniques</a:t>
            </a:r>
          </a:p>
          <a:p>
            <a:pPr lvl="1"/>
            <a:r>
              <a:rPr lang="en-US" sz="2000" dirty="0" smtClean="0">
                <a:solidFill>
                  <a:srgbClr val="FF0000"/>
                </a:solidFill>
              </a:rPr>
              <a:t>Includes cell-association techniques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Simulation </a:t>
            </a:r>
            <a:r>
              <a:rPr lang="en-US" dirty="0" smtClean="0"/>
              <a:t>Parameters for Co-Channel </a:t>
            </a:r>
            <a:r>
              <a:rPr lang="en-US" dirty="0" err="1" smtClean="0"/>
              <a:t>HetNet</a:t>
            </a:r>
            <a:endParaRPr lang="en-US" dirty="0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161925" y="1557338"/>
            <a:ext cx="8829675" cy="2943225"/>
            <a:chOff x="102" y="981"/>
            <a:chExt cx="5562" cy="1854"/>
          </a:xfrm>
        </p:grpSpPr>
        <p:sp>
          <p:nvSpPr>
            <p:cNvPr id="1027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2" y="981"/>
              <a:ext cx="5556" cy="18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9" name="Rectangle 5"/>
            <p:cNvSpPr>
              <a:spLocks noChangeArrowheads="1"/>
            </p:cNvSpPr>
            <p:nvPr/>
          </p:nvSpPr>
          <p:spPr bwMode="auto">
            <a:xfrm>
              <a:off x="102" y="981"/>
              <a:ext cx="5556" cy="126"/>
            </a:xfrm>
            <a:prstGeom prst="rect">
              <a:avLst/>
            </a:prstGeom>
            <a:solidFill>
              <a:srgbClr val="FFC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Rectangle 6"/>
            <p:cNvSpPr>
              <a:spLocks noChangeArrowheads="1"/>
            </p:cNvSpPr>
            <p:nvPr/>
          </p:nvSpPr>
          <p:spPr bwMode="auto">
            <a:xfrm>
              <a:off x="2346" y="993"/>
              <a:ext cx="300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Macro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1" name="Rectangle 7"/>
            <p:cNvSpPr>
              <a:spLocks noChangeArrowheads="1"/>
            </p:cNvSpPr>
            <p:nvPr/>
          </p:nvSpPr>
          <p:spPr bwMode="auto">
            <a:xfrm>
              <a:off x="4512" y="993"/>
              <a:ext cx="210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Pico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120" y="1113"/>
              <a:ext cx="474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Frequency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3" name="Rectangle 9"/>
            <p:cNvSpPr>
              <a:spLocks noChangeArrowheads="1"/>
            </p:cNvSpPr>
            <p:nvPr/>
          </p:nvSpPr>
          <p:spPr bwMode="auto">
            <a:xfrm>
              <a:off x="2358" y="1113"/>
              <a:ext cx="276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 GHz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4" name="Rectangle 10"/>
            <p:cNvSpPr>
              <a:spLocks noChangeArrowheads="1"/>
            </p:cNvSpPr>
            <p:nvPr/>
          </p:nvSpPr>
          <p:spPr bwMode="auto">
            <a:xfrm>
              <a:off x="4488" y="1113"/>
              <a:ext cx="276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 GHz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5" name="Rectangle 11"/>
            <p:cNvSpPr>
              <a:spLocks noChangeArrowheads="1"/>
            </p:cNvSpPr>
            <p:nvPr/>
          </p:nvSpPr>
          <p:spPr bwMode="auto">
            <a:xfrm>
              <a:off x="120" y="1245"/>
              <a:ext cx="1290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eNodeB Antenna Configuration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6" name="Rectangle 12"/>
            <p:cNvSpPr>
              <a:spLocks noChangeArrowheads="1"/>
            </p:cNvSpPr>
            <p:nvPr/>
          </p:nvSpPr>
          <p:spPr bwMode="auto">
            <a:xfrm>
              <a:off x="1878" y="1245"/>
              <a:ext cx="130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Same as Homogeneous 3D-UMa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7" name="Rectangle 13"/>
            <p:cNvSpPr>
              <a:spLocks noChangeArrowheads="1"/>
            </p:cNvSpPr>
            <p:nvPr/>
          </p:nvSpPr>
          <p:spPr bwMode="auto">
            <a:xfrm>
              <a:off x="4059" y="1253"/>
              <a:ext cx="1478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Omni (3D pattern FFS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), 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cs typeface="Arial" pitchFamily="34" charset="0"/>
                </a:rPr>
                <a:t>no EBF/FD-MIMO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8" name="Rectangle 14"/>
            <p:cNvSpPr>
              <a:spLocks noChangeArrowheads="1"/>
            </p:cNvSpPr>
            <p:nvPr/>
          </p:nvSpPr>
          <p:spPr bwMode="auto">
            <a:xfrm>
              <a:off x="120" y="1377"/>
              <a:ext cx="642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Channel Model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39" name="Rectangle 15"/>
            <p:cNvSpPr>
              <a:spLocks noChangeArrowheads="1"/>
            </p:cNvSpPr>
            <p:nvPr/>
          </p:nvSpPr>
          <p:spPr bwMode="auto">
            <a:xfrm>
              <a:off x="2316" y="1377"/>
              <a:ext cx="372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3D-UMa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0" name="Rectangle 16"/>
            <p:cNvSpPr>
              <a:spLocks noChangeArrowheads="1"/>
            </p:cNvSpPr>
            <p:nvPr/>
          </p:nvSpPr>
          <p:spPr bwMode="auto">
            <a:xfrm>
              <a:off x="4452" y="1377"/>
              <a:ext cx="34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3D-UMi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1" name="Rectangle 17"/>
            <p:cNvSpPr>
              <a:spLocks noChangeArrowheads="1"/>
            </p:cNvSpPr>
            <p:nvPr/>
          </p:nvSpPr>
          <p:spPr bwMode="auto">
            <a:xfrm>
              <a:off x="120" y="1497"/>
              <a:ext cx="40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Tx Power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2" name="Rectangle 18"/>
            <p:cNvSpPr>
              <a:spLocks noChangeArrowheads="1"/>
            </p:cNvSpPr>
            <p:nvPr/>
          </p:nvSpPr>
          <p:spPr bwMode="auto">
            <a:xfrm>
              <a:off x="2334" y="1497"/>
              <a:ext cx="324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46dBm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3" name="Rectangle 19"/>
            <p:cNvSpPr>
              <a:spLocks noChangeArrowheads="1"/>
            </p:cNvSpPr>
            <p:nvPr/>
          </p:nvSpPr>
          <p:spPr bwMode="auto">
            <a:xfrm>
              <a:off x="4464" y="1497"/>
              <a:ext cx="324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30dBm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4" name="Rectangle 20"/>
            <p:cNvSpPr>
              <a:spLocks noChangeArrowheads="1"/>
            </p:cNvSpPr>
            <p:nvPr/>
          </p:nvSpPr>
          <p:spPr bwMode="auto">
            <a:xfrm>
              <a:off x="120" y="1617"/>
              <a:ext cx="990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eNodeB Antenna Height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5" name="Rectangle 21"/>
            <p:cNvSpPr>
              <a:spLocks noChangeArrowheads="1"/>
            </p:cNvSpPr>
            <p:nvPr/>
          </p:nvSpPr>
          <p:spPr bwMode="auto">
            <a:xfrm>
              <a:off x="2382" y="1617"/>
              <a:ext cx="222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25m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6" name="Rectangle 22"/>
            <p:cNvSpPr>
              <a:spLocks noChangeArrowheads="1"/>
            </p:cNvSpPr>
            <p:nvPr/>
          </p:nvSpPr>
          <p:spPr bwMode="auto">
            <a:xfrm>
              <a:off x="4512" y="1617"/>
              <a:ext cx="222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10m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7" name="Rectangle 23"/>
            <p:cNvSpPr>
              <a:spLocks noChangeArrowheads="1"/>
            </p:cNvSpPr>
            <p:nvPr/>
          </p:nvSpPr>
          <p:spPr bwMode="auto">
            <a:xfrm>
              <a:off x="120" y="1737"/>
              <a:ext cx="1062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UE Antenna Configuration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8" name="Rectangle 24"/>
            <p:cNvSpPr>
              <a:spLocks noChangeArrowheads="1"/>
            </p:cNvSpPr>
            <p:nvPr/>
          </p:nvSpPr>
          <p:spPr bwMode="auto">
            <a:xfrm>
              <a:off x="120" y="1857"/>
              <a:ext cx="450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Macro ISD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9" name="Rectangle 25"/>
            <p:cNvSpPr>
              <a:spLocks noChangeArrowheads="1"/>
            </p:cNvSpPr>
            <p:nvPr/>
          </p:nvSpPr>
          <p:spPr bwMode="auto">
            <a:xfrm>
              <a:off x="120" y="1977"/>
              <a:ext cx="1182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Number of cluster per Macro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0" name="Rectangle 26"/>
            <p:cNvSpPr>
              <a:spLocks noChangeArrowheads="1"/>
            </p:cNvSpPr>
            <p:nvPr/>
          </p:nvSpPr>
          <p:spPr bwMode="auto">
            <a:xfrm>
              <a:off x="120" y="2097"/>
              <a:ext cx="660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Pico per Cluster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1" name="Rectangle 27"/>
            <p:cNvSpPr>
              <a:spLocks noChangeArrowheads="1"/>
            </p:cNvSpPr>
            <p:nvPr/>
          </p:nvSpPr>
          <p:spPr bwMode="auto">
            <a:xfrm>
              <a:off x="120" y="2337"/>
              <a:ext cx="660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UE Distribution 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2" name="Rectangle 28"/>
            <p:cNvSpPr>
              <a:spLocks noChangeArrowheads="1"/>
            </p:cNvSpPr>
            <p:nvPr/>
          </p:nvSpPr>
          <p:spPr bwMode="auto">
            <a:xfrm>
              <a:off x="120" y="2457"/>
              <a:ext cx="37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CRE Bias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3" name="Rectangle 29"/>
            <p:cNvSpPr>
              <a:spLocks noChangeArrowheads="1"/>
            </p:cNvSpPr>
            <p:nvPr/>
          </p:nvSpPr>
          <p:spPr bwMode="auto">
            <a:xfrm>
              <a:off x="120" y="2577"/>
              <a:ext cx="774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System Bandwidth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4" name="Rectangle 30"/>
            <p:cNvSpPr>
              <a:spLocks noChangeArrowheads="1"/>
            </p:cNvSpPr>
            <p:nvPr/>
          </p:nvSpPr>
          <p:spPr bwMode="auto">
            <a:xfrm>
              <a:off x="120" y="2697"/>
              <a:ext cx="43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UE Attach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5" name="Rectangle 31"/>
            <p:cNvSpPr>
              <a:spLocks noChangeArrowheads="1"/>
            </p:cNvSpPr>
            <p:nvPr/>
          </p:nvSpPr>
          <p:spPr bwMode="auto">
            <a:xfrm>
              <a:off x="3396" y="2577"/>
              <a:ext cx="348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10 MHz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6" name="Rectangle 32"/>
            <p:cNvSpPr>
              <a:spLocks noChangeArrowheads="1"/>
            </p:cNvSpPr>
            <p:nvPr/>
          </p:nvSpPr>
          <p:spPr bwMode="auto">
            <a:xfrm>
              <a:off x="3090" y="2697"/>
              <a:ext cx="984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RSRP (CRS port 0) based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7" name="Rectangle 33"/>
            <p:cNvSpPr>
              <a:spLocks noChangeArrowheads="1"/>
            </p:cNvSpPr>
            <p:nvPr/>
          </p:nvSpPr>
          <p:spPr bwMode="auto">
            <a:xfrm>
              <a:off x="3138" y="1737"/>
              <a:ext cx="876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2Rx (0/+90) cross-pol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8" name="Rectangle 34"/>
            <p:cNvSpPr>
              <a:spLocks noChangeArrowheads="1"/>
            </p:cNvSpPr>
            <p:nvPr/>
          </p:nvSpPr>
          <p:spPr bwMode="auto">
            <a:xfrm>
              <a:off x="1788" y="2217"/>
              <a:ext cx="3762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2/3 UE dropped uniformly in the cluster and 1/3 UE dropped uniformly across the macro sector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9" name="Rectangle 35"/>
            <p:cNvSpPr>
              <a:spLocks noChangeArrowheads="1"/>
            </p:cNvSpPr>
            <p:nvPr/>
          </p:nvSpPr>
          <p:spPr bwMode="auto">
            <a:xfrm>
              <a:off x="2742" y="2337"/>
              <a:ext cx="1752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20% UE are outdoor and 80% UE are indoor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0" name="Rectangle 36"/>
            <p:cNvSpPr>
              <a:spLocks noChangeArrowheads="1"/>
            </p:cNvSpPr>
            <p:nvPr/>
          </p:nvSpPr>
          <p:spPr bwMode="auto">
            <a:xfrm>
              <a:off x="3456" y="2457"/>
              <a:ext cx="140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dirty="0" smtClean="0">
                  <a:solidFill>
                    <a:srgbClr val="FF0000"/>
                  </a:solidFill>
                  <a:latin typeface="Calibri" pitchFamily="34" charset="0"/>
                  <a:cs typeface="Arial" pitchFamily="34" charset="0"/>
                </a:rPr>
                <a:t>0</a:t>
              </a: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Calibri" pitchFamily="34" charset="0"/>
                  <a:cs typeface="Arial" pitchFamily="34" charset="0"/>
                </a:rPr>
                <a:t>dB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1" name="Rectangle 37"/>
            <p:cNvSpPr>
              <a:spLocks noChangeArrowheads="1"/>
            </p:cNvSpPr>
            <p:nvPr/>
          </p:nvSpPr>
          <p:spPr bwMode="auto">
            <a:xfrm>
              <a:off x="3402" y="2097"/>
              <a:ext cx="324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4 or 10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2" name="Rectangle 38"/>
            <p:cNvSpPr>
              <a:spLocks noChangeArrowheads="1"/>
            </p:cNvSpPr>
            <p:nvPr/>
          </p:nvSpPr>
          <p:spPr bwMode="auto">
            <a:xfrm>
              <a:off x="3426" y="1857"/>
              <a:ext cx="270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500m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3" name="Rectangle 39"/>
            <p:cNvSpPr>
              <a:spLocks noChangeArrowheads="1"/>
            </p:cNvSpPr>
            <p:nvPr/>
          </p:nvSpPr>
          <p:spPr bwMode="auto">
            <a:xfrm>
              <a:off x="3504" y="1977"/>
              <a:ext cx="96" cy="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  <a:cs typeface="Arial" pitchFamily="34" charset="0"/>
                </a:rPr>
                <a:t>1</a:t>
              </a: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64" name="Rectangle 40"/>
            <p:cNvSpPr>
              <a:spLocks noChangeArrowheads="1"/>
            </p:cNvSpPr>
            <p:nvPr/>
          </p:nvSpPr>
          <p:spPr bwMode="auto">
            <a:xfrm>
              <a:off x="102" y="981"/>
              <a:ext cx="6" cy="1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5" name="Rectangle 41"/>
            <p:cNvSpPr>
              <a:spLocks noChangeArrowheads="1"/>
            </p:cNvSpPr>
            <p:nvPr/>
          </p:nvSpPr>
          <p:spPr bwMode="auto">
            <a:xfrm>
              <a:off x="1392" y="981"/>
              <a:ext cx="6" cy="1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6" name="Rectangle 42"/>
            <p:cNvSpPr>
              <a:spLocks noChangeArrowheads="1"/>
            </p:cNvSpPr>
            <p:nvPr/>
          </p:nvSpPr>
          <p:spPr bwMode="auto">
            <a:xfrm>
              <a:off x="3522" y="981"/>
              <a:ext cx="6" cy="1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7" name="Line 43"/>
            <p:cNvSpPr>
              <a:spLocks noChangeShapeType="1"/>
            </p:cNvSpPr>
            <p:nvPr/>
          </p:nvSpPr>
          <p:spPr bwMode="auto">
            <a:xfrm>
              <a:off x="108" y="981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108" y="981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9" name="Rectangle 45"/>
            <p:cNvSpPr>
              <a:spLocks noChangeArrowheads="1"/>
            </p:cNvSpPr>
            <p:nvPr/>
          </p:nvSpPr>
          <p:spPr bwMode="auto">
            <a:xfrm>
              <a:off x="5652" y="981"/>
              <a:ext cx="6" cy="1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0" name="Line 46"/>
            <p:cNvSpPr>
              <a:spLocks noChangeShapeType="1"/>
            </p:cNvSpPr>
            <p:nvPr/>
          </p:nvSpPr>
          <p:spPr bwMode="auto">
            <a:xfrm>
              <a:off x="108" y="1101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1" name="Rectangle 47"/>
            <p:cNvSpPr>
              <a:spLocks noChangeArrowheads="1"/>
            </p:cNvSpPr>
            <p:nvPr/>
          </p:nvSpPr>
          <p:spPr bwMode="auto">
            <a:xfrm>
              <a:off x="108" y="1101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2" name="Line 48"/>
            <p:cNvSpPr>
              <a:spLocks noChangeShapeType="1"/>
            </p:cNvSpPr>
            <p:nvPr/>
          </p:nvSpPr>
          <p:spPr bwMode="auto">
            <a:xfrm>
              <a:off x="108" y="1221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3" name="Rectangle 49"/>
            <p:cNvSpPr>
              <a:spLocks noChangeArrowheads="1"/>
            </p:cNvSpPr>
            <p:nvPr/>
          </p:nvSpPr>
          <p:spPr bwMode="auto">
            <a:xfrm>
              <a:off x="108" y="1221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4" name="Line 50"/>
            <p:cNvSpPr>
              <a:spLocks noChangeShapeType="1"/>
            </p:cNvSpPr>
            <p:nvPr/>
          </p:nvSpPr>
          <p:spPr bwMode="auto">
            <a:xfrm>
              <a:off x="108" y="1365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5" name="Rectangle 51"/>
            <p:cNvSpPr>
              <a:spLocks noChangeArrowheads="1"/>
            </p:cNvSpPr>
            <p:nvPr/>
          </p:nvSpPr>
          <p:spPr bwMode="auto">
            <a:xfrm>
              <a:off x="108" y="1365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6" name="Line 52"/>
            <p:cNvSpPr>
              <a:spLocks noChangeShapeType="1"/>
            </p:cNvSpPr>
            <p:nvPr/>
          </p:nvSpPr>
          <p:spPr bwMode="auto">
            <a:xfrm>
              <a:off x="108" y="1485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7" name="Rectangle 53"/>
            <p:cNvSpPr>
              <a:spLocks noChangeArrowheads="1"/>
            </p:cNvSpPr>
            <p:nvPr/>
          </p:nvSpPr>
          <p:spPr bwMode="auto">
            <a:xfrm>
              <a:off x="108" y="1485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8" name="Line 54"/>
            <p:cNvSpPr>
              <a:spLocks noChangeShapeType="1"/>
            </p:cNvSpPr>
            <p:nvPr/>
          </p:nvSpPr>
          <p:spPr bwMode="auto">
            <a:xfrm>
              <a:off x="108" y="1605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108" y="1605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0" name="Line 56"/>
            <p:cNvSpPr>
              <a:spLocks noChangeShapeType="1"/>
            </p:cNvSpPr>
            <p:nvPr/>
          </p:nvSpPr>
          <p:spPr bwMode="auto">
            <a:xfrm>
              <a:off x="108" y="1725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1" name="Rectangle 57"/>
            <p:cNvSpPr>
              <a:spLocks noChangeArrowheads="1"/>
            </p:cNvSpPr>
            <p:nvPr/>
          </p:nvSpPr>
          <p:spPr bwMode="auto">
            <a:xfrm>
              <a:off x="108" y="1725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2" name="Line 58"/>
            <p:cNvSpPr>
              <a:spLocks noChangeShapeType="1"/>
            </p:cNvSpPr>
            <p:nvPr/>
          </p:nvSpPr>
          <p:spPr bwMode="auto">
            <a:xfrm>
              <a:off x="108" y="1845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3" name="Rectangle 59"/>
            <p:cNvSpPr>
              <a:spLocks noChangeArrowheads="1"/>
            </p:cNvSpPr>
            <p:nvPr/>
          </p:nvSpPr>
          <p:spPr bwMode="auto">
            <a:xfrm>
              <a:off x="108" y="1845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4" name="Line 60"/>
            <p:cNvSpPr>
              <a:spLocks noChangeShapeType="1"/>
            </p:cNvSpPr>
            <p:nvPr/>
          </p:nvSpPr>
          <p:spPr bwMode="auto">
            <a:xfrm>
              <a:off x="108" y="1965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5" name="Rectangle 61"/>
            <p:cNvSpPr>
              <a:spLocks noChangeArrowheads="1"/>
            </p:cNvSpPr>
            <p:nvPr/>
          </p:nvSpPr>
          <p:spPr bwMode="auto">
            <a:xfrm>
              <a:off x="108" y="1965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6" name="Line 62"/>
            <p:cNvSpPr>
              <a:spLocks noChangeShapeType="1"/>
            </p:cNvSpPr>
            <p:nvPr/>
          </p:nvSpPr>
          <p:spPr bwMode="auto">
            <a:xfrm>
              <a:off x="108" y="2085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7" name="Rectangle 63"/>
            <p:cNvSpPr>
              <a:spLocks noChangeArrowheads="1"/>
            </p:cNvSpPr>
            <p:nvPr/>
          </p:nvSpPr>
          <p:spPr bwMode="auto">
            <a:xfrm>
              <a:off x="108" y="2085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8" name="Line 64"/>
            <p:cNvSpPr>
              <a:spLocks noChangeShapeType="1"/>
            </p:cNvSpPr>
            <p:nvPr/>
          </p:nvSpPr>
          <p:spPr bwMode="auto">
            <a:xfrm>
              <a:off x="108" y="2205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9" name="Rectangle 65"/>
            <p:cNvSpPr>
              <a:spLocks noChangeArrowheads="1"/>
            </p:cNvSpPr>
            <p:nvPr/>
          </p:nvSpPr>
          <p:spPr bwMode="auto">
            <a:xfrm>
              <a:off x="108" y="2205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0" name="Line 66"/>
            <p:cNvSpPr>
              <a:spLocks noChangeShapeType="1"/>
            </p:cNvSpPr>
            <p:nvPr/>
          </p:nvSpPr>
          <p:spPr bwMode="auto">
            <a:xfrm>
              <a:off x="108" y="2445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108" y="2445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2" name="Line 68"/>
            <p:cNvSpPr>
              <a:spLocks noChangeShapeType="1"/>
            </p:cNvSpPr>
            <p:nvPr/>
          </p:nvSpPr>
          <p:spPr bwMode="auto">
            <a:xfrm>
              <a:off x="108" y="2565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3" name="Rectangle 69"/>
            <p:cNvSpPr>
              <a:spLocks noChangeArrowheads="1"/>
            </p:cNvSpPr>
            <p:nvPr/>
          </p:nvSpPr>
          <p:spPr bwMode="auto">
            <a:xfrm>
              <a:off x="108" y="2565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4" name="Line 70"/>
            <p:cNvSpPr>
              <a:spLocks noChangeShapeType="1"/>
            </p:cNvSpPr>
            <p:nvPr/>
          </p:nvSpPr>
          <p:spPr bwMode="auto">
            <a:xfrm>
              <a:off x="108" y="2685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5" name="Rectangle 71"/>
            <p:cNvSpPr>
              <a:spLocks noChangeArrowheads="1"/>
            </p:cNvSpPr>
            <p:nvPr/>
          </p:nvSpPr>
          <p:spPr bwMode="auto">
            <a:xfrm>
              <a:off x="108" y="2685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6" name="Line 72"/>
            <p:cNvSpPr>
              <a:spLocks noChangeShapeType="1"/>
            </p:cNvSpPr>
            <p:nvPr/>
          </p:nvSpPr>
          <p:spPr bwMode="auto">
            <a:xfrm>
              <a:off x="102" y="981"/>
              <a:ext cx="1" cy="183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7" name="Rectangle 73"/>
            <p:cNvSpPr>
              <a:spLocks noChangeArrowheads="1"/>
            </p:cNvSpPr>
            <p:nvPr/>
          </p:nvSpPr>
          <p:spPr bwMode="auto">
            <a:xfrm>
              <a:off x="102" y="981"/>
              <a:ext cx="6" cy="1830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8" name="Line 74"/>
            <p:cNvSpPr>
              <a:spLocks noChangeShapeType="1"/>
            </p:cNvSpPr>
            <p:nvPr/>
          </p:nvSpPr>
          <p:spPr bwMode="auto">
            <a:xfrm>
              <a:off x="1392" y="987"/>
              <a:ext cx="1" cy="18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9" name="Rectangle 75"/>
            <p:cNvSpPr>
              <a:spLocks noChangeArrowheads="1"/>
            </p:cNvSpPr>
            <p:nvPr/>
          </p:nvSpPr>
          <p:spPr bwMode="auto">
            <a:xfrm>
              <a:off x="1392" y="987"/>
              <a:ext cx="6" cy="18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0" name="Line 76"/>
            <p:cNvSpPr>
              <a:spLocks noChangeShapeType="1"/>
            </p:cNvSpPr>
            <p:nvPr/>
          </p:nvSpPr>
          <p:spPr bwMode="auto">
            <a:xfrm>
              <a:off x="3522" y="987"/>
              <a:ext cx="1" cy="74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1" name="Rectangle 77"/>
            <p:cNvSpPr>
              <a:spLocks noChangeArrowheads="1"/>
            </p:cNvSpPr>
            <p:nvPr/>
          </p:nvSpPr>
          <p:spPr bwMode="auto">
            <a:xfrm>
              <a:off x="3522" y="987"/>
              <a:ext cx="6" cy="74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2" name="Line 78"/>
            <p:cNvSpPr>
              <a:spLocks noChangeShapeType="1"/>
            </p:cNvSpPr>
            <p:nvPr/>
          </p:nvSpPr>
          <p:spPr bwMode="auto">
            <a:xfrm>
              <a:off x="108" y="2805"/>
              <a:ext cx="5550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3" name="Rectangle 79"/>
            <p:cNvSpPr>
              <a:spLocks noChangeArrowheads="1"/>
            </p:cNvSpPr>
            <p:nvPr/>
          </p:nvSpPr>
          <p:spPr bwMode="auto">
            <a:xfrm>
              <a:off x="108" y="2805"/>
              <a:ext cx="5550" cy="6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4" name="Line 80"/>
            <p:cNvSpPr>
              <a:spLocks noChangeShapeType="1"/>
            </p:cNvSpPr>
            <p:nvPr/>
          </p:nvSpPr>
          <p:spPr bwMode="auto">
            <a:xfrm>
              <a:off x="5652" y="987"/>
              <a:ext cx="1" cy="18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5" name="Rectangle 81"/>
            <p:cNvSpPr>
              <a:spLocks noChangeArrowheads="1"/>
            </p:cNvSpPr>
            <p:nvPr/>
          </p:nvSpPr>
          <p:spPr bwMode="auto">
            <a:xfrm>
              <a:off x="5652" y="987"/>
              <a:ext cx="6" cy="1824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6" name="Line 82"/>
            <p:cNvSpPr>
              <a:spLocks noChangeShapeType="1"/>
            </p:cNvSpPr>
            <p:nvPr/>
          </p:nvSpPr>
          <p:spPr bwMode="auto">
            <a:xfrm>
              <a:off x="102" y="281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7" name="Rectangle 83"/>
            <p:cNvSpPr>
              <a:spLocks noChangeArrowheads="1"/>
            </p:cNvSpPr>
            <p:nvPr/>
          </p:nvSpPr>
          <p:spPr bwMode="auto">
            <a:xfrm>
              <a:off x="102" y="2811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8" name="Line 84"/>
            <p:cNvSpPr>
              <a:spLocks noChangeShapeType="1"/>
            </p:cNvSpPr>
            <p:nvPr/>
          </p:nvSpPr>
          <p:spPr bwMode="auto">
            <a:xfrm>
              <a:off x="1392" y="281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9" name="Rectangle 85"/>
            <p:cNvSpPr>
              <a:spLocks noChangeArrowheads="1"/>
            </p:cNvSpPr>
            <p:nvPr/>
          </p:nvSpPr>
          <p:spPr bwMode="auto">
            <a:xfrm>
              <a:off x="1392" y="2811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0" name="Line 86"/>
            <p:cNvSpPr>
              <a:spLocks noChangeShapeType="1"/>
            </p:cNvSpPr>
            <p:nvPr/>
          </p:nvSpPr>
          <p:spPr bwMode="auto">
            <a:xfrm>
              <a:off x="3522" y="281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1" name="Rectangle 87"/>
            <p:cNvSpPr>
              <a:spLocks noChangeArrowheads="1"/>
            </p:cNvSpPr>
            <p:nvPr/>
          </p:nvSpPr>
          <p:spPr bwMode="auto">
            <a:xfrm>
              <a:off x="3522" y="2811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2" name="Line 88"/>
            <p:cNvSpPr>
              <a:spLocks noChangeShapeType="1"/>
            </p:cNvSpPr>
            <p:nvPr/>
          </p:nvSpPr>
          <p:spPr bwMode="auto">
            <a:xfrm>
              <a:off x="5652" y="281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3" name="Rectangle 89"/>
            <p:cNvSpPr>
              <a:spLocks noChangeArrowheads="1"/>
            </p:cNvSpPr>
            <p:nvPr/>
          </p:nvSpPr>
          <p:spPr bwMode="auto">
            <a:xfrm>
              <a:off x="5652" y="2811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4" name="Line 90"/>
            <p:cNvSpPr>
              <a:spLocks noChangeShapeType="1"/>
            </p:cNvSpPr>
            <p:nvPr/>
          </p:nvSpPr>
          <p:spPr bwMode="auto">
            <a:xfrm>
              <a:off x="5658" y="98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5" name="Rectangle 91"/>
            <p:cNvSpPr>
              <a:spLocks noChangeArrowheads="1"/>
            </p:cNvSpPr>
            <p:nvPr/>
          </p:nvSpPr>
          <p:spPr bwMode="auto">
            <a:xfrm>
              <a:off x="5658" y="981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6" name="Line 92"/>
            <p:cNvSpPr>
              <a:spLocks noChangeShapeType="1"/>
            </p:cNvSpPr>
            <p:nvPr/>
          </p:nvSpPr>
          <p:spPr bwMode="auto">
            <a:xfrm>
              <a:off x="5658" y="110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7" name="Rectangle 93"/>
            <p:cNvSpPr>
              <a:spLocks noChangeArrowheads="1"/>
            </p:cNvSpPr>
            <p:nvPr/>
          </p:nvSpPr>
          <p:spPr bwMode="auto">
            <a:xfrm>
              <a:off x="5658" y="1101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8" name="Line 94"/>
            <p:cNvSpPr>
              <a:spLocks noChangeShapeType="1"/>
            </p:cNvSpPr>
            <p:nvPr/>
          </p:nvSpPr>
          <p:spPr bwMode="auto">
            <a:xfrm>
              <a:off x="5658" y="1221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9" name="Rectangle 95"/>
            <p:cNvSpPr>
              <a:spLocks noChangeArrowheads="1"/>
            </p:cNvSpPr>
            <p:nvPr/>
          </p:nvSpPr>
          <p:spPr bwMode="auto">
            <a:xfrm>
              <a:off x="5658" y="1221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0" name="Line 96"/>
            <p:cNvSpPr>
              <a:spLocks noChangeShapeType="1"/>
            </p:cNvSpPr>
            <p:nvPr/>
          </p:nvSpPr>
          <p:spPr bwMode="auto">
            <a:xfrm>
              <a:off x="5658" y="136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1" name="Rectangle 97"/>
            <p:cNvSpPr>
              <a:spLocks noChangeArrowheads="1"/>
            </p:cNvSpPr>
            <p:nvPr/>
          </p:nvSpPr>
          <p:spPr bwMode="auto">
            <a:xfrm>
              <a:off x="5658" y="1365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2" name="Line 98"/>
            <p:cNvSpPr>
              <a:spLocks noChangeShapeType="1"/>
            </p:cNvSpPr>
            <p:nvPr/>
          </p:nvSpPr>
          <p:spPr bwMode="auto">
            <a:xfrm>
              <a:off x="5658" y="148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3" name="Rectangle 99"/>
            <p:cNvSpPr>
              <a:spLocks noChangeArrowheads="1"/>
            </p:cNvSpPr>
            <p:nvPr/>
          </p:nvSpPr>
          <p:spPr bwMode="auto">
            <a:xfrm>
              <a:off x="5658" y="1485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4" name="Line 100"/>
            <p:cNvSpPr>
              <a:spLocks noChangeShapeType="1"/>
            </p:cNvSpPr>
            <p:nvPr/>
          </p:nvSpPr>
          <p:spPr bwMode="auto">
            <a:xfrm>
              <a:off x="5658" y="160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5" name="Rectangle 101"/>
            <p:cNvSpPr>
              <a:spLocks noChangeArrowheads="1"/>
            </p:cNvSpPr>
            <p:nvPr/>
          </p:nvSpPr>
          <p:spPr bwMode="auto">
            <a:xfrm>
              <a:off x="5658" y="1605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6" name="Line 102"/>
            <p:cNvSpPr>
              <a:spLocks noChangeShapeType="1"/>
            </p:cNvSpPr>
            <p:nvPr/>
          </p:nvSpPr>
          <p:spPr bwMode="auto">
            <a:xfrm>
              <a:off x="5658" y="172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7" name="Rectangle 103"/>
            <p:cNvSpPr>
              <a:spLocks noChangeArrowheads="1"/>
            </p:cNvSpPr>
            <p:nvPr/>
          </p:nvSpPr>
          <p:spPr bwMode="auto">
            <a:xfrm>
              <a:off x="5658" y="1725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8" name="Line 104"/>
            <p:cNvSpPr>
              <a:spLocks noChangeShapeType="1"/>
            </p:cNvSpPr>
            <p:nvPr/>
          </p:nvSpPr>
          <p:spPr bwMode="auto">
            <a:xfrm>
              <a:off x="5658" y="184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9" name="Rectangle 105"/>
            <p:cNvSpPr>
              <a:spLocks noChangeArrowheads="1"/>
            </p:cNvSpPr>
            <p:nvPr/>
          </p:nvSpPr>
          <p:spPr bwMode="auto">
            <a:xfrm>
              <a:off x="5658" y="1845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0" name="Line 106"/>
            <p:cNvSpPr>
              <a:spLocks noChangeShapeType="1"/>
            </p:cNvSpPr>
            <p:nvPr/>
          </p:nvSpPr>
          <p:spPr bwMode="auto">
            <a:xfrm>
              <a:off x="5658" y="196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1" name="Rectangle 107"/>
            <p:cNvSpPr>
              <a:spLocks noChangeArrowheads="1"/>
            </p:cNvSpPr>
            <p:nvPr/>
          </p:nvSpPr>
          <p:spPr bwMode="auto">
            <a:xfrm>
              <a:off x="5658" y="1965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2" name="Line 108"/>
            <p:cNvSpPr>
              <a:spLocks noChangeShapeType="1"/>
            </p:cNvSpPr>
            <p:nvPr/>
          </p:nvSpPr>
          <p:spPr bwMode="auto">
            <a:xfrm>
              <a:off x="5658" y="208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3" name="Rectangle 109"/>
            <p:cNvSpPr>
              <a:spLocks noChangeArrowheads="1"/>
            </p:cNvSpPr>
            <p:nvPr/>
          </p:nvSpPr>
          <p:spPr bwMode="auto">
            <a:xfrm>
              <a:off x="5658" y="2085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4" name="Line 110"/>
            <p:cNvSpPr>
              <a:spLocks noChangeShapeType="1"/>
            </p:cNvSpPr>
            <p:nvPr/>
          </p:nvSpPr>
          <p:spPr bwMode="auto">
            <a:xfrm>
              <a:off x="5658" y="220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5" name="Rectangle 111"/>
            <p:cNvSpPr>
              <a:spLocks noChangeArrowheads="1"/>
            </p:cNvSpPr>
            <p:nvPr/>
          </p:nvSpPr>
          <p:spPr bwMode="auto">
            <a:xfrm>
              <a:off x="5658" y="2205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6" name="Line 112"/>
            <p:cNvSpPr>
              <a:spLocks noChangeShapeType="1"/>
            </p:cNvSpPr>
            <p:nvPr/>
          </p:nvSpPr>
          <p:spPr bwMode="auto">
            <a:xfrm>
              <a:off x="5658" y="244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7" name="Rectangle 113"/>
            <p:cNvSpPr>
              <a:spLocks noChangeArrowheads="1"/>
            </p:cNvSpPr>
            <p:nvPr/>
          </p:nvSpPr>
          <p:spPr bwMode="auto">
            <a:xfrm>
              <a:off x="5658" y="2445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8" name="Line 114"/>
            <p:cNvSpPr>
              <a:spLocks noChangeShapeType="1"/>
            </p:cNvSpPr>
            <p:nvPr/>
          </p:nvSpPr>
          <p:spPr bwMode="auto">
            <a:xfrm>
              <a:off x="5658" y="256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9" name="Rectangle 115"/>
            <p:cNvSpPr>
              <a:spLocks noChangeArrowheads="1"/>
            </p:cNvSpPr>
            <p:nvPr/>
          </p:nvSpPr>
          <p:spPr bwMode="auto">
            <a:xfrm>
              <a:off x="5658" y="2565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0" name="Line 116"/>
            <p:cNvSpPr>
              <a:spLocks noChangeShapeType="1"/>
            </p:cNvSpPr>
            <p:nvPr/>
          </p:nvSpPr>
          <p:spPr bwMode="auto">
            <a:xfrm>
              <a:off x="5658" y="268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1" name="Rectangle 117"/>
            <p:cNvSpPr>
              <a:spLocks noChangeArrowheads="1"/>
            </p:cNvSpPr>
            <p:nvPr/>
          </p:nvSpPr>
          <p:spPr bwMode="auto">
            <a:xfrm>
              <a:off x="5658" y="2685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2" name="Line 118"/>
            <p:cNvSpPr>
              <a:spLocks noChangeShapeType="1"/>
            </p:cNvSpPr>
            <p:nvPr/>
          </p:nvSpPr>
          <p:spPr bwMode="auto">
            <a:xfrm>
              <a:off x="5658" y="2805"/>
              <a:ext cx="1" cy="1"/>
            </a:xfrm>
            <a:prstGeom prst="line">
              <a:avLst/>
            </a:prstGeom>
            <a:noFill/>
            <a:ln w="0">
              <a:solidFill>
                <a:srgbClr val="DADCDD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3" name="Rectangle 119"/>
            <p:cNvSpPr>
              <a:spLocks noChangeArrowheads="1"/>
            </p:cNvSpPr>
            <p:nvPr/>
          </p:nvSpPr>
          <p:spPr bwMode="auto">
            <a:xfrm>
              <a:off x="5658" y="2805"/>
              <a:ext cx="6" cy="6"/>
            </a:xfrm>
            <a:prstGeom prst="rect">
              <a:avLst/>
            </a:prstGeom>
            <a:solidFill>
              <a:srgbClr val="DADCD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9545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4316</TotalTime>
  <Words>196</Words>
  <Application>Microsoft Office PowerPoint</Application>
  <PresentationFormat>On-screen Show (4:3)</PresentationFormat>
  <Paragraphs>46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clarifications on simulation Assumptions</vt:lpstr>
      <vt:lpstr>Proposal</vt:lpstr>
      <vt:lpstr>Simulation Parameters for Co-Channel HetNet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nokia</cp:lastModifiedBy>
  <cp:revision>85</cp:revision>
  <dcterms:created xsi:type="dcterms:W3CDTF">2014-09-26T23:14:47Z</dcterms:created>
  <dcterms:modified xsi:type="dcterms:W3CDTF">2014-10-10T11:00:48Z</dcterms:modified>
</cp:coreProperties>
</file>