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9" r:id="rId3"/>
    <p:sldId id="268" r:id="rId4"/>
    <p:sldId id="271" r:id="rId5"/>
    <p:sldId id="274" r:id="rId6"/>
    <p:sldId id="272" r:id="rId7"/>
    <p:sldId id="273" r:id="rId8"/>
  </p:sldIdLst>
  <p:sldSz cx="9144000" cy="6858000" type="screen4x3"/>
  <p:notesSz cx="6858000" cy="9144000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8" autoAdjust="0"/>
    <p:restoredTop sz="94660"/>
  </p:normalViewPr>
  <p:slideViewPr>
    <p:cSldViewPr>
      <p:cViewPr>
        <p:scale>
          <a:sx n="90" d="100"/>
          <a:sy n="90" d="100"/>
        </p:scale>
        <p:origin x="-1277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4272CD-A264-49B5-8DE9-02332A8310F8}" type="datetimeFigureOut">
              <a:rPr lang="zh-TW" altLang="en-US" smtClean="0"/>
              <a:pPr/>
              <a:t>2014/10/10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654602-A6BB-4E2E-BB36-EFAF9243AED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935276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EF65DF-585C-42DE-883E-EC212360DFD8}" type="datetimeFigureOut">
              <a:rPr lang="ko-KR" altLang="en-US"/>
              <a:pPr>
                <a:defRPr/>
              </a:pPr>
              <a:t>2014-10-10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C2CE7-F383-47F1-BD98-12EE604AAEAF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3902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BC6A6-89AA-4395-8171-A02B963FB328}" type="datetimeFigureOut">
              <a:rPr lang="ko-KR" altLang="en-US"/>
              <a:pPr>
                <a:defRPr/>
              </a:pPr>
              <a:t>2014-10-10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AD146-6A32-43EE-B744-930B3B8E7EC8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7394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AF681-3F42-4FBD-B868-2DC94E67EF79}" type="datetimeFigureOut">
              <a:rPr lang="ko-KR" altLang="en-US"/>
              <a:pPr>
                <a:defRPr/>
              </a:pPr>
              <a:t>2014-10-10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2F5201-8B98-4DB8-8A15-44A225F85CEF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67359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3EDF3C-7078-4B3D-8DD4-33AD69A64BB0}" type="datetimeFigureOut">
              <a:rPr lang="ko-KR" altLang="en-US"/>
              <a:pPr>
                <a:defRPr/>
              </a:pPr>
              <a:t>2014-10-10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7B5B4-5FE2-4851-8376-195BE2748D8F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4303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B9A6F7-059A-4634-8F5C-D1FD6244E70F}" type="datetimeFigureOut">
              <a:rPr lang="ko-KR" altLang="en-US"/>
              <a:pPr>
                <a:defRPr/>
              </a:pPr>
              <a:t>2014-10-10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D576A-E120-447E-87DD-5DF3A88F4881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71154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C372D-9D60-4B57-A553-9931E02A04E9}" type="datetimeFigureOut">
              <a:rPr lang="ko-KR" altLang="en-US"/>
              <a:pPr>
                <a:defRPr/>
              </a:pPr>
              <a:t>2014-10-10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D032A9-B7F6-4724-8B25-BE5DB69CBD04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9200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8B182-D67C-44C7-B201-FFF7B124ABE4}" type="datetimeFigureOut">
              <a:rPr lang="ko-KR" altLang="en-US"/>
              <a:pPr>
                <a:defRPr/>
              </a:pPr>
              <a:t>2014-10-10</a:t>
            </a:fld>
            <a:endParaRPr lang="ko-KR" altLang="en-US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7A67C4-033B-4AC2-98DC-1CC623791B6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1276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CD8C9-EDDC-4799-9474-C2B6FBB3B37B}" type="datetimeFigureOut">
              <a:rPr lang="ko-KR" altLang="en-US"/>
              <a:pPr>
                <a:defRPr/>
              </a:pPr>
              <a:t>2014-10-10</a:t>
            </a:fld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AFB61-56ED-426D-B2C5-C43C418602DB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7255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FA69A2-BB29-45D1-961B-1CD3D2343327}" type="datetimeFigureOut">
              <a:rPr lang="ko-KR" altLang="en-US"/>
              <a:pPr>
                <a:defRPr/>
              </a:pPr>
              <a:t>2014-10-10</a:t>
            </a:fld>
            <a:endParaRPr lang="ko-KR" altLang="en-US"/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B3DD8-07DD-4779-8DF2-F4DEFFAE4B1A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586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52CBB-D782-4008-9265-CF23E631AFC9}" type="datetimeFigureOut">
              <a:rPr lang="ko-KR" altLang="en-US"/>
              <a:pPr>
                <a:defRPr/>
              </a:pPr>
              <a:t>2014-10-10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005104-23E8-4D74-927A-874327DB4E18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2945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F19F56-DD51-4E01-BDF2-97F1E822F9D7}" type="datetimeFigureOut">
              <a:rPr lang="ko-KR" altLang="en-US"/>
              <a:pPr>
                <a:defRPr/>
              </a:pPr>
              <a:t>2014-10-10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29A03-F819-41A3-8448-F790EFE3CFB4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48855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BD6763-43AA-48D3-AA83-D433590DB7D3}" type="datetimeFigureOut">
              <a:rPr lang="ko-KR" altLang="en-US"/>
              <a:pPr>
                <a:defRPr/>
              </a:pPr>
              <a:t>2014-10-10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BBB7981-46DE-484F-A19C-31C2CA650421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874838"/>
          </a:xfrm>
        </p:spPr>
        <p:txBody>
          <a:bodyPr/>
          <a:lstStyle/>
          <a:p>
            <a:pPr eaLnBrk="1" latinLnBrk="0" hangingPunct="1"/>
            <a:r>
              <a:rPr lang="en-US" altLang="ja-JP" sz="3600" dirty="0" smtClean="0"/>
              <a:t>Proposals </a:t>
            </a:r>
            <a:r>
              <a:rPr lang="en-US" altLang="ja-JP" sz="3600" dirty="0" smtClean="0"/>
              <a:t>on </a:t>
            </a:r>
            <a:r>
              <a:rPr lang="en-US" altLang="ja-JP" sz="3600" dirty="0" smtClean="0"/>
              <a:t>SRS handling for Dual-Connectivity</a:t>
            </a:r>
            <a:endParaRPr lang="ja-JP" altLang="en-US" sz="3600" dirty="0" smtClean="0"/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>
          <a:xfrm>
            <a:off x="611188" y="4365625"/>
            <a:ext cx="7881937" cy="1871663"/>
          </a:xfrm>
        </p:spPr>
        <p:txBody>
          <a:bodyPr/>
          <a:lstStyle/>
          <a:p>
            <a:pPr eaLnBrk="1" hangingPunct="1"/>
            <a:r>
              <a:rPr lang="en-US" altLang="ja-JP" sz="2800" dirty="0" smtClean="0">
                <a:solidFill>
                  <a:schemeClr val="tx1"/>
                </a:solidFill>
              </a:rPr>
              <a:t>LG Electronics</a:t>
            </a:r>
            <a:endParaRPr lang="ja-JP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7235825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r>
              <a:rPr kumimoji="0" lang="en-US" altLang="ja-JP" sz="2400" dirty="0" smtClean="0">
                <a:latin typeface="Calibri" pitchFamily="34" charset="0"/>
                <a:ea typeface="ＭＳ Ｐゴシック" pitchFamily="50" charset="-128"/>
              </a:rPr>
              <a:t>R1-144514</a:t>
            </a:r>
            <a:endParaRPr kumimoji="0" lang="ja-JP" altLang="en-US" sz="2400" dirty="0">
              <a:latin typeface="Calibri" pitchFamily="34" charset="0"/>
              <a:ea typeface="ＭＳ Ｐゴシック" pitchFamily="50" charset="-128"/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7833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r>
              <a:rPr kumimoji="0" lang="en-US" altLang="ja-JP" sz="2400" dirty="0">
                <a:latin typeface="Calibri" pitchFamily="34" charset="0"/>
                <a:ea typeface="ＭＳ Ｐゴシック" pitchFamily="50" charset="-128"/>
              </a:rPr>
              <a:t>3GPP TSG RAN WG1 #</a:t>
            </a:r>
            <a:r>
              <a:rPr kumimoji="0" lang="en-US" altLang="ja-JP" sz="2400" dirty="0" smtClean="0">
                <a:latin typeface="Calibri" pitchFamily="34" charset="0"/>
                <a:ea typeface="ＭＳ Ｐゴシック" pitchFamily="50" charset="-128"/>
              </a:rPr>
              <a:t>78bis</a:t>
            </a:r>
            <a:endParaRPr kumimoji="0" lang="en-US" altLang="ja-JP" sz="2400" dirty="0">
              <a:latin typeface="Calibri" pitchFamily="34" charset="0"/>
              <a:ea typeface="ＭＳ Ｐゴシック" pitchFamily="50" charset="-128"/>
            </a:endParaRPr>
          </a:p>
          <a:p>
            <a:pPr eaLnBrk="1" hangingPunct="1"/>
            <a:r>
              <a:rPr kumimoji="0" lang="nn-NO" altLang="ja-JP" sz="2400" dirty="0">
                <a:latin typeface="Calibri" pitchFamily="34" charset="0"/>
                <a:ea typeface="ＭＳ Ｐゴシック" pitchFamily="50" charset="-128"/>
              </a:rPr>
              <a:t>Ljubljana, Slovenia, </a:t>
            </a:r>
            <a:r>
              <a:rPr kumimoji="0" lang="nn-NO" altLang="ja-JP" sz="2400" dirty="0" smtClean="0">
                <a:latin typeface="Calibri" pitchFamily="34" charset="0"/>
                <a:ea typeface="ＭＳ Ｐゴシック" pitchFamily="50" charset="-128"/>
              </a:rPr>
              <a:t>Oct </a:t>
            </a:r>
            <a:r>
              <a:rPr kumimoji="0" lang="nn-NO" altLang="ja-JP" sz="2400" dirty="0">
                <a:latin typeface="Calibri" pitchFamily="34" charset="0"/>
                <a:ea typeface="ＭＳ Ｐゴシック" pitchFamily="50" charset="-128"/>
              </a:rPr>
              <a:t>6 – 10, </a:t>
            </a:r>
            <a:r>
              <a:rPr kumimoji="0" lang="nn-NO" altLang="ja-JP" sz="2400" dirty="0" smtClean="0">
                <a:latin typeface="Calibri" pitchFamily="34" charset="0"/>
                <a:ea typeface="ＭＳ Ｐゴシック" pitchFamily="50" charset="-128"/>
              </a:rPr>
              <a:t>2014</a:t>
            </a:r>
          </a:p>
          <a:p>
            <a:pPr eaLnBrk="1" hangingPunct="1"/>
            <a:r>
              <a:rPr kumimoji="0" lang="en-US" altLang="ja-JP" sz="2400" dirty="0" smtClean="0">
                <a:latin typeface="Calibri" pitchFamily="34" charset="0"/>
                <a:ea typeface="ＭＳ Ｐゴシック" pitchFamily="50" charset="-128"/>
              </a:rPr>
              <a:t>Agenda item 7.2.2.1</a:t>
            </a:r>
            <a:endParaRPr kumimoji="0" lang="ja-JP" altLang="en-US" sz="2400" dirty="0">
              <a:latin typeface="Calibri" pitchFamily="34" charset="0"/>
              <a:ea typeface="ＭＳ Ｐゴシック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400" dirty="0" smtClean="0"/>
              <a:t>In DC PCM1, </a:t>
            </a:r>
          </a:p>
          <a:p>
            <a:pPr lvl="1"/>
            <a:r>
              <a:rPr lang="en-US" altLang="ko-KR" sz="2400" dirty="0" smtClean="0"/>
              <a:t>In power limited case,</a:t>
            </a:r>
          </a:p>
          <a:p>
            <a:pPr lvl="2"/>
            <a:r>
              <a:rPr lang="en-US" altLang="ko-KR" sz="1800" dirty="0" smtClean="0"/>
              <a:t>Drop SRS if the allocated power to SRS is lower than the requested power for SRS</a:t>
            </a:r>
          </a:p>
          <a:p>
            <a:pPr lvl="2"/>
            <a:r>
              <a:rPr lang="en-US" altLang="ko-KR" sz="1800" dirty="0" smtClean="0"/>
              <a:t>FFS the case where only SRSs in one CG with no other transmission in the other CG</a:t>
            </a:r>
          </a:p>
        </p:txBody>
      </p:sp>
    </p:spTree>
    <p:extLst>
      <p:ext uri="{BB962C8B-B14F-4D97-AF65-F5344CB8AC3E}">
        <p14:creationId xmlns:p14="http://schemas.microsoft.com/office/powerpoint/2010/main" val="13824469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ja-JP" b="1" dirty="0" smtClean="0">
                <a:latin typeface="Calibri" pitchFamily="34" charset="0"/>
              </a:rPr>
              <a:t>Proposal</a:t>
            </a:r>
            <a:endParaRPr lang="ko-KR" altLang="en-US" dirty="0" smtClean="0"/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457200" y="1268760"/>
            <a:ext cx="8218488" cy="4997152"/>
          </a:xfrm>
        </p:spPr>
        <p:txBody>
          <a:bodyPr/>
          <a:lstStyle/>
          <a:p>
            <a:pPr marL="342900" lvl="1" indent="-342900" algn="just" eaLnBrk="1" latinLnBrk="0" hangingPunct="1">
              <a:buFont typeface="Arial" charset="0"/>
              <a:buChar char="•"/>
            </a:pPr>
            <a:r>
              <a:rPr lang="en-US" altLang="zh-CN" sz="2000" dirty="0" smtClean="0">
                <a:latin typeface="Calibri" panose="020F0502020204030204" pitchFamily="34" charset="0"/>
                <a:ea typeface="ＭＳ Ｐゴシック" pitchFamily="50" charset="-128"/>
                <a:cs typeface="Arial" charset="0"/>
              </a:rPr>
              <a:t>In DC PCM2, for allocating power to SRS</a:t>
            </a:r>
          </a:p>
          <a:p>
            <a:pPr marL="742950" lvl="2" indent="-342900" algn="just" eaLnBrk="1" latinLnBrk="0" hangingPunct="1"/>
            <a:r>
              <a:rPr lang="en-US" altLang="zh-CN" sz="1800" dirty="0" smtClean="0">
                <a:latin typeface="Calibri" panose="020F0502020204030204" pitchFamily="34" charset="0"/>
                <a:ea typeface="ＭＳ Ｐゴシック" pitchFamily="50" charset="-128"/>
                <a:cs typeface="Arial" charset="0"/>
              </a:rPr>
              <a:t>Step 1. In allocating the remaining power across CGs, only consider PUCCH/PUSCH</a:t>
            </a:r>
          </a:p>
          <a:p>
            <a:pPr marL="1200150" lvl="3" indent="-342900" algn="just" eaLnBrk="1" latinLnBrk="0" hangingPunct="1"/>
            <a:r>
              <a:rPr lang="en-US" altLang="ja-JP" sz="1600" dirty="0">
                <a:latin typeface="Calibri" panose="020F0502020204030204" pitchFamily="34" charset="0"/>
              </a:rPr>
              <a:t>The earlier transmission is derived based on the subframe boundary </a:t>
            </a:r>
            <a:endParaRPr lang="en-US" altLang="ja-JP" sz="1600" dirty="0" smtClean="0">
              <a:latin typeface="Calibri" panose="020F0502020204030204" pitchFamily="34" charset="0"/>
            </a:endParaRPr>
          </a:p>
          <a:p>
            <a:pPr marL="1200150" lvl="3" indent="-342900" algn="just" eaLnBrk="1" latinLnBrk="0" hangingPunct="1"/>
            <a:r>
              <a:rPr lang="en-US" altLang="zh-CN" sz="1600" dirty="0" smtClean="0">
                <a:latin typeface="Calibri" panose="020F0502020204030204" pitchFamily="34" charset="0"/>
                <a:ea typeface="ＭＳ Ｐゴシック" pitchFamily="50" charset="-128"/>
                <a:cs typeface="Arial" charset="0"/>
              </a:rPr>
              <a:t>In case there is no uplink channel(s) other than SRS(s), the allocated power to the CG is </a:t>
            </a:r>
            <a:r>
              <a:rPr lang="en-US" altLang="zh-CN" sz="1600" dirty="0" err="1" smtClean="0">
                <a:latin typeface="Calibri" panose="020F0502020204030204" pitchFamily="34" charset="0"/>
                <a:ea typeface="ＭＳ Ｐゴシック" pitchFamily="50" charset="-128"/>
                <a:cs typeface="Arial" charset="0"/>
              </a:rPr>
              <a:t>P_xeNB</a:t>
            </a:r>
            <a:endParaRPr lang="en-US" altLang="zh-CN" sz="1600" dirty="0" smtClean="0">
              <a:latin typeface="Calibri" panose="020F0502020204030204" pitchFamily="34" charset="0"/>
              <a:ea typeface="ＭＳ Ｐゴシック" pitchFamily="50" charset="-128"/>
              <a:cs typeface="Arial" charset="0"/>
            </a:endParaRPr>
          </a:p>
          <a:p>
            <a:pPr marL="1200150" lvl="3" indent="-342900" algn="just" eaLnBrk="1" latinLnBrk="0" hangingPunct="1"/>
            <a:r>
              <a:rPr lang="en-US" altLang="zh-CN" sz="1600" dirty="0" smtClean="0">
                <a:latin typeface="Calibri" panose="020F0502020204030204" pitchFamily="34" charset="0"/>
                <a:ea typeface="ＭＳ Ｐゴシック" pitchFamily="50" charset="-128"/>
                <a:cs typeface="Arial" charset="0"/>
              </a:rPr>
              <a:t>In case PUCCH/PUSCH/PRACH is transmitted with SRS, the allocated power to the CG is determined by PCM2 for PUCCH/PUSCH</a:t>
            </a:r>
          </a:p>
          <a:p>
            <a:pPr marL="1657350" lvl="4" indent="-342900" algn="just" eaLnBrk="1" latinLnBrk="0" hangingPunct="1"/>
            <a:r>
              <a:rPr lang="en-US" altLang="zh-CN" sz="1600" dirty="0" smtClean="0">
                <a:latin typeface="Calibri" panose="020F0502020204030204" pitchFamily="34" charset="0"/>
                <a:ea typeface="ＭＳ Ｐゴシック" pitchFamily="50" charset="-128"/>
                <a:cs typeface="Arial" charset="0"/>
              </a:rPr>
              <a:t>The allocated power to the </a:t>
            </a:r>
            <a:r>
              <a:rPr lang="en-US" altLang="zh-CN" sz="1600" dirty="0" err="1" smtClean="0">
                <a:latin typeface="Calibri" panose="020F0502020204030204" pitchFamily="34" charset="0"/>
                <a:ea typeface="ＭＳ Ｐゴシック" pitchFamily="50" charset="-128"/>
                <a:cs typeface="Arial" charset="0"/>
              </a:rPr>
              <a:t>xCG</a:t>
            </a:r>
            <a:r>
              <a:rPr lang="en-US" altLang="zh-CN" sz="1600" dirty="0" smtClean="0">
                <a:latin typeface="Calibri" panose="020F0502020204030204" pitchFamily="34" charset="0"/>
                <a:ea typeface="ＭＳ Ｐゴシック" pitchFamily="50" charset="-128"/>
                <a:cs typeface="Arial" charset="0"/>
              </a:rPr>
              <a:t> is equal to or greater than </a:t>
            </a:r>
            <a:r>
              <a:rPr lang="en-US" altLang="zh-CN" sz="1600" dirty="0" err="1" smtClean="0">
                <a:latin typeface="Calibri" panose="020F0502020204030204" pitchFamily="34" charset="0"/>
                <a:ea typeface="ＭＳ Ｐゴシック" pitchFamily="50" charset="-128"/>
                <a:cs typeface="Arial" charset="0"/>
              </a:rPr>
              <a:t>P_xeNB</a:t>
            </a:r>
            <a:endParaRPr lang="en-US" altLang="zh-CN" sz="1200" dirty="0" smtClean="0">
              <a:latin typeface="Calibri" panose="020F0502020204030204" pitchFamily="34" charset="0"/>
              <a:ea typeface="ＭＳ Ｐゴシック" pitchFamily="50" charset="-128"/>
              <a:cs typeface="Arial" charset="0"/>
            </a:endParaRPr>
          </a:p>
          <a:p>
            <a:pPr marL="742950" lvl="2" indent="-342900" algn="just" eaLnBrk="1" latinLnBrk="0" hangingPunct="1"/>
            <a:r>
              <a:rPr lang="en-US" altLang="zh-CN" sz="1600" dirty="0" smtClean="0">
                <a:latin typeface="Calibri" panose="020F0502020204030204" pitchFamily="34" charset="0"/>
                <a:ea typeface="ＭＳ Ｐゴシック" pitchFamily="50" charset="-128"/>
                <a:cs typeface="Arial" charset="0"/>
              </a:rPr>
              <a:t>Maximum power usable by SRS transmission is FFS between</a:t>
            </a:r>
          </a:p>
          <a:p>
            <a:pPr marL="1200150" lvl="3" indent="-342900" algn="just" eaLnBrk="1" latinLnBrk="0" hangingPunct="1"/>
            <a:r>
              <a:rPr lang="en-US" altLang="zh-CN" sz="1600" dirty="0" smtClean="0">
                <a:latin typeface="Calibri" panose="020F0502020204030204" pitchFamily="34" charset="0"/>
                <a:ea typeface="ＭＳ Ｐゴシック" pitchFamily="50" charset="-128"/>
                <a:cs typeface="Arial" charset="0"/>
              </a:rPr>
              <a:t>Option 1: The allocated power in the first step1</a:t>
            </a:r>
          </a:p>
          <a:p>
            <a:pPr marL="1200150" lvl="3" indent="-342900" algn="just" eaLnBrk="1" latinLnBrk="0" hangingPunct="1"/>
            <a:r>
              <a:rPr lang="en-US" altLang="zh-CN" sz="1600" dirty="0" smtClean="0">
                <a:latin typeface="Calibri" panose="020F0502020204030204" pitchFamily="34" charset="0"/>
                <a:ea typeface="ＭＳ Ｐゴシック" pitchFamily="50" charset="-128"/>
                <a:cs typeface="Arial" charset="0"/>
              </a:rPr>
              <a:t>Option 2: The allocated power in the first step  + additional remaining power </a:t>
            </a:r>
          </a:p>
          <a:p>
            <a:pPr marL="1657350" lvl="4" indent="-342900" algn="just" eaLnBrk="1" latinLnBrk="0" hangingPunct="1"/>
            <a:r>
              <a:rPr lang="en-US" altLang="zh-CN" sz="1600" dirty="0" smtClean="0">
                <a:latin typeface="Calibri" panose="020F0502020204030204" pitchFamily="34" charset="0"/>
                <a:ea typeface="ＭＳ Ｐゴシック" pitchFamily="50" charset="-128"/>
                <a:cs typeface="Arial" charset="0"/>
              </a:rPr>
              <a:t>It is assumed that a UE can look-ahead the latter overlapped subframe of the other CG for this</a:t>
            </a:r>
          </a:p>
          <a:p>
            <a:pPr marL="1657350" lvl="4" indent="-342900" algn="just" eaLnBrk="1" latinLnBrk="0" hangingPunct="1"/>
            <a:r>
              <a:rPr lang="en-US" altLang="zh-CN" sz="1600" dirty="0" smtClean="0">
                <a:latin typeface="Calibri" panose="020F0502020204030204" pitchFamily="34" charset="0"/>
                <a:ea typeface="ＭＳ Ｐゴシック" pitchFamily="50" charset="-128"/>
                <a:cs typeface="Arial" charset="0"/>
              </a:rPr>
              <a:t>Additional remaining power can be determined by UCI </a:t>
            </a:r>
            <a:r>
              <a:rPr lang="en-US" altLang="zh-CN" sz="1600" dirty="0">
                <a:latin typeface="Calibri" panose="020F0502020204030204" pitchFamily="34" charset="0"/>
                <a:ea typeface="ＭＳ Ｐゴシック" pitchFamily="50" charset="-128"/>
                <a:cs typeface="Arial" charset="0"/>
              </a:rPr>
              <a:t>priority </a:t>
            </a:r>
            <a:r>
              <a:rPr lang="en-US" altLang="zh-CN" sz="1600" dirty="0" smtClean="0">
                <a:latin typeface="Calibri" panose="020F0502020204030204" pitchFamily="34" charset="0"/>
                <a:ea typeface="ＭＳ Ｐゴシック" pitchFamily="50" charset="-128"/>
                <a:cs typeface="Arial" charset="0"/>
              </a:rPr>
              <a:t>rule</a:t>
            </a:r>
            <a:endParaRPr lang="en-US" altLang="ko-KR" sz="1200" dirty="0"/>
          </a:p>
          <a:p>
            <a:pPr lvl="4"/>
            <a:r>
              <a:rPr lang="en-US" altLang="ko-KR" sz="1400" dirty="0" smtClean="0">
                <a:latin typeface="Calibri" panose="020F0502020204030204" pitchFamily="34" charset="0"/>
              </a:rPr>
              <a:t>Maximum allocable power is (</a:t>
            </a:r>
            <a:r>
              <a:rPr lang="en-US" altLang="ko-KR" sz="1400" dirty="0" err="1" smtClean="0">
                <a:latin typeface="Calibri" panose="020F0502020204030204" pitchFamily="34" charset="0"/>
              </a:rPr>
              <a:t>Pcmax</a:t>
            </a:r>
            <a:r>
              <a:rPr lang="en-US" altLang="ko-KR" sz="1400" dirty="0" smtClean="0">
                <a:latin typeface="Calibri" panose="020F0502020204030204" pitchFamily="34" charset="0"/>
              </a:rPr>
              <a:t> </a:t>
            </a:r>
            <a:r>
              <a:rPr lang="en-US" altLang="ko-KR" sz="1400" dirty="0">
                <a:latin typeface="Calibri" panose="020F0502020204030204" pitchFamily="34" charset="0"/>
              </a:rPr>
              <a:t>– power allocated to </a:t>
            </a:r>
            <a:r>
              <a:rPr lang="en-US" altLang="ko-KR" sz="1400" dirty="0" err="1">
                <a:latin typeface="Calibri" panose="020F0502020204030204" pitchFamily="34" charset="0"/>
              </a:rPr>
              <a:t>PUxCH</a:t>
            </a:r>
            <a:r>
              <a:rPr lang="en-US" altLang="ko-KR" sz="1400" dirty="0">
                <a:latin typeface="Calibri" panose="020F0502020204030204" pitchFamily="34" charset="0"/>
              </a:rPr>
              <a:t> of other </a:t>
            </a:r>
            <a:r>
              <a:rPr lang="en-US" altLang="ko-KR" sz="1400" dirty="0" smtClean="0">
                <a:latin typeface="Calibri" panose="020F0502020204030204" pitchFamily="34" charset="0"/>
              </a:rPr>
              <a:t>CG)</a:t>
            </a:r>
            <a:endParaRPr lang="en-US" altLang="ko-KR" sz="1400" dirty="0">
              <a:latin typeface="Calibri" panose="020F0502020204030204" pitchFamily="34" charset="0"/>
            </a:endParaRPr>
          </a:p>
          <a:p>
            <a:pPr lvl="4"/>
            <a:r>
              <a:rPr lang="en-US" altLang="ko-KR" sz="1400" dirty="0">
                <a:latin typeface="Calibri" panose="020F0502020204030204" pitchFamily="34" charset="0"/>
              </a:rPr>
              <a:t>Can be determined when </a:t>
            </a:r>
            <a:r>
              <a:rPr lang="en-US" altLang="ko-KR" sz="1400" dirty="0" err="1">
                <a:latin typeface="Calibri" panose="020F0502020204030204" pitchFamily="34" charset="0"/>
              </a:rPr>
              <a:t>PUxCH</a:t>
            </a:r>
            <a:r>
              <a:rPr lang="en-US" altLang="ko-KR" sz="1400" dirty="0">
                <a:latin typeface="Calibri" panose="020F0502020204030204" pitchFamily="34" charset="0"/>
              </a:rPr>
              <a:t> power of other CG is determined</a:t>
            </a:r>
          </a:p>
          <a:p>
            <a:pPr marL="1657350" lvl="4" indent="-342900" algn="just" eaLnBrk="1" latinLnBrk="0" hangingPunct="1"/>
            <a:endParaRPr lang="en-US" altLang="zh-CN" sz="1600" dirty="0">
              <a:latin typeface="Calibri" panose="020F0502020204030204" pitchFamily="34" charset="0"/>
              <a:ea typeface="ＭＳ Ｐゴシック" pitchFamily="50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1085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400" dirty="0"/>
              <a:t>In DC </a:t>
            </a:r>
            <a:r>
              <a:rPr lang="en-US" altLang="ko-KR" sz="2400" dirty="0" smtClean="0"/>
              <a:t>PCM2, </a:t>
            </a:r>
            <a:endParaRPr lang="en-US" altLang="ko-KR" sz="2400" dirty="0"/>
          </a:p>
          <a:p>
            <a:pPr lvl="1"/>
            <a:r>
              <a:rPr lang="en-US" altLang="ko-KR" sz="2000" dirty="0"/>
              <a:t>In power limited case</a:t>
            </a:r>
            <a:r>
              <a:rPr lang="en-US" altLang="ko-KR" sz="2000" dirty="0" smtClean="0"/>
              <a:t>, FFS among</a:t>
            </a:r>
            <a:endParaRPr lang="en-US" altLang="ko-KR" sz="2000" dirty="0"/>
          </a:p>
          <a:p>
            <a:pPr lvl="2"/>
            <a:r>
              <a:rPr lang="en-US" altLang="ko-KR" sz="1800" dirty="0" smtClean="0">
                <a:latin typeface="Calibri" panose="020F0502020204030204" pitchFamily="34" charset="0"/>
              </a:rPr>
              <a:t>Alt1. Drop </a:t>
            </a:r>
            <a:r>
              <a:rPr lang="en-US" altLang="ko-KR" sz="1800" dirty="0">
                <a:latin typeface="Calibri" panose="020F0502020204030204" pitchFamily="34" charset="0"/>
              </a:rPr>
              <a:t>SRS if the allocated power to SRS is lower than the requested power for SRS</a:t>
            </a:r>
          </a:p>
          <a:p>
            <a:pPr lvl="3"/>
            <a:r>
              <a:rPr lang="en-US" altLang="ko-KR" sz="1600" dirty="0">
                <a:latin typeface="Calibri" panose="020F0502020204030204" pitchFamily="34" charset="0"/>
              </a:rPr>
              <a:t>FFS the case where only SRSs in one CG with no other transmission in the other </a:t>
            </a:r>
            <a:r>
              <a:rPr lang="en-US" altLang="ko-KR" sz="1600" dirty="0" smtClean="0">
                <a:latin typeface="Calibri" panose="020F0502020204030204" pitchFamily="34" charset="0"/>
              </a:rPr>
              <a:t>CG</a:t>
            </a:r>
          </a:p>
          <a:p>
            <a:pPr lvl="2"/>
            <a:r>
              <a:rPr lang="en-US" altLang="ko-KR" sz="1800" dirty="0">
                <a:latin typeface="Calibri" panose="020F0502020204030204" pitchFamily="34" charset="0"/>
              </a:rPr>
              <a:t>Alt2. If the </a:t>
            </a:r>
            <a:r>
              <a:rPr lang="en-US" altLang="ko-KR" sz="1800" dirty="0" smtClean="0">
                <a:latin typeface="Calibri" panose="020F0502020204030204" pitchFamily="34" charset="0"/>
              </a:rPr>
              <a:t>allocated power </a:t>
            </a:r>
            <a:r>
              <a:rPr lang="en-US" altLang="ko-KR" sz="1800" dirty="0">
                <a:latin typeface="Calibri" panose="020F0502020204030204" pitchFamily="34" charset="0"/>
              </a:rPr>
              <a:t>to SRS  &gt;= </a:t>
            </a:r>
            <a:r>
              <a:rPr lang="en-US" altLang="ko-KR" sz="1800" dirty="0" err="1">
                <a:latin typeface="Calibri" panose="020F0502020204030204" pitchFamily="34" charset="0"/>
              </a:rPr>
              <a:t>P_xeNB</a:t>
            </a:r>
            <a:r>
              <a:rPr lang="en-US" altLang="ko-KR" sz="1800" dirty="0">
                <a:latin typeface="Calibri" panose="020F0502020204030204" pitchFamily="34" charset="0"/>
              </a:rPr>
              <a:t>, power scale to </a:t>
            </a:r>
            <a:r>
              <a:rPr lang="en-US" altLang="ko-KR" sz="1800" dirty="0" err="1">
                <a:latin typeface="Calibri" panose="020F0502020204030204" pitchFamily="34" charset="0"/>
              </a:rPr>
              <a:t>P_xeNB</a:t>
            </a:r>
            <a:r>
              <a:rPr lang="en-US" altLang="ko-KR" sz="1800" dirty="0">
                <a:latin typeface="Calibri" panose="020F0502020204030204" pitchFamily="34" charset="0"/>
              </a:rPr>
              <a:t>, otherwise drop </a:t>
            </a:r>
            <a:r>
              <a:rPr lang="en-US" altLang="ko-KR" sz="1800" dirty="0" smtClean="0">
                <a:latin typeface="Calibri" panose="020F0502020204030204" pitchFamily="34" charset="0"/>
              </a:rPr>
              <a:t>SRS</a:t>
            </a:r>
          </a:p>
          <a:p>
            <a:pPr lvl="2"/>
            <a:r>
              <a:rPr lang="en-US" altLang="ko-KR" sz="1800" dirty="0">
                <a:latin typeface="Calibri" panose="020F0502020204030204" pitchFamily="34" charset="0"/>
              </a:rPr>
              <a:t>Alt3. Transmit with the </a:t>
            </a:r>
            <a:r>
              <a:rPr lang="en-US" altLang="ko-KR" sz="1800" dirty="0" err="1">
                <a:latin typeface="Calibri" panose="020F0502020204030204" pitchFamily="34" charset="0"/>
              </a:rPr>
              <a:t>avaiable</a:t>
            </a:r>
            <a:r>
              <a:rPr lang="en-US" altLang="ko-KR" sz="1800" dirty="0">
                <a:latin typeface="Calibri" panose="020F0502020204030204" pitchFamily="34" charset="0"/>
              </a:rPr>
              <a:t> power (i.e., power-scale SRS)</a:t>
            </a:r>
          </a:p>
          <a:p>
            <a:pPr lvl="2"/>
            <a:endParaRPr lang="en-US" altLang="ko-KR" sz="1600" dirty="0"/>
          </a:p>
          <a:p>
            <a:pPr lvl="2"/>
            <a:endParaRPr lang="en-US" altLang="ko-KR" sz="1600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864607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Appendix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244880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73864"/>
          </a:xfrm>
        </p:spPr>
        <p:txBody>
          <a:bodyPr>
            <a:noAutofit/>
          </a:bodyPr>
          <a:lstStyle/>
          <a:p>
            <a:r>
              <a:rPr lang="en-US" sz="3200" dirty="0" smtClean="0"/>
              <a:t>Options for maximum power of SRS symbol in DC PC mode 2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38990"/>
            <a:ext cx="7886700" cy="5309936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Option </a:t>
            </a:r>
            <a:r>
              <a:rPr lang="en-US" dirty="0" smtClean="0"/>
              <a:t>1</a:t>
            </a:r>
            <a:r>
              <a:rPr lang="en-US" dirty="0"/>
              <a:t> </a:t>
            </a:r>
            <a:endParaRPr lang="en-US" dirty="0" smtClean="0"/>
          </a:p>
          <a:p>
            <a:pPr lvl="1"/>
            <a:r>
              <a:rPr lang="en-US" dirty="0" err="1" smtClean="0"/>
              <a:t>Psrs_max</a:t>
            </a:r>
            <a:r>
              <a:rPr lang="en-US" dirty="0" smtClean="0"/>
              <a:t> is maximum between power allocated for </a:t>
            </a:r>
            <a:r>
              <a:rPr lang="en-US" dirty="0" err="1" smtClean="0"/>
              <a:t>PUxCH</a:t>
            </a:r>
            <a:r>
              <a:rPr lang="en-US" dirty="0" smtClean="0"/>
              <a:t> of same CG (P1_xCG) and guaranteed power of same CG (</a:t>
            </a:r>
            <a:r>
              <a:rPr lang="en-US" dirty="0" err="1" smtClean="0"/>
              <a:t>P_xeNB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Means that SRS can take at most the same amount of remaining power as </a:t>
            </a:r>
            <a:r>
              <a:rPr lang="en-US" dirty="0" err="1" smtClean="0"/>
              <a:t>PUxCH</a:t>
            </a:r>
            <a:r>
              <a:rPr lang="en-US" dirty="0" smtClean="0"/>
              <a:t> of same CG</a:t>
            </a:r>
          </a:p>
          <a:p>
            <a:pPr lvl="1"/>
            <a:r>
              <a:rPr lang="en-US" dirty="0" smtClean="0"/>
              <a:t>Can be determined when </a:t>
            </a:r>
            <a:r>
              <a:rPr lang="en-US" dirty="0" err="1" smtClean="0"/>
              <a:t>PUxCH</a:t>
            </a:r>
            <a:r>
              <a:rPr lang="en-US" dirty="0" smtClean="0"/>
              <a:t> power of same CG is determined</a:t>
            </a:r>
          </a:p>
          <a:p>
            <a:r>
              <a:rPr lang="en-US" dirty="0" smtClean="0"/>
              <a:t>Option </a:t>
            </a:r>
            <a:r>
              <a:rPr lang="en-US" dirty="0" smtClean="0"/>
              <a:t>2</a:t>
            </a:r>
            <a:endParaRPr lang="en-US" dirty="0" smtClean="0"/>
          </a:p>
          <a:p>
            <a:pPr lvl="1"/>
            <a:r>
              <a:rPr lang="en-US" dirty="0" err="1" smtClean="0"/>
              <a:t>Psrs_max</a:t>
            </a:r>
            <a:r>
              <a:rPr lang="en-US" dirty="0" smtClean="0"/>
              <a:t> is (</a:t>
            </a:r>
            <a:r>
              <a:rPr lang="en-US" dirty="0" err="1" smtClean="0"/>
              <a:t>Pcmax</a:t>
            </a:r>
            <a:r>
              <a:rPr lang="en-US" dirty="0" smtClean="0"/>
              <a:t> – power allocated to </a:t>
            </a:r>
            <a:r>
              <a:rPr lang="en-US" dirty="0" err="1" smtClean="0"/>
              <a:t>PUxCH</a:t>
            </a:r>
            <a:r>
              <a:rPr lang="en-US" dirty="0" smtClean="0"/>
              <a:t> of other CG (P1_yCG))</a:t>
            </a:r>
          </a:p>
          <a:p>
            <a:pPr lvl="1"/>
            <a:r>
              <a:rPr lang="en-US" dirty="0" smtClean="0"/>
              <a:t>Can be determined when </a:t>
            </a:r>
            <a:r>
              <a:rPr lang="en-US" dirty="0" err="1" smtClean="0"/>
              <a:t>PUxCH</a:t>
            </a:r>
            <a:r>
              <a:rPr lang="en-US" dirty="0" smtClean="0"/>
              <a:t> power of other CG is determined</a:t>
            </a:r>
          </a:p>
          <a:p>
            <a:r>
              <a:rPr lang="en-US" dirty="0" smtClean="0"/>
              <a:t>Option 3:</a:t>
            </a:r>
          </a:p>
          <a:p>
            <a:pPr lvl="1"/>
            <a:r>
              <a:rPr lang="en-US" dirty="0" err="1" smtClean="0"/>
              <a:t>Psrs_max</a:t>
            </a:r>
            <a:r>
              <a:rPr lang="en-US" dirty="0" smtClean="0"/>
              <a:t> is (</a:t>
            </a:r>
            <a:r>
              <a:rPr lang="en-US" dirty="0" err="1" smtClean="0"/>
              <a:t>Pcmax</a:t>
            </a:r>
            <a:r>
              <a:rPr lang="en-US" dirty="0" smtClean="0"/>
              <a:t> – guaranteed power of other CG (</a:t>
            </a:r>
            <a:r>
              <a:rPr lang="en-US" dirty="0" err="1" smtClean="0"/>
              <a:t>P_yeNB</a:t>
            </a:r>
            <a:r>
              <a:rPr lang="en-US" dirty="0" smtClean="0"/>
              <a:t>))</a:t>
            </a:r>
          </a:p>
          <a:p>
            <a:pPr lvl="1"/>
            <a:r>
              <a:rPr lang="en-US" dirty="0" smtClean="0"/>
              <a:t>Means that </a:t>
            </a:r>
            <a:r>
              <a:rPr lang="en-US" dirty="0" err="1" smtClean="0"/>
              <a:t>PUxCH</a:t>
            </a:r>
            <a:r>
              <a:rPr lang="en-US" dirty="0" smtClean="0"/>
              <a:t> of other CG can be scaled down due to SRS</a:t>
            </a:r>
          </a:p>
          <a:p>
            <a:r>
              <a:rPr lang="en-US" dirty="0" smtClean="0"/>
              <a:t>Option 4:</a:t>
            </a:r>
          </a:p>
          <a:p>
            <a:pPr lvl="1"/>
            <a:r>
              <a:rPr lang="en-US" dirty="0" err="1" smtClean="0"/>
              <a:t>Psrs_max</a:t>
            </a:r>
            <a:r>
              <a:rPr lang="en-US" dirty="0" smtClean="0"/>
              <a:t> is guaranteed power of same CG (</a:t>
            </a:r>
            <a:r>
              <a:rPr lang="en-US" dirty="0" err="1" smtClean="0"/>
              <a:t>P_xeNB</a:t>
            </a:r>
            <a:r>
              <a:rPr lang="en-US" dirty="0" smtClean="0"/>
              <a:t>)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625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68730" y="1452213"/>
            <a:ext cx="5194935" cy="481263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1268730" y="2468880"/>
            <a:ext cx="5194935" cy="22860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268730" y="5044440"/>
            <a:ext cx="5194935" cy="0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268730" y="4327558"/>
            <a:ext cx="2385729" cy="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2538379" y="3176539"/>
            <a:ext cx="3925286" cy="31949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6591534" y="1190602"/>
            <a:ext cx="13099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/>
              <a:t>Pcmax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6583681" y="2207270"/>
            <a:ext cx="30171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/>
              <a:t>Pcmax</a:t>
            </a:r>
            <a:r>
              <a:rPr lang="en-US" sz="2800" dirty="0" smtClean="0"/>
              <a:t> – </a:t>
            </a:r>
            <a:r>
              <a:rPr lang="en-US" sz="2800" dirty="0" err="1" smtClean="0"/>
              <a:t>P_yeNB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6583680" y="2938790"/>
            <a:ext cx="30588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/>
              <a:t>Pcmax</a:t>
            </a:r>
            <a:r>
              <a:rPr lang="en-US" sz="2800" dirty="0" smtClean="0"/>
              <a:t> – P1_yCG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6568690" y="4022032"/>
            <a:ext cx="15135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P1_xCG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6557244" y="4782830"/>
            <a:ext cx="14718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/>
              <a:t>P_xeNB</a:t>
            </a:r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>
            <a:off x="3654459" y="5023385"/>
            <a:ext cx="695091" cy="124145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0" name="Straight Arrow Connector 39"/>
          <p:cNvCxnSpPr/>
          <p:nvPr/>
        </p:nvCxnSpPr>
        <p:spPr>
          <a:xfrm flipV="1">
            <a:off x="2807871" y="5022184"/>
            <a:ext cx="17145" cy="1220403"/>
          </a:xfrm>
          <a:prstGeom prst="straightConnector1">
            <a:avLst/>
          </a:prstGeom>
          <a:ln w="25400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flipV="1">
            <a:off x="4819032" y="4327558"/>
            <a:ext cx="0" cy="1915028"/>
          </a:xfrm>
          <a:prstGeom prst="straightConnector1">
            <a:avLst/>
          </a:prstGeom>
          <a:ln w="25400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V="1">
            <a:off x="3654459" y="4320540"/>
            <a:ext cx="2774916" cy="602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flipV="1">
            <a:off x="5943234" y="3205968"/>
            <a:ext cx="15006" cy="3042186"/>
          </a:xfrm>
          <a:prstGeom prst="straightConnector1">
            <a:avLst/>
          </a:prstGeom>
          <a:ln w="25400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3666324" y="4306502"/>
            <a:ext cx="5280" cy="1958944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H="1">
            <a:off x="2538379" y="1483559"/>
            <a:ext cx="5280" cy="1757013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flipV="1">
            <a:off x="3276050" y="2492042"/>
            <a:ext cx="13166" cy="3773103"/>
          </a:xfrm>
          <a:prstGeom prst="straightConnector1">
            <a:avLst/>
          </a:prstGeom>
          <a:ln w="25400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3666324" y="4306503"/>
            <a:ext cx="695091" cy="716279"/>
          </a:xfrm>
          <a:prstGeom prst="rect">
            <a:avLst/>
          </a:prstGeom>
          <a:pattFill prst="pct60">
            <a:fgClr>
              <a:schemeClr val="accent2">
                <a:lumMod val="40000"/>
                <a:lumOff val="60000"/>
              </a:schemeClr>
            </a:fgClr>
            <a:bgClr>
              <a:schemeClr val="bg1"/>
            </a:bgClr>
          </a:patt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>
            <a:off x="3671604" y="3187566"/>
            <a:ext cx="677946" cy="1096077"/>
          </a:xfrm>
          <a:prstGeom prst="rect">
            <a:avLst/>
          </a:prstGeom>
          <a:pattFill prst="ltVert">
            <a:fgClr>
              <a:schemeClr val="accent2">
                <a:lumMod val="40000"/>
                <a:lumOff val="60000"/>
              </a:schemeClr>
            </a:fgClr>
            <a:bgClr>
              <a:schemeClr val="bg1"/>
            </a:bgClr>
          </a:patt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/>
          <p:cNvSpPr/>
          <p:nvPr/>
        </p:nvSpPr>
        <p:spPr>
          <a:xfrm>
            <a:off x="3671604" y="2464268"/>
            <a:ext cx="677946" cy="690891"/>
          </a:xfrm>
          <a:prstGeom prst="rect">
            <a:avLst/>
          </a:prstGeom>
          <a:pattFill prst="smGrid">
            <a:fgClr>
              <a:schemeClr val="accent2">
                <a:lumMod val="40000"/>
                <a:lumOff val="60000"/>
              </a:schemeClr>
            </a:fgClr>
            <a:bgClr>
              <a:schemeClr val="bg1"/>
            </a:bgClr>
          </a:patt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extBox 62"/>
          <p:cNvSpPr txBox="1"/>
          <p:nvPr/>
        </p:nvSpPr>
        <p:spPr>
          <a:xfrm>
            <a:off x="2094655" y="5023462"/>
            <a:ext cx="11256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Op. 4</a:t>
            </a:r>
            <a:endParaRPr lang="en-US" dirty="0"/>
          </a:p>
        </p:txBody>
      </p:sp>
      <p:sp>
        <p:nvSpPr>
          <p:cNvPr id="64" name="TextBox 63"/>
          <p:cNvSpPr txBox="1"/>
          <p:nvPr/>
        </p:nvSpPr>
        <p:spPr>
          <a:xfrm>
            <a:off x="4795599" y="4327558"/>
            <a:ext cx="11256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Op. 1</a:t>
            </a:r>
            <a:endParaRPr lang="en-US" dirty="0"/>
          </a:p>
        </p:txBody>
      </p:sp>
      <p:sp>
        <p:nvSpPr>
          <p:cNvPr id="65" name="TextBox 64"/>
          <p:cNvSpPr txBox="1"/>
          <p:nvPr/>
        </p:nvSpPr>
        <p:spPr>
          <a:xfrm>
            <a:off x="5241166" y="3190026"/>
            <a:ext cx="11256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Op. 2</a:t>
            </a:r>
            <a:endParaRPr lang="en-US" dirty="0"/>
          </a:p>
        </p:txBody>
      </p:sp>
      <p:sp>
        <p:nvSpPr>
          <p:cNvPr id="66" name="TextBox 65"/>
          <p:cNvSpPr txBox="1"/>
          <p:nvPr/>
        </p:nvSpPr>
        <p:spPr>
          <a:xfrm>
            <a:off x="2582755" y="2464267"/>
            <a:ext cx="11256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Op. 3</a:t>
            </a:r>
            <a:endParaRPr lang="en-US" dirty="0"/>
          </a:p>
        </p:txBody>
      </p:sp>
      <p:sp>
        <p:nvSpPr>
          <p:cNvPr id="68" name="TextBox 67"/>
          <p:cNvSpPr txBox="1"/>
          <p:nvPr/>
        </p:nvSpPr>
        <p:spPr>
          <a:xfrm>
            <a:off x="900241" y="231343"/>
            <a:ext cx="100832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Options for maximum power of SRS OFDM symbol in PC DC mode 2</a:t>
            </a:r>
            <a:endParaRPr lang="en-US" sz="2400" dirty="0"/>
          </a:p>
        </p:txBody>
      </p:sp>
      <p:cxnSp>
        <p:nvCxnSpPr>
          <p:cNvPr id="69" name="Straight Connector 68"/>
          <p:cNvCxnSpPr/>
          <p:nvPr/>
        </p:nvCxnSpPr>
        <p:spPr>
          <a:xfrm flipV="1">
            <a:off x="2526010" y="693008"/>
            <a:ext cx="30019" cy="5600701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/>
          <p:nvPr/>
        </p:nvCxnSpPr>
        <p:spPr>
          <a:xfrm>
            <a:off x="943230" y="2491741"/>
            <a:ext cx="0" cy="2580173"/>
          </a:xfrm>
          <a:prstGeom prst="straightConnector1">
            <a:avLst/>
          </a:prstGeom>
          <a:ln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-29747" y="3218868"/>
            <a:ext cx="194636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Remaining</a:t>
            </a:r>
          </a:p>
          <a:p>
            <a:r>
              <a:rPr lang="en-US" sz="2800" dirty="0" smtClean="0"/>
              <a:t> power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1437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6367</TotalTime>
  <Words>498</Words>
  <Application>Microsoft Office PowerPoint</Application>
  <PresentationFormat>화면 슬라이드 쇼(4:3)</PresentationFormat>
  <Paragraphs>60</Paragraphs>
  <Slides>7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8" baseType="lpstr">
      <vt:lpstr>Office 테마</vt:lpstr>
      <vt:lpstr>Proposals on SRS handling for Dual-Connectivity</vt:lpstr>
      <vt:lpstr>Proposal</vt:lpstr>
      <vt:lpstr>Proposal</vt:lpstr>
      <vt:lpstr>Proposal</vt:lpstr>
      <vt:lpstr>Appendix</vt:lpstr>
      <vt:lpstr>Options for maximum power of SRS symbol in DC PC mode 2</vt:lpstr>
      <vt:lpstr>PowerPoint 프레젠테이션</vt:lpstr>
    </vt:vector>
  </TitlesOfParts>
  <Company>LGE_MC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Power control for Dual-Connectivity</dc:title>
  <dc:creator>Daesung Hwang</dc:creator>
  <cp:lastModifiedBy>yunjung</cp:lastModifiedBy>
  <cp:revision>138</cp:revision>
  <dcterms:created xsi:type="dcterms:W3CDTF">2014-03-27T00:43:29Z</dcterms:created>
  <dcterms:modified xsi:type="dcterms:W3CDTF">2014-10-10T12:08:10Z</dcterms:modified>
</cp:coreProperties>
</file>