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4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1"/>
    <p:sldMasterId id="2147483798" r:id="rId2"/>
    <p:sldMasterId id="2147483812" r:id="rId3"/>
    <p:sldMasterId id="2147483819" r:id="rId4"/>
  </p:sldMasterIdLst>
  <p:notesMasterIdLst>
    <p:notesMasterId r:id="rId11"/>
  </p:notesMasterIdLst>
  <p:handoutMasterIdLst>
    <p:handoutMasterId r:id="rId12"/>
  </p:handoutMasterIdLst>
  <p:sldIdLst>
    <p:sldId id="311" r:id="rId5"/>
    <p:sldId id="408" r:id="rId6"/>
    <p:sldId id="410" r:id="rId7"/>
    <p:sldId id="411" r:id="rId8"/>
    <p:sldId id="412" r:id="rId9"/>
    <p:sldId id="413" r:id="rId10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24192"/>
    <a:srgbClr val="000000"/>
    <a:srgbClr val="68717A"/>
    <a:srgbClr val="A8BBC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42" autoAdjust="0"/>
    <p:restoredTop sz="97320" autoAdjust="0"/>
  </p:normalViewPr>
  <p:slideViewPr>
    <p:cSldViewPr snapToGrid="0">
      <p:cViewPr varScale="1">
        <p:scale>
          <a:sx n="95" d="100"/>
          <a:sy n="95" d="100"/>
        </p:scale>
        <p:origin x="-858" y="-9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4029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10/8/2014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10/8/2014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mtClean="0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80054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300"/>
              </a:spcAft>
              <a:defRPr sz="1800" b="1" baseline="0"/>
            </a:lvl1pPr>
            <a:lvl2pPr>
              <a:spcAft>
                <a:spcPts val="300"/>
              </a:spcAft>
              <a:defRPr sz="1600"/>
            </a:lvl2pPr>
            <a:lvl3pPr>
              <a:spcAft>
                <a:spcPts val="300"/>
              </a:spcAft>
              <a:defRPr sz="1400"/>
            </a:lvl3pPr>
            <a:lvl4pPr>
              <a:spcAft>
                <a:spcPts val="300"/>
              </a:spcAft>
              <a:defRPr sz="1200"/>
            </a:lvl4pPr>
            <a:lvl5pPr>
              <a:spcAft>
                <a:spcPts val="300"/>
              </a:spcAft>
              <a:defRPr sz="1200"/>
            </a:lvl5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9893251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597989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SN 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tIns="0" bIns="0"/>
          <a:lstStyle>
            <a:lvl1pPr>
              <a:defRPr baseline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/>
          </p:nvPr>
        </p:nvSpPr>
        <p:spPr>
          <a:xfrm>
            <a:off x="417513" y="536399"/>
            <a:ext cx="8229600" cy="302400"/>
          </a:xfrm>
        </p:spPr>
        <p:txBody>
          <a:bodyPr tIns="0" bIns="0"/>
          <a:lstStyle>
            <a:lvl1pPr>
              <a:buNone/>
              <a:defRPr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17776641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/>
          </p:nvPr>
        </p:nvSpPr>
        <p:spPr>
          <a:xfrm>
            <a:off x="417513" y="536399"/>
            <a:ext cx="8229600" cy="302400"/>
          </a:xfrm>
        </p:spPr>
        <p:txBody>
          <a:bodyPr/>
          <a:lstStyle>
            <a:lvl1pPr>
              <a:buNone/>
              <a:defRPr sz="18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37071968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40678023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41582115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03976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/>
            </a:lvl1pPr>
            <a:lvl2pPr marL="230188" indent="0">
              <a:buNone/>
              <a:defRPr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10935121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>
                <a:latin typeface="+mn-lt"/>
              </a:defRPr>
            </a:lvl1pPr>
            <a:lvl2pPr marL="230188" indent="0">
              <a:buNone/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03976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/>
            </a:lvl1pPr>
            <a:lvl2pPr marL="230188" indent="0">
              <a:buNone/>
              <a:defRPr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0377152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771380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5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08/10/2014</a:t>
            </a:fld>
            <a:endParaRPr lang="en-GB" sz="800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 smtClean="0">
                <a:solidFill>
                  <a:schemeClr val="bg2"/>
                </a:solidFill>
                <a:latin typeface="+mn-lt"/>
                <a:cs typeface="Arial" charset="0"/>
              </a:rPr>
              <a:t>© Nokia 2014 – RAN1 Coordination</a:t>
            </a:r>
            <a:endParaRPr lang="en-GB" sz="800" dirty="0">
              <a:solidFill>
                <a:schemeClr val="bg2"/>
              </a:solidFill>
              <a:latin typeface="+mn-lt"/>
              <a:cs typeface="Arial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2000" y="4787900"/>
            <a:ext cx="6078537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800" smtClean="0">
                <a:solidFill>
                  <a:schemeClr val="bg2"/>
                </a:solidFill>
                <a:latin typeface="+mn-lt"/>
                <a:cs typeface="Arial" charset="0"/>
              </a:rPr>
              <a:t>Confidential</a:t>
            </a:r>
            <a:endParaRPr lang="en-GB" sz="800" dirty="0">
              <a:solidFill>
                <a:schemeClr val="bg2"/>
              </a:solidFill>
              <a:latin typeface="+mn-lt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4" r:id="rId2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</a:t>
            </a:r>
            <a:r>
              <a:rPr lang="en-GB" sz="500" b="1" dirty="0" smtClean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latin typeface="+mn-lt"/>
                <a:cs typeface="Arial" panose="020B0604020202020204" pitchFamily="34" charset="0"/>
              </a:rPr>
              <a:pPr>
                <a:defRPr/>
              </a:pPr>
              <a:t>08/10/2014</a:t>
            </a:fld>
            <a:endParaRPr lang="en-GB" sz="8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2800" y="4644000"/>
            <a:ext cx="5048250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 smtClean="0">
                <a:solidFill>
                  <a:schemeClr val="bg1"/>
                </a:solidFill>
                <a:latin typeface="+mn-lt"/>
                <a:cs typeface="Arial" charset="0"/>
              </a:rPr>
              <a:t>© Nokia 2014 </a:t>
            </a:r>
            <a:r>
              <a:rPr lang="en-US" sz="800" dirty="0" smtClean="0">
                <a:solidFill>
                  <a:schemeClr val="bg1"/>
                </a:solidFill>
                <a:latin typeface="+mn-lt"/>
                <a:cs typeface="Arial" charset="0"/>
              </a:rPr>
              <a:t>- RAN 1Coordination</a:t>
            </a:r>
            <a:endParaRPr lang="en-GB" sz="800" dirty="0">
              <a:solidFill>
                <a:schemeClr val="bg1"/>
              </a:solidFill>
              <a:latin typeface="+mn-lt"/>
              <a:cs typeface="Arial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32000" y="4788000"/>
            <a:ext cx="5048250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800" smtClean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Confidential</a:t>
            </a:r>
            <a:endParaRPr lang="en-GB" sz="800" dirty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Nokia Pure Text Light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sz="1000" dirty="0">
                <a:solidFill>
                  <a:srgbClr val="FFFFFF"/>
                </a:solidFill>
                <a:latin typeface="Nokia Pure Text Ligh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Core and background </a:t>
            </a:r>
            <a:r>
              <a:rPr lang="en-GB" sz="500" b="1" dirty="0" err="1" smtClean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rgbClr val="FFFFFF"/>
                </a:solidFill>
                <a:cs typeface="Arial" panose="020B0604020202020204" pitchFamily="34" charset="0"/>
              </a:rPr>
              <a:pPr>
                <a:defRPr/>
              </a:pPr>
              <a:t>08/10/2014</a:t>
            </a:fld>
            <a:endParaRPr lang="en-GB" sz="8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rgbClr val="FFFFFF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1440000" y="4644000"/>
            <a:ext cx="5048250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 smtClean="0">
                <a:solidFill>
                  <a:srgbClr val="FFFFFF"/>
                </a:solidFill>
                <a:cs typeface="Arial" charset="0"/>
              </a:rPr>
              <a:t>© Nokia 2014 </a:t>
            </a:r>
            <a:endParaRPr lang="en-GB" sz="800" dirty="0">
              <a:solidFill>
                <a:srgbClr val="FFFFFF"/>
              </a:solidFill>
              <a:latin typeface="Nokia Pure Text Light"/>
              <a:cs typeface="Arial" charset="0"/>
            </a:endParaRPr>
          </a:p>
        </p:txBody>
      </p:sp>
      <p:pic>
        <p:nvPicPr>
          <p:cNvPr id="28" name="Picture 5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392805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sz="1000" dirty="0">
                <a:solidFill>
                  <a:srgbClr val="FFFFFF"/>
                </a:solidFill>
                <a:latin typeface="Nokia Pure Text Ligh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Core and background </a:t>
            </a:r>
            <a:r>
              <a:rPr lang="en-GB" sz="500" b="1" dirty="0" err="1" smtClean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08/10/2014</a:t>
            </a:fld>
            <a:endParaRPr lang="en-GB" sz="800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 userDrawn="1"/>
        </p:nvSpPr>
        <p:spPr>
          <a:xfrm>
            <a:off x="1440000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 smtClean="0">
                <a:solidFill>
                  <a:srgbClr val="68717A"/>
                </a:solidFill>
                <a:latin typeface="Nokia Pure Text Light"/>
                <a:cs typeface="Arial" charset="0"/>
              </a:rPr>
              <a:t>© Nokia 2014</a:t>
            </a:r>
            <a:endParaRPr lang="en-GB" sz="800" dirty="0">
              <a:solidFill>
                <a:srgbClr val="68717A"/>
              </a:solidFill>
              <a:latin typeface="Nokia Pure Text Light"/>
              <a:cs typeface="Arial" charset="0"/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0403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21" r:id="rId2"/>
    <p:sldLayoutId id="2147483822" r:id="rId3"/>
    <p:sldLayoutId id="2147483824" r:id="rId4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17600" y="1065124"/>
            <a:ext cx="8244000" cy="1368475"/>
          </a:xfrm>
        </p:spPr>
        <p:txBody>
          <a:bodyPr/>
          <a:lstStyle/>
          <a:p>
            <a:pPr eaLnBrk="1" hangingPunct="1"/>
            <a:r>
              <a:rPr lang="en-GB" sz="3600" noProof="0" dirty="0" smtClean="0">
                <a:ea typeface="ヒラギノ角ゴ Pro W3"/>
                <a:cs typeface="ヒラギノ角ゴ Pro W3"/>
              </a:rPr>
              <a:t>7.3.3.2 WF </a:t>
            </a:r>
            <a:r>
              <a:rPr lang="en-GB" sz="3600" dirty="0" smtClean="0">
                <a:ea typeface="ヒラギノ角ゴ Pro W3"/>
                <a:cs typeface="ヒラギノ角ゴ Pro W3"/>
              </a:rPr>
              <a:t>on simulation assumptions</a:t>
            </a:r>
            <a:endParaRPr lang="en-GB" sz="3600" noProof="0" dirty="0" smtClean="0">
              <a:ea typeface="ヒラギノ角ゴ Pro W3"/>
              <a:cs typeface="ヒラギノ角ゴ Pro W3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1451" y="180870"/>
            <a:ext cx="84406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864158" y="169810"/>
            <a:ext cx="715442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en-GB" altLang="ko-KR" b="1" dirty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78bis</a:t>
            </a:r>
            <a:r>
              <a:rPr lang="en-GB" altLang="ko-KR" b="1" dirty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					                     </a:t>
            </a:r>
            <a:r>
              <a:rPr lang="en-GB" altLang="ko-KR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R1-144436</a:t>
            </a:r>
            <a:endParaRPr lang="en-US" altLang="ko-KR" dirty="0">
              <a:solidFill>
                <a:schemeClr val="tx2"/>
              </a:solidFill>
              <a:latin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en-US" altLang="ko-KR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Ljubljana, Slovenia, 6</a:t>
            </a:r>
            <a:r>
              <a:rPr lang="en-US" altLang="ko-KR" b="1" baseline="30000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 </a:t>
            </a:r>
            <a:r>
              <a:rPr lang="en-US" altLang="ko-KR" b="1" dirty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– </a:t>
            </a:r>
            <a:r>
              <a:rPr lang="en-US" altLang="ko-KR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10</a:t>
            </a:r>
            <a:r>
              <a:rPr lang="en-US" altLang="ko-KR" b="1" baseline="30000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 </a:t>
            </a:r>
            <a:r>
              <a:rPr lang="en-US" altLang="ko-KR" b="1" dirty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October </a:t>
            </a:r>
            <a:r>
              <a:rPr lang="en-US" altLang="ko-KR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2014</a:t>
            </a:r>
            <a:endParaRPr lang="en-GB" altLang="ko-KR" b="1" dirty="0">
              <a:solidFill>
                <a:schemeClr val="tx2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89090" y="2140299"/>
            <a:ext cx="54562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Nokia Networks, Nokia Corporation, </a:t>
            </a:r>
            <a:r>
              <a:rPr lang="en-US" dirty="0" smtClean="0">
                <a:solidFill>
                  <a:schemeClr val="tx2"/>
                </a:solidFill>
              </a:rPr>
              <a:t>CMCC, Samsung</a:t>
            </a:r>
            <a:endParaRPr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47170" y="677043"/>
          <a:ext cx="8414992" cy="3418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07496"/>
                <a:gridCol w="4207496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Homogeneous scenarios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3D-UMa</a:t>
                      </a:r>
                      <a:r>
                        <a:rPr lang="en-US" sz="1200" baseline="0" dirty="0" smtClean="0"/>
                        <a:t> ISD 500m, 3D-UMa ISD 200m, 3D-UMi ISD 200m</a:t>
                      </a:r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Heterogeneous scenarios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Not addressed</a:t>
                      </a:r>
                      <a:r>
                        <a:rPr lang="en-US" sz="1200" baseline="0" dirty="0" smtClean="0"/>
                        <a:t> in this </a:t>
                      </a:r>
                      <a:r>
                        <a:rPr lang="en-US" sz="1200" baseline="0" dirty="0" err="1" smtClean="0"/>
                        <a:t>tdoc</a:t>
                      </a:r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Polarized antenna modeling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Model -2 from 36.873</a:t>
                      </a:r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Traffic model </a:t>
                      </a:r>
                      <a:endParaRPr lang="en-US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FTP Model 1</a:t>
                      </a:r>
                      <a:r>
                        <a:rPr lang="en-US" sz="1200" baseline="0" dirty="0" smtClean="0"/>
                        <a:t> with packet size 0.5 Mbytes (low ~20% RU*, medium ~50% RU, high ~70%RU), full-buffer with 10UEs per cell, the number of UEs is variable and </a:t>
                      </a:r>
                      <a:r>
                        <a:rPr lang="en-US" sz="1200" kern="1200" dirty="0" smtClean="0">
                          <a:solidFill>
                            <a:srgbClr val="124192"/>
                          </a:solidFill>
                          <a:latin typeface="+mn-lt"/>
                          <a:ea typeface="宋体"/>
                          <a:cs typeface="Times New Roman"/>
                        </a:rPr>
                        <a:t>according to desired load for </a:t>
                      </a:r>
                      <a:r>
                        <a:rPr lang="en-US" sz="1200" kern="1200" dirty="0" err="1" smtClean="0">
                          <a:solidFill>
                            <a:srgbClr val="124192"/>
                          </a:solidFill>
                          <a:latin typeface="+mn-lt"/>
                          <a:ea typeface="宋体"/>
                          <a:cs typeface="Times New Roman"/>
                        </a:rPr>
                        <a:t>bursty</a:t>
                      </a:r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Wrapping method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Geographical distance based</a:t>
                      </a:r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Handover</a:t>
                      </a:r>
                      <a:r>
                        <a:rPr lang="en-US" sz="1200" baseline="0" dirty="0" smtClean="0"/>
                        <a:t> margin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3dB</a:t>
                      </a:r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Metrics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Mean, 5%, 50% user throughput</a:t>
                      </a:r>
                      <a:endParaRPr lang="en-US" sz="1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assumptions (phase 1 and phase 2)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03385" y="4089679"/>
            <a:ext cx="75061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*RU clarification: multiple SU or MU layers are not counted multiple times towards RU, max RU=100% 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47170" y="677043"/>
          <a:ext cx="8414992" cy="2645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07496"/>
                <a:gridCol w="4207496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+mn-lt"/>
                          <a:ea typeface="宋体"/>
                          <a:cs typeface="Times New Roman"/>
                        </a:rPr>
                        <a:t>System bandwidth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124192"/>
                          </a:solidFill>
                          <a:latin typeface="+mn-lt"/>
                          <a:ea typeface="宋体"/>
                          <a:cs typeface="Arial"/>
                        </a:rPr>
                        <a:t>10MHz (</a:t>
                      </a:r>
                      <a:r>
                        <a:rPr lang="en-US" sz="1200" kern="1200" dirty="0" smtClean="0">
                          <a:solidFill>
                            <a:srgbClr val="124192"/>
                          </a:solidFill>
                          <a:latin typeface="+mn-lt"/>
                          <a:ea typeface="宋体"/>
                          <a:cs typeface="Arial"/>
                        </a:rPr>
                        <a:t>50 PRBs</a:t>
                      </a:r>
                      <a:r>
                        <a:rPr lang="en-US" sz="1200" kern="1200" dirty="0">
                          <a:solidFill>
                            <a:srgbClr val="124192"/>
                          </a:solidFill>
                          <a:latin typeface="+mn-lt"/>
                          <a:ea typeface="宋体"/>
                          <a:cs typeface="Arial"/>
                        </a:rPr>
                        <a:t>)</a:t>
                      </a:r>
                      <a:endParaRPr lang="en-US" sz="1200" dirty="0">
                        <a:solidFill>
                          <a:srgbClr val="124192"/>
                        </a:solidFill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+mn-lt"/>
                          <a:ea typeface="宋体"/>
                          <a:cs typeface="Times New Roman"/>
                        </a:rPr>
                        <a:t>UE attachment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MS Mincho"/>
                          <a:cs typeface="Times New Roman"/>
                        </a:rPr>
                        <a:t>Option 1) Based </a:t>
                      </a:r>
                      <a:r>
                        <a:rPr lang="en-US" sz="1200" dirty="0">
                          <a:latin typeface="+mn-lt"/>
                          <a:ea typeface="MS Mincho"/>
                          <a:cs typeface="Times New Roman"/>
                        </a:rPr>
                        <a:t>on RSRP (formula) from CRS port </a:t>
                      </a:r>
                      <a:r>
                        <a:rPr lang="en-US" sz="1200" dirty="0" smtClean="0">
                          <a:latin typeface="+mn-lt"/>
                          <a:ea typeface="MS Mincho"/>
                          <a:cs typeface="Times New Roman"/>
                        </a:rPr>
                        <a:t>0*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fontAlgn="base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200" dirty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Carrier Frequency </a:t>
                      </a:r>
                      <a:endParaRPr lang="en-US" sz="1200" dirty="0">
                        <a:solidFill>
                          <a:srgbClr val="124192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124192"/>
                          </a:solidFill>
                          <a:latin typeface="+mn-lt"/>
                          <a:ea typeface="宋体"/>
                          <a:cs typeface="Times New Roman"/>
                        </a:rPr>
                        <a:t>2GHz</a:t>
                      </a:r>
                      <a:endParaRPr lang="en-US" sz="1200" dirty="0">
                        <a:solidFill>
                          <a:srgbClr val="124192"/>
                        </a:solidFill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fontAlgn="base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200" dirty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Network synchronization </a:t>
                      </a:r>
                      <a:endParaRPr lang="en-US" sz="1200" dirty="0">
                        <a:solidFill>
                          <a:srgbClr val="124192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124192"/>
                          </a:solidFill>
                          <a:latin typeface="+mn-lt"/>
                          <a:ea typeface="宋体"/>
                          <a:cs typeface="Times New Roman"/>
                        </a:rPr>
                        <a:t>Synchronized</a:t>
                      </a:r>
                      <a:endParaRPr lang="en-US" sz="1200" dirty="0">
                        <a:solidFill>
                          <a:srgbClr val="124192"/>
                        </a:solidFill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fontAlgn="base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200" dirty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UE Speed </a:t>
                      </a:r>
                      <a:endParaRPr lang="en-US" sz="1200" dirty="0">
                        <a:solidFill>
                          <a:srgbClr val="124192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200" dirty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3km/h</a:t>
                      </a:r>
                      <a:endParaRPr lang="en-US" sz="1200" dirty="0">
                        <a:solidFill>
                          <a:srgbClr val="124192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fontAlgn="base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 smtClean="0">
                          <a:solidFill>
                            <a:srgbClr val="124192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UE distribution </a:t>
                      </a:r>
                      <a:endParaRPr lang="en-US" sz="1200" dirty="0">
                        <a:solidFill>
                          <a:srgbClr val="124192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 smtClean="0">
                          <a:solidFill>
                            <a:srgbClr val="124192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according</a:t>
                      </a:r>
                      <a:r>
                        <a:rPr lang="en-US" sz="1200" baseline="0" dirty="0" smtClean="0">
                          <a:solidFill>
                            <a:srgbClr val="124192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to 36.873</a:t>
                      </a:r>
                      <a:endParaRPr lang="en-US" sz="1200" dirty="0">
                        <a:solidFill>
                          <a:srgbClr val="124192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assumptions (phase 1 and phase 2)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92369" y="3918857"/>
            <a:ext cx="81190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*This does not restrict any virtualization weights for CRS port 0 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47170" y="677043"/>
          <a:ext cx="8414992" cy="24526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07496"/>
                <a:gridCol w="4207496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+mn-lt"/>
                          <a:ea typeface="宋体"/>
                          <a:cs typeface="Times New Roman"/>
                        </a:rPr>
                        <a:t>UE array orientation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+mn-lt"/>
                          <a:ea typeface="MS Mincho"/>
                          <a:cs typeface="Times New Roman"/>
                        </a:rPr>
                        <a:t>Ω</a:t>
                      </a:r>
                      <a:r>
                        <a:rPr lang="en-US" sz="1200" i="1" baseline="-25000">
                          <a:latin typeface="+mn-lt"/>
                          <a:ea typeface="MS Mincho"/>
                          <a:cs typeface="Times New Roman"/>
                        </a:rPr>
                        <a:t>UT,</a:t>
                      </a:r>
                      <a:r>
                        <a:rPr lang="en-GB" sz="1200" i="1" baseline="-25000">
                          <a:latin typeface="+mn-lt"/>
                          <a:ea typeface="MS Mincho"/>
                          <a:cs typeface="Times New Roman"/>
                        </a:rPr>
                        <a:t>a </a:t>
                      </a:r>
                      <a:r>
                        <a:rPr lang="en-US" sz="1200">
                          <a:latin typeface="+mn-lt"/>
                          <a:ea typeface="MS Mincho"/>
                          <a:cs typeface="Times New Roman"/>
                        </a:rPr>
                        <a:t>uniformly distributed on [0,360] degree, Ω</a:t>
                      </a:r>
                      <a:r>
                        <a:rPr lang="en-US" sz="1200" i="1" baseline="-25000">
                          <a:latin typeface="+mn-lt"/>
                          <a:ea typeface="MS Mincho"/>
                          <a:cs typeface="Times New Roman"/>
                        </a:rPr>
                        <a:t>UT,b</a:t>
                      </a:r>
                      <a:r>
                        <a:rPr lang="en-US" sz="1200">
                          <a:latin typeface="+mn-lt"/>
                          <a:ea typeface="MS Mincho"/>
                          <a:cs typeface="Times New Roman"/>
                        </a:rPr>
                        <a:t> = 90 degree, Ω</a:t>
                      </a:r>
                      <a:r>
                        <a:rPr lang="en-US" sz="1200" i="1" baseline="-25000">
                          <a:latin typeface="+mn-lt"/>
                          <a:ea typeface="MS Mincho"/>
                          <a:cs typeface="Times New Roman"/>
                        </a:rPr>
                        <a:t>UT,g </a:t>
                      </a:r>
                      <a:r>
                        <a:rPr lang="en-US" sz="1200">
                          <a:latin typeface="+mn-lt"/>
                          <a:ea typeface="MS Mincho"/>
                          <a:cs typeface="Times New Roman"/>
                        </a:rPr>
                        <a:t>= 0 degree</a:t>
                      </a:r>
                      <a:endParaRPr lang="en-US" sz="12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+mn-lt"/>
                          <a:ea typeface="宋体"/>
                          <a:cs typeface="Times New Roman"/>
                        </a:rPr>
                        <a:t>UE antenna pattern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+mn-lt"/>
                          <a:ea typeface="MS Mincho"/>
                          <a:cs typeface="Times New Roman"/>
                        </a:rPr>
                        <a:t>Isotropic antenna gain pattern </a:t>
                      </a:r>
                      <a:r>
                        <a:rPr lang="en-US" sz="1200" i="1" dirty="0">
                          <a:latin typeface="+mn-lt"/>
                          <a:ea typeface="MS Mincho"/>
                          <a:cs typeface="Times New Roman"/>
                        </a:rPr>
                        <a:t>A</a:t>
                      </a:r>
                      <a:r>
                        <a:rPr lang="en-US" sz="1200" dirty="0">
                          <a:latin typeface="+mn-lt"/>
                          <a:ea typeface="MS Mincho"/>
                          <a:cs typeface="Times New Roman"/>
                        </a:rPr>
                        <a:t>’(</a:t>
                      </a:r>
                      <a:r>
                        <a:rPr lang="en-US" sz="1200" dirty="0" err="1">
                          <a:latin typeface="+mn-lt"/>
                          <a:ea typeface="MS Mincho"/>
                          <a:cs typeface="Times New Roman"/>
                        </a:rPr>
                        <a:t>θ’,ф</a:t>
                      </a:r>
                      <a:r>
                        <a:rPr lang="en-US" sz="1200" dirty="0">
                          <a:latin typeface="+mn-lt"/>
                          <a:ea typeface="MS Mincho"/>
                          <a:cs typeface="Times New Roman"/>
                        </a:rPr>
                        <a:t>’) = 1</a:t>
                      </a:r>
                      <a:endParaRPr lang="en-US" sz="12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 rowSpan="2">
                  <a:txBody>
                    <a:bodyPr/>
                    <a:lstStyle/>
                    <a:p>
                      <a:pPr fontAlgn="base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200" dirty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Receiver </a:t>
                      </a:r>
                      <a:endParaRPr lang="en-US" sz="1200" dirty="0">
                        <a:solidFill>
                          <a:srgbClr val="124192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t-IT" sz="1200" kern="1200" dirty="0" err="1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Non-ideal</a:t>
                      </a:r>
                      <a:r>
                        <a:rPr lang="it-IT" sz="1200" kern="1200" baseline="0" dirty="0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it-IT" sz="1200" kern="1200" baseline="0" dirty="0" err="1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c</a:t>
                      </a:r>
                      <a:r>
                        <a:rPr lang="it-IT" sz="1200" kern="1200" dirty="0" err="1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hannel</a:t>
                      </a:r>
                      <a:r>
                        <a:rPr lang="it-IT" sz="1200" kern="1200" dirty="0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it-IT" sz="1200" kern="1200" dirty="0" err="1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estimation</a:t>
                      </a:r>
                      <a:r>
                        <a:rPr lang="it-IT" sz="1200" kern="1200" dirty="0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 and </a:t>
                      </a:r>
                      <a:r>
                        <a:rPr lang="it-IT" sz="1200" kern="1200" dirty="0" err="1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interference</a:t>
                      </a:r>
                      <a:r>
                        <a:rPr lang="it-IT" sz="1200" kern="1200" baseline="0" dirty="0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it-IT" sz="1200" kern="1200" baseline="0" dirty="0" err="1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modeling</a:t>
                      </a:r>
                      <a:r>
                        <a:rPr lang="it-IT" sz="1200" kern="1200" baseline="0" dirty="0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, </a:t>
                      </a:r>
                      <a:r>
                        <a:rPr lang="it-IT" sz="1200" kern="1200" baseline="0" dirty="0" err="1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detailed</a:t>
                      </a:r>
                      <a:r>
                        <a:rPr lang="it-IT" sz="1200" kern="1200" baseline="0" dirty="0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it-IT" sz="1200" kern="1200" baseline="0" dirty="0" err="1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guidelines</a:t>
                      </a:r>
                      <a:r>
                        <a:rPr lang="it-IT" sz="1200" kern="1200" baseline="0" dirty="0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it-IT" sz="1200" kern="1200" baseline="0" dirty="0" err="1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according</a:t>
                      </a:r>
                      <a:r>
                        <a:rPr lang="it-IT" sz="1200" kern="1200" baseline="0" dirty="0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it-IT" sz="1200" kern="1200" baseline="0" dirty="0" err="1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to</a:t>
                      </a:r>
                      <a:r>
                        <a:rPr lang="it-IT" sz="1200" kern="1200" baseline="0" dirty="0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 Rel-12 [71-12] </a:t>
                      </a:r>
                      <a:r>
                        <a:rPr lang="it-IT" sz="1200" kern="1200" baseline="0" dirty="0" err="1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assumptions</a:t>
                      </a:r>
                      <a:endParaRPr lang="en-US" sz="1200" dirty="0">
                        <a:solidFill>
                          <a:srgbClr val="124192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kern="1200" dirty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LMMSE-IRC </a:t>
                      </a:r>
                      <a:r>
                        <a:rPr lang="en-US" sz="1200" kern="1200" dirty="0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receiver, </a:t>
                      </a:r>
                      <a:r>
                        <a:rPr lang="it-IT" sz="1200" kern="1200" baseline="0" dirty="0" err="1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detailed</a:t>
                      </a:r>
                      <a:r>
                        <a:rPr lang="it-IT" sz="1200" kern="1200" baseline="0" dirty="0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it-IT" sz="1200" kern="1200" baseline="0" dirty="0" err="1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guidelines</a:t>
                      </a:r>
                      <a:r>
                        <a:rPr lang="it-IT" sz="1200" kern="1200" baseline="0" dirty="0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it-IT" sz="1200" kern="1200" baseline="0" dirty="0" err="1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according</a:t>
                      </a:r>
                      <a:r>
                        <a:rPr lang="it-IT" sz="1200" kern="1200" baseline="0" dirty="0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it-IT" sz="1200" kern="1200" baseline="0" dirty="0" err="1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to</a:t>
                      </a:r>
                      <a:r>
                        <a:rPr lang="it-IT" sz="1200" kern="1200" baseline="0" dirty="0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 Rel-12 [71-12] </a:t>
                      </a:r>
                      <a:r>
                        <a:rPr lang="it-IT" sz="1200" kern="1200" baseline="0" dirty="0" err="1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assumptions</a:t>
                      </a:r>
                      <a:endParaRPr lang="en-US" sz="1200" dirty="0">
                        <a:solidFill>
                          <a:srgbClr val="124192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rgbClr val="124192"/>
                          </a:solidFill>
                          <a:latin typeface="+mn-lt"/>
                          <a:ea typeface="宋体"/>
                          <a:cs typeface="Times New Roman"/>
                        </a:rPr>
                        <a:t>UE Rx configuration</a:t>
                      </a:r>
                      <a:endParaRPr lang="en-US" sz="1200" dirty="0">
                        <a:solidFill>
                          <a:srgbClr val="124192"/>
                        </a:solidFill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rgbClr val="124192"/>
                          </a:solidFill>
                          <a:latin typeface="+mn-lt"/>
                          <a:ea typeface="宋体"/>
                          <a:cs typeface="Times New Roman"/>
                        </a:rPr>
                        <a:t>2 Rx x-polar (+90/0)</a:t>
                      </a:r>
                      <a:endParaRPr lang="en-US" sz="1200" dirty="0">
                        <a:solidFill>
                          <a:srgbClr val="124192"/>
                        </a:solidFill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assumptions (phase 1 and phase 2)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86881" y="605648"/>
          <a:ext cx="8414992" cy="37845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07496"/>
                <a:gridCol w="4207496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</a:tr>
              <a:tr h="370840">
                <a:tc rowSpan="4">
                  <a:txBody>
                    <a:bodyPr/>
                    <a:lstStyle/>
                    <a:p>
                      <a:pPr fontAlgn="base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kern="120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Feedback </a:t>
                      </a:r>
                      <a:endParaRPr lang="en-US" sz="1000">
                        <a:solidFill>
                          <a:srgbClr val="124192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kern="1200" dirty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PUSCH 3-2 </a:t>
                      </a: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(PUSCH 3-0 for reciprocity based operation)</a:t>
                      </a:r>
                      <a:endParaRPr lang="en-US" sz="1000" dirty="0">
                        <a:solidFill>
                          <a:srgbClr val="124192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kern="1200" dirty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CQI and PMI reporting triggered per 5ms </a:t>
                      </a:r>
                      <a:endParaRPr lang="en-US" sz="1000" dirty="0">
                        <a:solidFill>
                          <a:srgbClr val="124192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kern="1200" dirty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Feedback delay is 5 ms </a:t>
                      </a:r>
                      <a:endParaRPr lang="en-US" sz="1000" dirty="0">
                        <a:solidFill>
                          <a:srgbClr val="124192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kern="1200" dirty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Rel-10 8Tx codebook </a:t>
                      </a:r>
                      <a:r>
                        <a:rPr lang="en-US" sz="1000" kern="1200" dirty="0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 (</a:t>
                      </a: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SRS for reciprocity based operation)</a:t>
                      </a:r>
                      <a:endParaRPr lang="en-US" sz="1000" dirty="0">
                        <a:solidFill>
                          <a:srgbClr val="124192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124192"/>
                          </a:solidFill>
                          <a:latin typeface="+mn-lt"/>
                          <a:ea typeface="宋体"/>
                          <a:cs typeface="Times New Roman"/>
                        </a:rPr>
                        <a:t>Transmission scheme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124192"/>
                          </a:solidFill>
                          <a:latin typeface="+mn-lt"/>
                          <a:ea typeface="MS Mincho"/>
                          <a:cs typeface="Times New Roman"/>
                        </a:rPr>
                        <a:t>TM10, single CSI process, dynamic SU/MU-MIMO with rank adaptation (no </a:t>
                      </a:r>
                      <a:r>
                        <a:rPr lang="en-US" sz="1000" dirty="0" err="1">
                          <a:solidFill>
                            <a:srgbClr val="124192"/>
                          </a:solidFill>
                          <a:latin typeface="+mn-lt"/>
                          <a:ea typeface="MS Mincho"/>
                          <a:cs typeface="Times New Roman"/>
                        </a:rPr>
                        <a:t>CoMP</a:t>
                      </a:r>
                      <a:r>
                        <a:rPr lang="en-US" sz="1000" dirty="0">
                          <a:solidFill>
                            <a:srgbClr val="124192"/>
                          </a:solidFill>
                          <a:latin typeface="+mn-lt"/>
                          <a:ea typeface="MS Mincho"/>
                          <a:cs typeface="Times New Roman"/>
                        </a:rPr>
                        <a:t>)</a:t>
                      </a:r>
                      <a:endParaRPr lang="en-US" sz="1000" dirty="0">
                        <a:solidFill>
                          <a:srgbClr val="124192"/>
                        </a:solidFill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fontAlgn="base">
                        <a:lnSpc>
                          <a:spcPts val="16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kern="120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Overhead </a:t>
                      </a:r>
                      <a:endParaRPr lang="en-US" sz="1000">
                        <a:solidFill>
                          <a:srgbClr val="124192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ts val="16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kern="1200" dirty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3 symbols for DL CCHs, </a:t>
                      </a:r>
                      <a:r>
                        <a:rPr lang="en-US" sz="1000" u="sng" kern="1200" dirty="0">
                          <a:solidFill>
                            <a:srgbClr val="FF0000"/>
                          </a:solidFill>
                          <a:latin typeface="+mn-lt"/>
                          <a:ea typeface="SimSun"/>
                          <a:cs typeface="Times New Roman"/>
                        </a:rPr>
                        <a:t>2</a:t>
                      </a:r>
                      <a:r>
                        <a:rPr lang="en-US" sz="1000" u="sng" kern="1200" dirty="0" smtClean="0">
                          <a:solidFill>
                            <a:srgbClr val="FF0000"/>
                          </a:solidFill>
                          <a:latin typeface="+mn-lt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en-US" sz="1000" u="sng" kern="1200" dirty="0">
                          <a:solidFill>
                            <a:srgbClr val="FF0000"/>
                          </a:solidFill>
                          <a:latin typeface="+mn-lt"/>
                          <a:ea typeface="SimSun"/>
                          <a:cs typeface="Times New Roman"/>
                        </a:rPr>
                        <a:t>CRS ports</a:t>
                      </a:r>
                      <a:r>
                        <a:rPr lang="en-US" sz="1000" kern="1200" dirty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 and DM-RS with 12 REs per PRB </a:t>
                      </a:r>
                      <a:endParaRPr lang="en-US" sz="1000" dirty="0">
                        <a:solidFill>
                          <a:srgbClr val="124192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fontAlgn="base">
                        <a:lnSpc>
                          <a:spcPts val="15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kern="1200" dirty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Scheduler </a:t>
                      </a:r>
                      <a:endParaRPr lang="en-US" sz="1000" dirty="0">
                        <a:solidFill>
                          <a:srgbClr val="124192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ts val="15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kern="1200" dirty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Frequency selective scheduling </a:t>
                      </a:r>
                      <a:r>
                        <a:rPr lang="en-US" sz="1000" kern="1200" dirty="0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(multiple UEs</a:t>
                      </a:r>
                      <a:r>
                        <a:rPr lang="en-US" sz="1000" kern="1200" baseline="0" dirty="0" smtClean="0">
                          <a:solidFill>
                            <a:srgbClr val="124192"/>
                          </a:solidFill>
                          <a:latin typeface="+mn-lt"/>
                          <a:ea typeface="SimSun"/>
                          <a:cs typeface="Times New Roman"/>
                        </a:rPr>
                        <a:t> per TTI allowed)</a:t>
                      </a:r>
                      <a:endParaRPr lang="en-US" sz="1000" dirty="0">
                        <a:solidFill>
                          <a:srgbClr val="124192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46973">
                <a:tc>
                  <a:txBody>
                    <a:bodyPr/>
                    <a:lstStyle/>
                    <a:p>
                      <a:pPr marL="0" marR="0" indent="0" algn="l" defTabSz="457200" rtl="0" eaLnBrk="1" fontAlgn="base" latinLnBrk="0" hangingPunct="1">
                        <a:lnSpc>
                          <a:spcPts val="16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BS antenna configuration</a:t>
                      </a:r>
                      <a:endParaRPr lang="en-US" sz="1000" dirty="0" smtClean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ts val="16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aseline="0" dirty="0" smtClean="0">
                          <a:solidFill>
                            <a:srgbClr val="124192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antenna elements </a:t>
                      </a:r>
                      <a:r>
                        <a:rPr lang="en-US" sz="1000" baseline="0" dirty="0" err="1" smtClean="0">
                          <a:solidFill>
                            <a:srgbClr val="124192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config</a:t>
                      </a:r>
                      <a:r>
                        <a:rPr lang="en-US" sz="1000" baseline="0" dirty="0" smtClean="0">
                          <a:solidFill>
                            <a:srgbClr val="124192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: </a:t>
                      </a:r>
                      <a:r>
                        <a:rPr lang="en-US" sz="1000" dirty="0" smtClean="0">
                          <a:solidFill>
                            <a:srgbClr val="124192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8 x 4 x 2, TXRU </a:t>
                      </a:r>
                      <a:r>
                        <a:rPr lang="en-US" sz="1000" dirty="0" err="1" smtClean="0">
                          <a:solidFill>
                            <a:srgbClr val="124192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config</a:t>
                      </a:r>
                      <a:r>
                        <a:rPr lang="en-US" sz="1000" dirty="0" smtClean="0">
                          <a:solidFill>
                            <a:srgbClr val="124192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: 1</a:t>
                      </a:r>
                      <a:r>
                        <a:rPr lang="en-US" sz="1000" baseline="0" dirty="0" smtClean="0">
                          <a:solidFill>
                            <a:srgbClr val="124192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x 4 x 2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base" latinLnBrk="0" hangingPunct="1">
                        <a:lnSpc>
                          <a:spcPts val="16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dirty="0" smtClean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ts val="16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800" u="sng" baseline="0" dirty="0" smtClean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assumptions for phase-1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47170" y="677043"/>
          <a:ext cx="8414992" cy="3328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07496"/>
                <a:gridCol w="4207496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base" latinLnBrk="0" hangingPunct="1">
                        <a:lnSpc>
                          <a:spcPts val="16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CSI-RS,</a:t>
                      </a:r>
                      <a:r>
                        <a:rPr lang="en-US" sz="1000" baseline="0" dirty="0" smtClean="0"/>
                        <a:t> CRS</a:t>
                      </a:r>
                      <a:endParaRPr lang="en-US" sz="1000" dirty="0" smtClean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ts val="16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aseline="0" dirty="0" smtClean="0">
                          <a:solidFill>
                            <a:srgbClr val="124192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CSI-RS 1-1 mapping to TXRU, </a:t>
                      </a:r>
                      <a:r>
                        <a:rPr lang="en-US" altLang="ko-KR" sz="1000" dirty="0" smtClean="0"/>
                        <a:t>only CRS port 0 is modeled for UE attachment, CRS port 0 is associated with the first column with +45 degree </a:t>
                      </a:r>
                      <a:r>
                        <a:rPr lang="en-US" altLang="ko-KR" sz="1000" dirty="0" err="1" smtClean="0"/>
                        <a:t>pol</a:t>
                      </a:r>
                      <a:r>
                        <a:rPr lang="en-US" altLang="ko-KR" sz="1000" dirty="0" smtClean="0"/>
                        <a:t>, </a:t>
                      </a:r>
                      <a:r>
                        <a:rPr lang="en-US" sz="1000" u="sng" baseline="0" dirty="0" smtClean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CRS port 0 to TXRU mapping is given by [2, 2, 0, 0, 0, 0, 0, 0]/</a:t>
                      </a:r>
                      <a:r>
                        <a:rPr lang="en-US" sz="1000" u="sng" baseline="0" dirty="0" err="1" smtClean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sqrt</a:t>
                      </a:r>
                      <a:r>
                        <a:rPr lang="en-US" sz="1000" u="sng" baseline="0" dirty="0" smtClean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(8)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err="1" smtClean="0">
                          <a:latin typeface="+mn-lt"/>
                          <a:ea typeface="宋体"/>
                          <a:cs typeface="Times New Roman"/>
                        </a:rPr>
                        <a:t>Downtilt</a:t>
                      </a:r>
                      <a:endParaRPr lang="en-US" sz="12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3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 smtClean="0"/>
                        <a:t>Antenna </a:t>
                      </a:r>
                      <a:r>
                        <a:rPr lang="en-US" altLang="ko-KR" sz="1100" dirty="0" err="1" smtClean="0"/>
                        <a:t>downtilting</a:t>
                      </a:r>
                      <a:r>
                        <a:rPr lang="en-US" altLang="ko-KR" sz="1100" dirty="0" smtClean="0"/>
                        <a:t> angle </a:t>
                      </a:r>
                      <a:r>
                        <a:rPr lang="el-GR" altLang="ko-KR" sz="1100" dirty="0" smtClean="0"/>
                        <a:t>θ</a:t>
                      </a:r>
                      <a:r>
                        <a:rPr lang="en-US" altLang="ko-KR" sz="1100" baseline="-25000" dirty="0" err="1" smtClean="0"/>
                        <a:t>etilt</a:t>
                      </a:r>
                      <a:r>
                        <a:rPr lang="en-US" altLang="ko-KR" sz="1100" dirty="0" smtClean="0"/>
                        <a:t> = [102] degree</a:t>
                      </a:r>
                      <a:r>
                        <a:rPr lang="en-US" altLang="ko-KR" sz="1100" baseline="0" dirty="0" smtClean="0"/>
                        <a:t> for </a:t>
                      </a:r>
                      <a:r>
                        <a:rPr lang="en-US" sz="1100" dirty="0" smtClean="0"/>
                        <a:t>3D-UMa</a:t>
                      </a:r>
                      <a:r>
                        <a:rPr lang="en-US" sz="1100" baseline="0" dirty="0" smtClean="0"/>
                        <a:t> ISD 500m, 3D-UMi ISD 200m and </a:t>
                      </a:r>
                      <a:r>
                        <a:rPr lang="el-GR" altLang="ko-KR" sz="1100" dirty="0" smtClean="0"/>
                        <a:t>θ</a:t>
                      </a:r>
                      <a:r>
                        <a:rPr lang="en-US" altLang="ko-KR" sz="1100" baseline="-25000" dirty="0" err="1" smtClean="0"/>
                        <a:t>etilt</a:t>
                      </a:r>
                      <a:r>
                        <a:rPr lang="en-US" altLang="ko-KR" sz="1100" dirty="0" smtClean="0"/>
                        <a:t> = [106] degree</a:t>
                      </a:r>
                      <a:r>
                        <a:rPr lang="en-US" altLang="ko-KR" sz="1100" baseline="0" dirty="0" smtClean="0"/>
                        <a:t> for </a:t>
                      </a:r>
                      <a:r>
                        <a:rPr lang="en-US" sz="1100" baseline="0" dirty="0" smtClean="0"/>
                        <a:t>3D-UMa ISD 200m</a:t>
                      </a:r>
                      <a:endParaRPr lang="en-US" sz="1100" dirty="0" smtClean="0"/>
                    </a:p>
                    <a:p>
                      <a:pPr marL="0" marR="0" lvl="3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100" dirty="0" smtClean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 rowSpan="2">
                  <a:txBody>
                    <a:bodyPr/>
                    <a:lstStyle/>
                    <a:p>
                      <a:pPr fontAlgn="base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200" dirty="0">
                        <a:solidFill>
                          <a:srgbClr val="124192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200" dirty="0">
                        <a:solidFill>
                          <a:srgbClr val="124192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200" dirty="0">
                        <a:solidFill>
                          <a:srgbClr val="124192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rgbClr val="124192"/>
                        </a:solidFill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rgbClr val="124192"/>
                        </a:solidFill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assumptions  for phase 1</a:t>
            </a:r>
            <a:endParaRPr lang="en-US" dirty="0"/>
          </a:p>
        </p:txBody>
      </p:sp>
    </p:spTree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theme/theme1.xml><?xml version="1.0" encoding="utf-8"?>
<a:theme xmlns:a="http://schemas.openxmlformats.org/drawingml/2006/main" name="Nokia PowerPoint Template Nokia Pure v13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Nokia PowerPoint Template Nokia Pure v12" id="{7AC05BEF-BBDF-4CF1-AA23-A676535EABCE}" vid="{991539CA-B441-4AED-8339-F6770207F6A2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Nokia PowerPoint Template Nokia Pure v12" id="{7AC05BEF-BBDF-4CF1-AA23-A676535EABCE}" vid="{AF106B15-0C1E-44CE-A53A-F2CB8A6EA7E7}"/>
    </a:ext>
  </a:extLst>
</a:theme>
</file>

<file path=ppt/theme/theme3.xml><?xml version="1.0" encoding="utf-8"?>
<a:theme xmlns:a="http://schemas.openxmlformats.org/drawingml/2006/main" name="1_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Nokia Master Whit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Nokia PowerPoint Template Nokia Pure v13</Template>
  <TotalTime>0</TotalTime>
  <Words>484</Words>
  <Application>Microsoft Office PowerPoint</Application>
  <PresentationFormat>On-screen Show (16:9)</PresentationFormat>
  <Paragraphs>64</Paragraphs>
  <Slides>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Nokia PowerPoint Template Nokia Pure v13</vt:lpstr>
      <vt:lpstr>Nokia Master Blue Background</vt:lpstr>
      <vt:lpstr>1_Nokia Master Blue Background</vt:lpstr>
      <vt:lpstr>Nokia Master White Background</vt:lpstr>
      <vt:lpstr>Slide 1</vt:lpstr>
      <vt:lpstr>Simulation assumptions (phase 1 and phase 2)</vt:lpstr>
      <vt:lpstr>Simulation assumptions (phase 1 and phase 2)</vt:lpstr>
      <vt:lpstr>Simulation assumptions (phase 1 and phase 2)</vt:lpstr>
      <vt:lpstr>Simulation assumptions for phase-1</vt:lpstr>
      <vt:lpstr>Simulation assumptions  for phase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2014-05-04T21:20:46Z</dcterms:created>
  <dcterms:modified xsi:type="dcterms:W3CDTF">2014-10-08T09:56:15Z</dcterms:modified>
</cp:coreProperties>
</file>