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6"/>
  </p:notesMasterIdLst>
  <p:sldIdLst>
    <p:sldId id="256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6800" autoAdjust="0"/>
  </p:normalViewPr>
  <p:slideViewPr>
    <p:cSldViewPr>
      <p:cViewPr>
        <p:scale>
          <a:sx n="90" d="100"/>
          <a:sy n="90" d="100"/>
        </p:scale>
        <p:origin x="-118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A33E79B-51D1-42E8-91ED-CC83E9A1C882}" type="datetimeFigureOut">
              <a:rPr lang="zh-CN" altLang="en-US"/>
              <a:pPr>
                <a:defRPr/>
              </a:pPr>
              <a:t>2014/10/7</a:t>
            </a:fld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E743085-6F1F-42A9-B600-A9AD9DF57B7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02652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F25D-BB24-4F17-8DE4-1145577B5BC9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D4745-6257-47AA-8D3D-C8DA6F016B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548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97DD-4306-4372-A24E-DFBC166C1AAB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6583B-B863-4069-A3CB-34AF7855D1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8151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4C7AB-83C4-45AB-8701-0F589B5708DF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BB2B3-2D35-448E-B663-2778E8EFC0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83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A195D-01EC-4979-A46F-823176D35E29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E9B3-A3FD-4339-BB01-1434E5770C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8325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65EF6-2D5B-484C-BD67-FC96767B64CC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6EA64-E31A-4FDB-B04F-7BCE473F0D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1350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870C-BCB4-4922-AA6A-FBBA987DF94F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7371-453D-49E6-BED8-ACA2666370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257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B91DE-DAD6-4C9E-8863-9CBC7F15505A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CA3F6-7A16-4DCA-A409-1DF1B679D3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4639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025-0292-4860-822B-E48C759FC5E5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7E2CA-7EBA-4CF4-9C6F-0A9FB1B0CF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835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C1DA1-D6C3-4E0E-A6AE-15A62527C7E1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EA837-1F0C-41C0-86B9-B26E4911BF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6447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BDAF7-2E8F-4378-986A-C2BF9D575F4F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58ACF-30BB-4CC0-B5FC-957B79DFC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0538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41B73-D371-43BA-97E4-76F14340BC52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08E88-E33B-4A4D-9821-88A9EA23F5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641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2A90E9-E67C-4187-A28A-284DE9B80928}" type="datetimeFigureOut">
              <a:rPr lang="en-US" altLang="zh-CN"/>
              <a:pPr>
                <a:defRPr/>
              </a:pPr>
              <a:t>10/7/2014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61AD54-6695-4BBC-8585-3794C8C759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057400"/>
            <a:ext cx="8686800" cy="1470025"/>
          </a:xfrm>
        </p:spPr>
        <p:txBody>
          <a:bodyPr/>
          <a:lstStyle/>
          <a:p>
            <a:pPr eaLnBrk="1" hangingPunct="1"/>
            <a:r>
              <a:rPr lang="en-US" altLang="zh-CN" smtClean="0"/>
              <a:t>WF on period and offset of resource pool configuration in D2D</a:t>
            </a:r>
            <a:endParaRPr lang="zh-CN" altLang="en-US" smtClean="0"/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149225" y="284163"/>
            <a:ext cx="48625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620838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16208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6208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6208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atinLnBrk="1">
              <a:spcBef>
                <a:spcPct val="0"/>
              </a:spcBef>
              <a:buFontTx/>
              <a:buNone/>
            </a:pPr>
            <a:r>
              <a:rPr kumimoji="1" lang="en-US" altLang="ko-KR" sz="1800" b="1">
                <a:latin typeface="Arial" pitchFamily="34" charset="0"/>
                <a:ea typeface="굴림" pitchFamily="50" charset="-127"/>
              </a:rPr>
              <a:t>TSG-RAN WG1 Meeting #78bis</a:t>
            </a:r>
            <a:endParaRPr kumimoji="1" lang="en-US" altLang="ko-KR" sz="1800">
              <a:latin typeface="Arial" pitchFamily="34" charset="0"/>
              <a:ea typeface="굴림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Arial" pitchFamily="34" charset="0"/>
                <a:ea typeface="굴림" pitchFamily="50" charset="-127"/>
              </a:rPr>
              <a:t>Ljubljana, Slovenia, 6</a:t>
            </a:r>
            <a:r>
              <a:rPr lang="en-US" altLang="zh-CN" sz="1800" b="1" baseline="30000">
                <a:latin typeface="Arial" pitchFamily="34" charset="0"/>
                <a:ea typeface="굴림" pitchFamily="50" charset="-127"/>
              </a:rPr>
              <a:t>th</a:t>
            </a:r>
            <a:r>
              <a:rPr lang="en-US" altLang="zh-CN" sz="1800" b="1">
                <a:latin typeface="Arial" pitchFamily="34" charset="0"/>
                <a:ea typeface="굴림" pitchFamily="50" charset="-127"/>
              </a:rPr>
              <a:t> – 10</a:t>
            </a:r>
            <a:r>
              <a:rPr lang="en-US" altLang="zh-CN" sz="1800" b="1" baseline="30000">
                <a:latin typeface="Arial" pitchFamily="34" charset="0"/>
                <a:ea typeface="굴림" pitchFamily="50" charset="-127"/>
              </a:rPr>
              <a:t>th</a:t>
            </a:r>
            <a:r>
              <a:rPr lang="en-US" altLang="zh-CN" sz="1800" b="1">
                <a:latin typeface="Arial" pitchFamily="34" charset="0"/>
                <a:ea typeface="굴림" pitchFamily="50" charset="-127"/>
              </a:rPr>
              <a:t> October 2014</a:t>
            </a:r>
            <a:endParaRPr lang="zh-CN" altLang="zh-CN" sz="1800" b="1">
              <a:latin typeface="Arial" pitchFamily="34" charset="0"/>
              <a:ea typeface="굴림" pitchFamily="50" charset="-127"/>
            </a:endParaRPr>
          </a:p>
        </p:txBody>
      </p:sp>
      <p:sp>
        <p:nvSpPr>
          <p:cNvPr id="2052" name="부제목 2"/>
          <p:cNvSpPr txBox="1">
            <a:spLocks/>
          </p:cNvSpPr>
          <p:nvPr/>
        </p:nvSpPr>
        <p:spPr bwMode="auto">
          <a:xfrm>
            <a:off x="6572250" y="282575"/>
            <a:ext cx="2571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latinLnBrk="1" hangingPunct="1">
              <a:buFont typeface="Arial" pitchFamily="34" charset="0"/>
              <a:buNone/>
            </a:pPr>
            <a:r>
              <a:rPr lang="en-US" altLang="ko-KR" sz="1800" b="1" dirty="0" smtClean="0">
                <a:latin typeface="Arial" pitchFamily="34" charset="0"/>
                <a:ea typeface="맑은 고딕" pitchFamily="50" charset="-127"/>
              </a:rPr>
              <a:t>R1-144364</a:t>
            </a:r>
            <a:endParaRPr lang="ko-KR" altLang="en-US" sz="1800" b="1" dirty="0">
              <a:latin typeface="Arial" pitchFamily="34" charset="0"/>
              <a:ea typeface="맑은 고딕" pitchFamily="50" charset="-127"/>
            </a:endParaRPr>
          </a:p>
        </p:txBody>
      </p:sp>
      <p:sp>
        <p:nvSpPr>
          <p:cNvPr id="2053" name="Subtitle 2"/>
          <p:cNvSpPr>
            <a:spLocks/>
          </p:cNvSpPr>
          <p:nvPr/>
        </p:nvSpPr>
        <p:spPr bwMode="auto">
          <a:xfrm>
            <a:off x="838200" y="4419600"/>
            <a:ext cx="7772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dirty="0" smtClean="0"/>
              <a:t>Panasonic, Samsung, Fujitsu, </a:t>
            </a:r>
            <a:r>
              <a:rPr lang="en-US" altLang="zh-CN" dirty="0" smtClean="0"/>
              <a:t>Qualcomm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/>
              <a:t>Background</a:t>
            </a:r>
            <a:endParaRPr lang="zh-CN" altLang="en-US" sz="3200" b="1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4294967295"/>
          </p:nvPr>
        </p:nvSpPr>
        <p:spPr>
          <a:xfrm>
            <a:off x="228600" y="838200"/>
            <a:ext cx="8534400" cy="5791200"/>
          </a:xfrm>
        </p:spPr>
        <p:txBody>
          <a:bodyPr/>
          <a:lstStyle/>
          <a:p>
            <a:r>
              <a:rPr lang="en-US" altLang="zh-CN" sz="2400" dirty="0" smtClean="0"/>
              <a:t>Different views on understanding of period and offset of resource pool configuration in RAN1 email reflector [78-12]</a:t>
            </a:r>
          </a:p>
          <a:p>
            <a:pPr lvl="1"/>
            <a:r>
              <a:rPr lang="en-US" altLang="zh-CN" sz="2000" dirty="0" smtClean="0"/>
              <a:t>It is better to clarify the meaning of period and offset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Following options were identified for period and offset in resource pool configuration in D2D communication:</a:t>
            </a:r>
          </a:p>
          <a:p>
            <a:pPr lvl="1"/>
            <a:r>
              <a:rPr lang="en-US" altLang="zh-CN" sz="2000" dirty="0" smtClean="0"/>
              <a:t>Option 1: </a:t>
            </a:r>
            <a:r>
              <a:rPr lang="en-US" altLang="zh-CN" sz="2000" dirty="0" err="1" smtClean="0"/>
              <a:t>saOffsetIndicator</a:t>
            </a:r>
            <a:r>
              <a:rPr lang="en-US" altLang="zh-CN" sz="2000" dirty="0" smtClean="0"/>
              <a:t> is used at the beginning of each SA/data period</a:t>
            </a:r>
            <a:endParaRPr lang="en-GB" altLang="zh-CN" sz="2000" dirty="0" smtClean="0"/>
          </a:p>
          <a:p>
            <a:pPr lvl="2"/>
            <a:r>
              <a:rPr lang="en-US" altLang="zh-CN" sz="2000" dirty="0" smtClean="0"/>
              <a:t>Option 1a: data resource pool bitmap is repeated within SA/data period </a:t>
            </a:r>
          </a:p>
          <a:p>
            <a:pPr lvl="2"/>
            <a:r>
              <a:rPr lang="en-US" altLang="zh-CN" sz="2000" dirty="0" smtClean="0"/>
              <a:t>Option 1b: data resource pool bitmap is repeated until the instance of SA resource pool of next SA/data period</a:t>
            </a:r>
          </a:p>
          <a:p>
            <a:pPr lvl="1"/>
            <a:r>
              <a:rPr lang="en-US" altLang="zh-CN" sz="2000" dirty="0" smtClean="0"/>
              <a:t>Option 2: </a:t>
            </a:r>
            <a:r>
              <a:rPr lang="de-DE" altLang="zh-CN" sz="2000" dirty="0" smtClean="0"/>
              <a:t>saOffsetIndicator is used only once at the beginning of the SA/data period. </a:t>
            </a:r>
            <a:r>
              <a:rPr lang="en-US" altLang="zh-CN" sz="2000" dirty="0" smtClean="0"/>
              <a:t>Data </a:t>
            </a:r>
            <a:r>
              <a:rPr lang="en-US" altLang="zh-CN" sz="2000" dirty="0"/>
              <a:t>resource pool bitmap is repeated within SA/data period</a:t>
            </a:r>
            <a:endParaRPr lang="de-DE" altLang="zh-CN" sz="2000" dirty="0" smtClean="0"/>
          </a:p>
          <a:p>
            <a:pPr lvl="2"/>
            <a:r>
              <a:rPr lang="de-DE" altLang="zh-CN" sz="2000" dirty="0" smtClean="0"/>
              <a:t>It is aligned with DRX period configuration</a:t>
            </a:r>
            <a:endParaRPr lang="en-US" altLang="zh-CN" sz="2000" dirty="0" smtClean="0"/>
          </a:p>
          <a:p>
            <a:pPr lvl="1"/>
            <a:endParaRPr lang="zh-CN" altLang="zh-CN" sz="2000" dirty="0" smtClean="0"/>
          </a:p>
          <a:p>
            <a:pPr lvl="1">
              <a:buFont typeface="Arial" pitchFamily="34" charset="0"/>
              <a:buNone/>
            </a:pPr>
            <a:endParaRPr lang="en-GB" altLang="zh-CN" dirty="0" smtClean="0"/>
          </a:p>
          <a:p>
            <a:pPr lvl="1">
              <a:buFont typeface="Arial" pitchFamily="34" charset="0"/>
              <a:buNone/>
            </a:pPr>
            <a:endParaRPr lang="en-GB" altLang="zh-CN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576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  <p:sp>
        <p:nvSpPr>
          <p:cNvPr id="3077" name="Rectangle 128"/>
          <p:cNvSpPr>
            <a:spLocks noChangeArrowheads="1"/>
          </p:cNvSpPr>
          <p:nvPr/>
        </p:nvSpPr>
        <p:spPr bwMode="auto">
          <a:xfrm>
            <a:off x="0" y="4281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/>
              <a:t>Proposals </a:t>
            </a:r>
            <a:endParaRPr lang="zh-CN" altLang="en-US" sz="3200" b="1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534400" cy="5562600"/>
          </a:xfrm>
        </p:spPr>
        <p:txBody>
          <a:bodyPr/>
          <a:lstStyle/>
          <a:p>
            <a:pPr marL="0" lvl="1" indent="0">
              <a:buFont typeface="Arial" pitchFamily="34" charset="0"/>
              <a:buNone/>
            </a:pPr>
            <a:r>
              <a:rPr lang="en-GB" altLang="zh-CN" dirty="0" smtClean="0"/>
              <a:t>Option </a:t>
            </a:r>
            <a:r>
              <a:rPr lang="en-GB" altLang="zh-CN" dirty="0" smtClean="0"/>
              <a:t>2 is applied to both SA/data period and discovery period </a:t>
            </a:r>
          </a:p>
          <a:p>
            <a:pPr marL="914400" lvl="2" indent="-514350">
              <a:buFont typeface="Calibri" pitchFamily="34" charset="0"/>
              <a:buAutoNum type="alphaLcPeriod"/>
            </a:pPr>
            <a:r>
              <a:rPr lang="de-DE" altLang="zh-CN" i="1" dirty="0" smtClean="0"/>
              <a:t>Description of the saOffsetIndicator</a:t>
            </a:r>
            <a:r>
              <a:rPr lang="de-DE" altLang="zh-CN" dirty="0" smtClean="0"/>
              <a:t> is changed accordingly </a:t>
            </a:r>
          </a:p>
          <a:p>
            <a:pPr lvl="2"/>
            <a:r>
              <a:rPr lang="en-US" altLang="ko-KR" dirty="0" smtClean="0"/>
              <a:t>Offset indication for the starting of first </a:t>
            </a:r>
            <a:r>
              <a:rPr lang="en-US" altLang="ko-KR" dirty="0" err="1" smtClean="0"/>
              <a:t>SAperiod</a:t>
            </a:r>
            <a:r>
              <a:rPr lang="en-US" altLang="ko-KR" dirty="0" smtClean="0"/>
              <a:t> after SFN#0</a:t>
            </a:r>
            <a:endParaRPr lang="ko-KR" altLang="ko-KR" dirty="0" smtClean="0"/>
          </a:p>
          <a:p>
            <a:pPr lvl="2"/>
            <a:r>
              <a:rPr lang="en-US" altLang="ko-KR" dirty="0" smtClean="0"/>
              <a:t>The bitmap of SA resources starts at the beginning of </a:t>
            </a:r>
            <a:r>
              <a:rPr lang="en-US" altLang="ko-KR" dirty="0" err="1" smtClean="0"/>
              <a:t>SAperiod</a:t>
            </a:r>
            <a:r>
              <a:rPr lang="en-US" altLang="ko-KR" dirty="0" smtClean="0"/>
              <a:t> </a:t>
            </a:r>
            <a:endParaRPr lang="ko-KR" altLang="ko-KR" dirty="0" smtClean="0"/>
          </a:p>
          <a:p>
            <a:pPr marL="914400" lvl="2" indent="-514350">
              <a:buFont typeface="Calibri" pitchFamily="34" charset="0"/>
              <a:buAutoNum type="alphaLcPeriod"/>
            </a:pPr>
            <a:r>
              <a:rPr lang="de-DE" altLang="zh-CN" i="1" dirty="0" smtClean="0"/>
              <a:t>Description of discoveryOffsetIndicator</a:t>
            </a:r>
            <a:r>
              <a:rPr lang="de-DE" altLang="zh-CN" dirty="0" smtClean="0"/>
              <a:t> is </a:t>
            </a:r>
            <a:r>
              <a:rPr lang="en-US" altLang="zh-CN" dirty="0" smtClean="0"/>
              <a:t>changed accordingly</a:t>
            </a:r>
            <a:endParaRPr lang="ko-KR" altLang="ko-KR" dirty="0" smtClean="0"/>
          </a:p>
          <a:p>
            <a:pPr lvl="2"/>
            <a:r>
              <a:rPr lang="en-US" altLang="ko-KR" dirty="0" smtClean="0"/>
              <a:t>Offset indication for the starting of first </a:t>
            </a:r>
            <a:r>
              <a:rPr lang="en-US" altLang="ko-KR" dirty="0" err="1" smtClean="0"/>
              <a:t>discoveryPeriod</a:t>
            </a:r>
            <a:r>
              <a:rPr lang="en-US" altLang="ko-KR" dirty="0" smtClean="0"/>
              <a:t> after SFN#0</a:t>
            </a:r>
            <a:endParaRPr lang="ko-KR" altLang="ko-KR" dirty="0" smtClean="0"/>
          </a:p>
          <a:p>
            <a:pPr lvl="2"/>
            <a:r>
              <a:rPr lang="en-US" altLang="ko-KR" dirty="0" smtClean="0"/>
              <a:t>The </a:t>
            </a:r>
            <a:r>
              <a:rPr lang="en-US" altLang="ko-KR" dirty="0"/>
              <a:t>bitmap of </a:t>
            </a:r>
            <a:r>
              <a:rPr lang="en-US" altLang="ko-KR" dirty="0" smtClean="0"/>
              <a:t>discovery resources </a:t>
            </a:r>
            <a:r>
              <a:rPr lang="en-US" altLang="ko-KR" dirty="0"/>
              <a:t>starts at the beginning of </a:t>
            </a:r>
            <a:r>
              <a:rPr lang="en-US" altLang="ko-KR" dirty="0" err="1" smtClean="0"/>
              <a:t>discoveryPeriod</a:t>
            </a:r>
            <a:endParaRPr lang="ko-KR" altLang="ko-KR" dirty="0"/>
          </a:p>
          <a:p>
            <a:pPr marL="400050" lvl="2" indent="0">
              <a:buNone/>
            </a:pPr>
            <a:endParaRPr lang="en-GB" altLang="zh-CN" dirty="0" smtClean="0"/>
          </a:p>
          <a:p>
            <a:pPr marL="0" indent="0">
              <a:buFont typeface="Arial" pitchFamily="34" charset="0"/>
              <a:buNone/>
            </a:pPr>
            <a:endParaRPr lang="en-GB" altLang="zh-CN" sz="3600" dirty="0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576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  <p:sp>
        <p:nvSpPr>
          <p:cNvPr id="4101" name="Rectangle 128"/>
          <p:cNvSpPr>
            <a:spLocks noChangeArrowheads="1"/>
          </p:cNvSpPr>
          <p:nvPr/>
        </p:nvSpPr>
        <p:spPr bwMode="auto">
          <a:xfrm>
            <a:off x="0" y="4281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pPr algn="l" eaLnBrk="1" hangingPunct="1"/>
            <a:r>
              <a:rPr lang="en-US" altLang="zh-CN" sz="3200" smtClean="0"/>
              <a:t>Examples of options </a:t>
            </a:r>
            <a:endParaRPr lang="zh-CN" altLang="en-US" sz="3200" smtClean="0"/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0" y="2576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  <p:sp>
        <p:nvSpPr>
          <p:cNvPr id="5124" name="Rectangle 128"/>
          <p:cNvSpPr>
            <a:spLocks noChangeArrowheads="1"/>
          </p:cNvSpPr>
          <p:nvPr/>
        </p:nvSpPr>
        <p:spPr bwMode="auto">
          <a:xfrm>
            <a:off x="0" y="4281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itchFamily="34" charset="0"/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2819400" y="1917700"/>
            <a:ext cx="281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itchFamily="34" charset="0"/>
              </a:rPr>
              <a:t>Figure 1 option 1a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5126" name="TextBox 10"/>
          <p:cNvSpPr txBox="1">
            <a:spLocks noChangeArrowheads="1"/>
          </p:cNvSpPr>
          <p:nvPr/>
        </p:nvSpPr>
        <p:spPr bwMode="auto">
          <a:xfrm>
            <a:off x="2895600" y="3429000"/>
            <a:ext cx="281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itchFamily="34" charset="0"/>
              </a:rPr>
              <a:t>Figure 2 option 1b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5127" name="TextBox 12"/>
          <p:cNvSpPr txBox="1">
            <a:spLocks noChangeArrowheads="1"/>
          </p:cNvSpPr>
          <p:nvPr/>
        </p:nvSpPr>
        <p:spPr bwMode="auto">
          <a:xfrm>
            <a:off x="2819400" y="4876800"/>
            <a:ext cx="281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itchFamily="34" charset="0"/>
              </a:rPr>
              <a:t>Figure 3 option 2</a:t>
            </a:r>
            <a:endParaRPr lang="zh-CN" altLang="en-US" sz="1800">
              <a:latin typeface="Arial" pitchFamily="34" charset="0"/>
            </a:endParaRPr>
          </a:p>
        </p:txBody>
      </p:sp>
      <p:pic>
        <p:nvPicPr>
          <p:cNvPr id="51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9115425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46150"/>
            <a:ext cx="903922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9115425" cy="105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899160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32" name="TextBox 12"/>
          <p:cNvSpPr txBox="1">
            <a:spLocks noChangeArrowheads="1"/>
          </p:cNvSpPr>
          <p:nvPr/>
        </p:nvSpPr>
        <p:spPr bwMode="auto">
          <a:xfrm>
            <a:off x="2819400" y="6172200"/>
            <a:ext cx="350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itchFamily="34" charset="0"/>
              </a:rPr>
              <a:t>Figure 3 option 2 for discovery</a:t>
            </a:r>
            <a:endParaRPr lang="zh-CN" altLang="en-US" sz="18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245</Words>
  <Application>Microsoft Office PowerPoint</Application>
  <PresentationFormat>On-screen Show (4:3)</PresentationFormat>
  <Paragraphs>29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period and offset of resource pool configuration in D2D</vt:lpstr>
      <vt:lpstr>Background</vt:lpstr>
      <vt:lpstr>Proposals </vt:lpstr>
      <vt:lpstr>Examples of options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148</cp:revision>
  <dcterms:created xsi:type="dcterms:W3CDTF">2006-08-16T00:00:00Z</dcterms:created>
  <dcterms:modified xsi:type="dcterms:W3CDTF">2014-10-07T09:47:47Z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1266944419</vt:lpwstr>
  </property>
</Properties>
</file>