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  <p:sldMasterId id="2147483830" r:id="rId3"/>
  </p:sldMasterIdLst>
  <p:notesMasterIdLst>
    <p:notesMasterId r:id="rId6"/>
  </p:notesMasterIdLst>
  <p:handoutMasterIdLst>
    <p:handoutMasterId r:id="rId7"/>
  </p:handoutMasterIdLst>
  <p:sldIdLst>
    <p:sldId id="359" r:id="rId4"/>
    <p:sldId id="360" r:id="rId5"/>
  </p:sldIdLst>
  <p:sldSz cx="9144000" cy="5143500" type="screen16x9"/>
  <p:notesSz cx="6858000" cy="9144000"/>
  <p:custDataLst>
    <p:tags r:id="rId8"/>
  </p:custDataLst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667">
          <p15:clr>
            <a:srgbClr val="A4A3A4"/>
          </p15:clr>
        </p15:guide>
        <p15:guide id="4" orient="horz" pos="690">
          <p15:clr>
            <a:srgbClr val="A4A3A4"/>
          </p15:clr>
        </p15:guide>
        <p15:guide id="5" orient="horz" pos="191">
          <p15:clr>
            <a:srgbClr val="A4A3A4"/>
          </p15:clr>
        </p15:guide>
        <p15:guide id="6" orient="horz" pos="1257">
          <p15:clr>
            <a:srgbClr val="A4A3A4"/>
          </p15:clr>
        </p15:guide>
        <p15:guide id="7" orient="horz" pos="2777">
          <p15:clr>
            <a:srgbClr val="A4A3A4"/>
          </p15:clr>
        </p15:guide>
        <p15:guide id="8" orient="horz" pos="985">
          <p15:clr>
            <a:srgbClr val="A4A3A4"/>
          </p15:clr>
        </p15:guide>
        <p15:guide id="9" orient="horz" pos="531">
          <p15:clr>
            <a:srgbClr val="A4A3A4"/>
          </p15:clr>
        </p15:guide>
        <p15:guide id="10" orient="horz" pos="2709">
          <p15:clr>
            <a:srgbClr val="A4A3A4"/>
          </p15:clr>
        </p15:guide>
        <p15:guide id="11" orient="horz" pos="1189">
          <p15:clr>
            <a:srgbClr val="A4A3A4"/>
          </p15:clr>
        </p15:guide>
        <p15:guide id="12" pos="272">
          <p15:clr>
            <a:srgbClr val="A4A3A4"/>
          </p15:clr>
        </p15:guide>
        <p15:guide id="13" pos="5465">
          <p15:clr>
            <a:srgbClr val="A4A3A4"/>
          </p15:clr>
        </p15:guide>
        <p15:guide id="14" pos="340">
          <p15:clr>
            <a:srgbClr val="A4A3A4"/>
          </p15:clr>
        </p15:guide>
        <p15:guide id="15" pos="725">
          <p15:clr>
            <a:srgbClr val="A4A3A4"/>
          </p15:clr>
        </p15:guide>
        <p15:guide id="16" pos="1474">
          <p15:clr>
            <a:srgbClr val="A4A3A4"/>
          </p15:clr>
        </p15:guide>
        <p15:guide id="17" pos="3810">
          <p15:clr>
            <a:srgbClr val="A4A3A4"/>
          </p15:clr>
        </p15:guide>
        <p15:guide id="18" pos="2449">
          <p15:clr>
            <a:srgbClr val="A4A3A4"/>
          </p15:clr>
        </p15:guide>
        <p15:guide id="19" pos="4014">
          <p15:clr>
            <a:srgbClr val="A4A3A4"/>
          </p15:clr>
        </p15:guide>
        <p15:guide id="20" pos="4082">
          <p15:clr>
            <a:srgbClr val="A4A3A4"/>
          </p15:clr>
        </p15:guide>
        <p15:guide id="21" pos="5148">
          <p15:clr>
            <a:srgbClr val="A4A3A4"/>
          </p15:clr>
        </p15:guide>
        <p15:guide id="22" pos="13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72" autoAdjust="0"/>
    <p:restoredTop sz="92159" autoAdjust="0"/>
  </p:normalViewPr>
  <p:slideViewPr>
    <p:cSldViewPr snapToObjects="1">
      <p:cViewPr>
        <p:scale>
          <a:sx n="140" d="100"/>
          <a:sy n="140" d="100"/>
        </p:scale>
        <p:origin x="-192" y="474"/>
      </p:cViewPr>
      <p:guideLst>
        <p:guide orient="horz" pos="1620"/>
        <p:guide orient="horz" pos="667"/>
        <p:guide orient="horz" pos="690"/>
        <p:guide orient="horz" pos="191"/>
        <p:guide orient="horz" pos="1257"/>
        <p:guide orient="horz" pos="2777"/>
        <p:guide orient="horz" pos="985"/>
        <p:guide orient="horz" pos="531"/>
        <p:guide orient="horz" pos="2709"/>
        <p:guide orient="horz" pos="1189"/>
        <p:guide pos="2880"/>
        <p:guide pos="272"/>
        <p:guide pos="5465"/>
        <p:guide pos="340"/>
        <p:guide pos="725"/>
        <p:guide pos="1474"/>
        <p:guide pos="3810"/>
        <p:guide pos="2449"/>
        <p:guide pos="4014"/>
        <p:guide pos="4082"/>
        <p:guide pos="5148"/>
        <p:guide pos="13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528"/>
    </p:cViewPr>
  </p:sorterViewPr>
  <p:notesViewPr>
    <p:cSldViewPr snapToObjects="1">
      <p:cViewPr varScale="1">
        <p:scale>
          <a:sx n="101" d="100"/>
          <a:sy n="101" d="100"/>
        </p:scale>
        <p:origin x="3552" y="108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8/20/2014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8/20/2014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4BF345-C612-4B45-BAAC-7AF6532090E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0284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SN Title Only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Titelmasterformat</a:t>
            </a:r>
            <a:r>
              <a:rPr lang="en-US" dirty="0" smtClean="0"/>
              <a:t> </a:t>
            </a:r>
            <a:r>
              <a:rPr lang="en-US" dirty="0" err="1" smtClean="0"/>
              <a:t>durch</a:t>
            </a:r>
            <a:r>
              <a:rPr lang="en-US" dirty="0" smtClean="0"/>
              <a:t> </a:t>
            </a:r>
            <a:r>
              <a:rPr lang="en-US" dirty="0" err="1" smtClean="0"/>
              <a:t>Klicken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 tIns="0" bIns="0"/>
          <a:lstStyle>
            <a:lvl1pPr marL="0" indent="0">
              <a:buFont typeface="Arial"/>
              <a:buNone/>
              <a:defRPr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709433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1800824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07623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Gri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5" name="Rectangle 11"/>
          <p:cNvSpPr/>
          <p:nvPr userDrawn="1"/>
        </p:nvSpPr>
        <p:spPr>
          <a:xfrm>
            <a:off x="432000" y="835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r>
              <a:rPr lang="en-GB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  <a:endParaRPr lang="en-GB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Rectangle 12"/>
          <p:cNvSpPr/>
          <p:nvPr userDrawn="1"/>
        </p:nvSpPr>
        <p:spPr>
          <a:xfrm>
            <a:off x="1836000" y="835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8" name="Rectangle 13"/>
          <p:cNvSpPr/>
          <p:nvPr userDrawn="1"/>
        </p:nvSpPr>
        <p:spPr>
          <a:xfrm>
            <a:off x="1836000" y="2491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9" name="Rectangle 14"/>
          <p:cNvSpPr/>
          <p:nvPr userDrawn="1"/>
        </p:nvSpPr>
        <p:spPr>
          <a:xfrm>
            <a:off x="3240000" y="835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0" name="Rectangle 15"/>
          <p:cNvSpPr/>
          <p:nvPr userDrawn="1"/>
        </p:nvSpPr>
        <p:spPr>
          <a:xfrm>
            <a:off x="432000" y="2491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  <a:endParaRPr lang="en-GB" sz="12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1" name="Rectangle 16"/>
          <p:cNvSpPr/>
          <p:nvPr userDrawn="1"/>
        </p:nvSpPr>
        <p:spPr>
          <a:xfrm>
            <a:off x="3240000" y="2491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2" name="Rectangle 17"/>
          <p:cNvSpPr/>
          <p:nvPr userDrawn="1"/>
        </p:nvSpPr>
        <p:spPr>
          <a:xfrm>
            <a:off x="6039060" y="835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3" name="Rectangle 18"/>
          <p:cNvSpPr/>
          <p:nvPr userDrawn="1"/>
        </p:nvSpPr>
        <p:spPr>
          <a:xfrm>
            <a:off x="6039060" y="2491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4" name="Rectangle 19"/>
          <p:cNvSpPr/>
          <p:nvPr userDrawn="1"/>
        </p:nvSpPr>
        <p:spPr>
          <a:xfrm>
            <a:off x="4644000" y="835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5" name="Rectangle 20"/>
          <p:cNvSpPr/>
          <p:nvPr userDrawn="1"/>
        </p:nvSpPr>
        <p:spPr>
          <a:xfrm>
            <a:off x="4644000" y="2491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6" name="Rectangle 21"/>
          <p:cNvSpPr/>
          <p:nvPr userDrawn="1"/>
        </p:nvSpPr>
        <p:spPr>
          <a:xfrm>
            <a:off x="7443060" y="2491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7" name="Rectangle 22"/>
          <p:cNvSpPr/>
          <p:nvPr userDrawn="1"/>
        </p:nvSpPr>
        <p:spPr>
          <a:xfrm>
            <a:off x="7443060" y="835620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xmlns="" val="2165818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Gri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5" name="Rectangle 11"/>
          <p:cNvSpPr/>
          <p:nvPr userDrawn="1"/>
        </p:nvSpPr>
        <p:spPr>
          <a:xfrm>
            <a:off x="432000" y="1095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r>
              <a:rPr lang="en-GB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  <a:endParaRPr lang="en-GB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Rectangle 12"/>
          <p:cNvSpPr/>
          <p:nvPr userDrawn="1"/>
        </p:nvSpPr>
        <p:spPr>
          <a:xfrm>
            <a:off x="1836000" y="1095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8" name="Rectangle 13"/>
          <p:cNvSpPr/>
          <p:nvPr userDrawn="1"/>
        </p:nvSpPr>
        <p:spPr>
          <a:xfrm>
            <a:off x="1836000" y="2751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9" name="Rectangle 14"/>
          <p:cNvSpPr/>
          <p:nvPr userDrawn="1"/>
        </p:nvSpPr>
        <p:spPr>
          <a:xfrm>
            <a:off x="3240000" y="1095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0" name="Rectangle 15"/>
          <p:cNvSpPr/>
          <p:nvPr userDrawn="1"/>
        </p:nvSpPr>
        <p:spPr>
          <a:xfrm>
            <a:off x="432000" y="2751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  <a:endParaRPr lang="en-GB" sz="12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1" name="Rectangle 16"/>
          <p:cNvSpPr/>
          <p:nvPr userDrawn="1"/>
        </p:nvSpPr>
        <p:spPr>
          <a:xfrm>
            <a:off x="3240000" y="2751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2" name="Rectangle 17"/>
          <p:cNvSpPr/>
          <p:nvPr userDrawn="1"/>
        </p:nvSpPr>
        <p:spPr>
          <a:xfrm>
            <a:off x="6039060" y="1095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3" name="Rectangle 18"/>
          <p:cNvSpPr/>
          <p:nvPr userDrawn="1"/>
        </p:nvSpPr>
        <p:spPr>
          <a:xfrm>
            <a:off x="6039060" y="2751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4" name="Rectangle 19"/>
          <p:cNvSpPr/>
          <p:nvPr userDrawn="1"/>
        </p:nvSpPr>
        <p:spPr>
          <a:xfrm>
            <a:off x="4644000" y="1095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5" name="Rectangle 20"/>
          <p:cNvSpPr/>
          <p:nvPr userDrawn="1"/>
        </p:nvSpPr>
        <p:spPr>
          <a:xfrm>
            <a:off x="4644000" y="2751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6" name="Rectangle 21"/>
          <p:cNvSpPr/>
          <p:nvPr userDrawn="1"/>
        </p:nvSpPr>
        <p:spPr>
          <a:xfrm>
            <a:off x="7443060" y="2751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7" name="Rectangle 22"/>
          <p:cNvSpPr/>
          <p:nvPr userDrawn="1"/>
        </p:nvSpPr>
        <p:spPr>
          <a:xfrm>
            <a:off x="7443060" y="1095375"/>
            <a:ext cx="1296000" cy="154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lvl="0"/>
            <a:r>
              <a:rPr lang="en-GB" sz="1200" dirty="0">
                <a:solidFill>
                  <a:schemeClr val="bg1"/>
                </a:solidFill>
                <a:cs typeface="Arial" panose="020B0604020202020204" pitchFamily="34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xmlns="" val="548644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0" indent="0">
              <a:buFont typeface="Arial" pitchFamily="34" charset="0"/>
              <a:buNone/>
              <a:tabLst/>
              <a:defRPr>
                <a:latin typeface="+mn-lt"/>
              </a:defRPr>
            </a:lvl1pPr>
            <a:lvl2pPr marL="230188" indent="0"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458788" indent="0">
              <a:buNone/>
              <a:defRPr>
                <a:latin typeface="+mn-lt"/>
              </a:defRPr>
            </a:lvl3pPr>
            <a:lvl4pPr marL="684213" indent="0">
              <a:buNone/>
              <a:defRPr>
                <a:latin typeface="+mn-lt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151034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0" indent="0">
              <a:buFont typeface="Arial" pitchFamily="34" charset="0"/>
              <a:buNone/>
              <a:tabLst/>
              <a:defRPr>
                <a:latin typeface="+mn-lt"/>
              </a:defRPr>
            </a:lvl1pPr>
            <a:lvl2pPr marL="230188" indent="0"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458788" indent="0">
              <a:buNone/>
              <a:defRPr>
                <a:latin typeface="+mn-lt"/>
              </a:defRPr>
            </a:lvl3pPr>
            <a:lvl4pPr marL="684213" indent="0">
              <a:buNone/>
              <a:defRPr>
                <a:latin typeface="+mn-lt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 smtClean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20/08/2014</a:t>
            </a:fld>
            <a:endParaRPr lang="en-GB" sz="80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2014 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ヒラギノ角ゴ Pro W3" charset="0"/>
                <a:cs typeface="Arial"/>
              </a:rPr>
              <a:t>For internal use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grpSp>
        <p:nvGrpSpPr>
          <p:cNvPr id="30" name="Gruppieren 29"/>
          <p:cNvGrpSpPr/>
          <p:nvPr userDrawn="1"/>
        </p:nvGrpSpPr>
        <p:grpSpPr>
          <a:xfrm>
            <a:off x="-787898" y="-164554"/>
            <a:ext cx="10148414" cy="5499961"/>
            <a:chOff x="-787898" y="-164554"/>
            <a:chExt cx="10148414" cy="5499961"/>
          </a:xfrm>
        </p:grpSpPr>
        <p:sp>
          <p:nvSpPr>
            <p:cNvPr id="31" name="Line 9"/>
            <p:cNvSpPr>
              <a:spLocks noChangeShapeType="1"/>
            </p:cNvSpPr>
            <p:nvPr/>
          </p:nvSpPr>
          <p:spPr bwMode="auto">
            <a:xfrm flipV="1">
              <a:off x="-179388" y="594243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32" name="Line 12"/>
            <p:cNvSpPr>
              <a:spLocks noChangeShapeType="1"/>
            </p:cNvSpPr>
            <p:nvPr/>
          </p:nvSpPr>
          <p:spPr bwMode="auto">
            <a:xfrm flipV="1">
              <a:off x="-179388" y="4914886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 flipV="1">
              <a:off x="-234520" y="845878"/>
              <a:ext cx="217148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34" name="Line 10"/>
            <p:cNvSpPr>
              <a:spLocks noChangeShapeType="1"/>
            </p:cNvSpPr>
            <p:nvPr/>
          </p:nvSpPr>
          <p:spPr bwMode="auto">
            <a:xfrm flipH="1">
              <a:off x="-179388" y="1091556"/>
              <a:ext cx="144000" cy="0"/>
            </a:xfrm>
            <a:prstGeom prst="line">
              <a:avLst/>
            </a:prstGeom>
            <a:noFill/>
            <a:ln w="12700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35" name="Line 12"/>
            <p:cNvSpPr>
              <a:spLocks noChangeShapeType="1"/>
            </p:cNvSpPr>
            <p:nvPr/>
          </p:nvSpPr>
          <p:spPr bwMode="auto">
            <a:xfrm flipV="1">
              <a:off x="-179388" y="4666149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36" name="Line 14"/>
            <p:cNvSpPr>
              <a:spLocks noChangeShapeType="1"/>
            </p:cNvSpPr>
            <p:nvPr/>
          </p:nvSpPr>
          <p:spPr bwMode="auto">
            <a:xfrm>
              <a:off x="-179388" y="281464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37" name="Line 15"/>
            <p:cNvSpPr>
              <a:spLocks noChangeShapeType="1"/>
            </p:cNvSpPr>
            <p:nvPr/>
          </p:nvSpPr>
          <p:spPr bwMode="auto">
            <a:xfrm flipH="1">
              <a:off x="418135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38" name="Line 17"/>
            <p:cNvSpPr>
              <a:spLocks noChangeShapeType="1"/>
            </p:cNvSpPr>
            <p:nvPr/>
          </p:nvSpPr>
          <p:spPr bwMode="auto">
            <a:xfrm>
              <a:off x="8656638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-787898" y="1276186"/>
              <a:ext cx="78258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 smtClean="0">
                  <a:solidFill>
                    <a:schemeClr val="bg2"/>
                  </a:solidFill>
                </a:rPr>
                <a:t>Content area</a:t>
              </a:r>
              <a:endParaRPr lang="en-US" sz="800" dirty="0">
                <a:solidFill>
                  <a:schemeClr val="bg2"/>
                </a:solidFill>
              </a:endParaRPr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-383942" y="313577"/>
              <a:ext cx="3786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 smtClean="0">
                  <a:solidFill>
                    <a:schemeClr val="bg2"/>
                  </a:solidFill>
                </a:rPr>
                <a:t>Title</a:t>
              </a:r>
              <a:endParaRPr lang="en-US" sz="800" dirty="0">
                <a:solidFill>
                  <a:schemeClr val="bg2"/>
                </a:solidFill>
              </a:endParaRPr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-568287" y="602864"/>
              <a:ext cx="56297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 smtClean="0">
                  <a:solidFill>
                    <a:schemeClr val="bg2"/>
                  </a:solidFill>
                </a:rPr>
                <a:t>Sub-title</a:t>
              </a:r>
              <a:endParaRPr lang="en-US" sz="800" dirty="0">
                <a:solidFill>
                  <a:schemeClr val="bg2"/>
                </a:solidFill>
              </a:endParaRPr>
            </a:p>
          </p:txBody>
        </p:sp>
        <p:sp>
          <p:nvSpPr>
            <p:cNvPr id="55" name="Textfeld 54"/>
            <p:cNvSpPr txBox="1"/>
            <p:nvPr/>
          </p:nvSpPr>
          <p:spPr>
            <a:xfrm>
              <a:off x="-701336" y="4699812"/>
              <a:ext cx="6960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 smtClean="0">
                  <a:solidFill>
                    <a:schemeClr val="bg2"/>
                  </a:solidFill>
                </a:rPr>
                <a:t>Brand area</a:t>
              </a:r>
              <a:endParaRPr lang="en-US" sz="800" dirty="0">
                <a:solidFill>
                  <a:schemeClr val="bg2"/>
                </a:solidFill>
              </a:endParaRPr>
            </a:p>
          </p:txBody>
        </p:sp>
        <p:sp>
          <p:nvSpPr>
            <p:cNvPr id="56" name="Line 9"/>
            <p:cNvSpPr>
              <a:spLocks noChangeShapeType="1"/>
            </p:cNvSpPr>
            <p:nvPr/>
          </p:nvSpPr>
          <p:spPr bwMode="auto">
            <a:xfrm flipV="1">
              <a:off x="9216516" y="594243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V="1">
              <a:off x="9216516" y="4914886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8" name="Line 12"/>
            <p:cNvSpPr>
              <a:spLocks noChangeShapeType="1"/>
            </p:cNvSpPr>
            <p:nvPr/>
          </p:nvSpPr>
          <p:spPr bwMode="auto">
            <a:xfrm flipV="1">
              <a:off x="9216516" y="4666149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9" name="Line 14"/>
            <p:cNvSpPr>
              <a:spLocks noChangeShapeType="1"/>
            </p:cNvSpPr>
            <p:nvPr/>
          </p:nvSpPr>
          <p:spPr bwMode="auto">
            <a:xfrm>
              <a:off x="9216516" y="281464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0" name="Line 15"/>
            <p:cNvSpPr>
              <a:spLocks noChangeShapeType="1"/>
            </p:cNvSpPr>
            <p:nvPr/>
          </p:nvSpPr>
          <p:spPr bwMode="auto">
            <a:xfrm flipH="1">
              <a:off x="418135" y="5191407"/>
              <a:ext cx="0" cy="14400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1" name="Line 17"/>
            <p:cNvSpPr>
              <a:spLocks noChangeShapeType="1"/>
            </p:cNvSpPr>
            <p:nvPr/>
          </p:nvSpPr>
          <p:spPr bwMode="auto">
            <a:xfrm>
              <a:off x="8661400" y="5191407"/>
              <a:ext cx="0" cy="14400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9216516" y="1091556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3" name="Line 15"/>
            <p:cNvSpPr>
              <a:spLocks noChangeShapeType="1"/>
            </p:cNvSpPr>
            <p:nvPr/>
          </p:nvSpPr>
          <p:spPr bwMode="auto">
            <a:xfrm flipH="1">
              <a:off x="1727200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4" name="Line 15"/>
            <p:cNvSpPr>
              <a:spLocks noChangeShapeType="1"/>
            </p:cNvSpPr>
            <p:nvPr/>
          </p:nvSpPr>
          <p:spPr bwMode="auto">
            <a:xfrm flipH="1">
              <a:off x="1835150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5" name="Line 15"/>
            <p:cNvSpPr>
              <a:spLocks noChangeShapeType="1"/>
            </p:cNvSpPr>
            <p:nvPr/>
          </p:nvSpPr>
          <p:spPr bwMode="auto">
            <a:xfrm flipH="1">
              <a:off x="3131933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6" name="Line 15"/>
            <p:cNvSpPr>
              <a:spLocks noChangeShapeType="1"/>
            </p:cNvSpPr>
            <p:nvPr/>
          </p:nvSpPr>
          <p:spPr bwMode="auto">
            <a:xfrm flipH="1">
              <a:off x="3239883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7" name="Line 15"/>
            <p:cNvSpPr>
              <a:spLocks noChangeShapeType="1"/>
            </p:cNvSpPr>
            <p:nvPr/>
          </p:nvSpPr>
          <p:spPr bwMode="auto">
            <a:xfrm flipH="1">
              <a:off x="4536058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8" name="Line 15"/>
            <p:cNvSpPr>
              <a:spLocks noChangeShapeType="1"/>
            </p:cNvSpPr>
            <p:nvPr/>
          </p:nvSpPr>
          <p:spPr bwMode="auto">
            <a:xfrm flipH="1">
              <a:off x="4644008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9" name="Line 15"/>
            <p:cNvSpPr>
              <a:spLocks noChangeShapeType="1"/>
            </p:cNvSpPr>
            <p:nvPr/>
          </p:nvSpPr>
          <p:spPr bwMode="auto">
            <a:xfrm flipH="1">
              <a:off x="5941721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70" name="Line 15"/>
            <p:cNvSpPr>
              <a:spLocks noChangeShapeType="1"/>
            </p:cNvSpPr>
            <p:nvPr/>
          </p:nvSpPr>
          <p:spPr bwMode="auto">
            <a:xfrm flipH="1">
              <a:off x="6049671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71" name="Line 15"/>
            <p:cNvSpPr>
              <a:spLocks noChangeShapeType="1"/>
            </p:cNvSpPr>
            <p:nvPr/>
          </p:nvSpPr>
          <p:spPr bwMode="auto">
            <a:xfrm flipH="1">
              <a:off x="7343775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72" name="Line 15"/>
            <p:cNvSpPr>
              <a:spLocks noChangeShapeType="1"/>
            </p:cNvSpPr>
            <p:nvPr/>
          </p:nvSpPr>
          <p:spPr bwMode="auto">
            <a:xfrm flipH="1">
              <a:off x="7451725" y="-164554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73" name="Line 15"/>
            <p:cNvSpPr>
              <a:spLocks noChangeShapeType="1"/>
            </p:cNvSpPr>
            <p:nvPr/>
          </p:nvSpPr>
          <p:spPr bwMode="auto">
            <a:xfrm rot="16200000" flipH="1">
              <a:off x="-108528" y="2732630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74" name="Line 15"/>
            <p:cNvSpPr>
              <a:spLocks noChangeShapeType="1"/>
            </p:cNvSpPr>
            <p:nvPr/>
          </p:nvSpPr>
          <p:spPr bwMode="auto">
            <a:xfrm rot="16200000" flipH="1">
              <a:off x="-108528" y="2624002"/>
              <a:ext cx="0" cy="144000"/>
            </a:xfrm>
            <a:prstGeom prst="line">
              <a:avLst/>
            </a:prstGeom>
            <a:noFill/>
            <a:ln w="31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76" name="Line 12"/>
            <p:cNvSpPr>
              <a:spLocks noChangeShapeType="1"/>
            </p:cNvSpPr>
            <p:nvPr userDrawn="1"/>
          </p:nvSpPr>
          <p:spPr bwMode="auto">
            <a:xfrm flipV="1">
              <a:off x="9216516" y="4402254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77" name="Line 10"/>
            <p:cNvSpPr>
              <a:spLocks noChangeShapeType="1"/>
            </p:cNvSpPr>
            <p:nvPr userDrawn="1"/>
          </p:nvSpPr>
          <p:spPr bwMode="auto">
            <a:xfrm flipH="1">
              <a:off x="9216516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78" name="Line 12"/>
            <p:cNvSpPr>
              <a:spLocks noChangeShapeType="1"/>
            </p:cNvSpPr>
            <p:nvPr userDrawn="1"/>
          </p:nvSpPr>
          <p:spPr bwMode="auto">
            <a:xfrm flipV="1">
              <a:off x="-179388" y="4398446"/>
              <a:ext cx="144000" cy="0"/>
            </a:xfrm>
            <a:prstGeom prst="line">
              <a:avLst/>
            </a:prstGeom>
            <a:noFill/>
            <a:ln w="31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</p:grpSp>
      <p:cxnSp>
        <p:nvCxnSpPr>
          <p:cNvPr id="6" name="Gerade Verbindung mit Pfeil 5"/>
          <p:cNvCxnSpPr/>
          <p:nvPr userDrawn="1"/>
        </p:nvCxnSpPr>
        <p:spPr>
          <a:xfrm flipV="1">
            <a:off x="-144524" y="1096733"/>
            <a:ext cx="0" cy="214877"/>
          </a:xfrm>
          <a:prstGeom prst="straightConnector1">
            <a:avLst/>
          </a:prstGeom>
          <a:ln w="19050" cmpd="sng">
            <a:solidFill>
              <a:schemeClr val="accent3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Gerade Verbindung mit Pfeil 78"/>
          <p:cNvCxnSpPr/>
          <p:nvPr userDrawn="1"/>
        </p:nvCxnSpPr>
        <p:spPr>
          <a:xfrm flipV="1">
            <a:off x="-279657" y="842963"/>
            <a:ext cx="0" cy="468648"/>
          </a:xfrm>
          <a:prstGeom prst="straightConnector1">
            <a:avLst/>
          </a:prstGeom>
          <a:ln w="19050" cmpd="sng">
            <a:solidFill>
              <a:schemeClr val="accent3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12" r:id="rId4"/>
    <p:sldLayoutId id="2147483813" r:id="rId5"/>
    <p:sldLayoutId id="2147483839" r:id="rId6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20/08/2014</a:t>
            </a:fld>
            <a:endParaRPr lang="en-GB" sz="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2014   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For internal use</a:t>
            </a:r>
            <a:endParaRPr lang="en-GB" sz="80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25" r:id="rId5"/>
    <p:sldLayoutId id="2147483840" r:id="rId6"/>
    <p:sldLayoutId id="2147483842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20/08/2014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2014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41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r>
              <a:rPr lang="en-US" sz="3600" dirty="0" smtClean="0"/>
              <a:t>WF on capturing calibration results for 3D-channel model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Nokia Networks, Nokia Corporation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0275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For Phase-2 calibration, capture the median CDF curves of all agreed calibration metrics into </a:t>
            </a:r>
            <a:r>
              <a:rPr lang="en-US" sz="1600" dirty="0" smtClean="0"/>
              <a:t>TR</a:t>
            </a:r>
            <a:endParaRPr lang="en-US" sz="1600" dirty="0" smtClean="0"/>
          </a:p>
          <a:p>
            <a:r>
              <a:rPr lang="en-US" sz="1600" dirty="0" smtClean="0"/>
              <a:t>For baseline calibration, capture the table </a:t>
            </a:r>
            <a:r>
              <a:rPr lang="en-US" sz="1600" dirty="0" smtClean="0"/>
              <a:t>below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smtClean="0"/>
              <a:t>Company </a:t>
            </a:r>
            <a:r>
              <a:rPr lang="en-US" sz="1600" dirty="0" smtClean="0"/>
              <a:t>can still update their results before TP is approved</a:t>
            </a:r>
          </a:p>
          <a:p>
            <a:endParaRPr lang="en-US" sz="1600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WF on 3D channel model  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Content Placeholder 16"/>
          <p:cNvGraphicFramePr>
            <a:graphicFrameLocks/>
          </p:cNvGraphicFramePr>
          <p:nvPr/>
        </p:nvGraphicFramePr>
        <p:xfrm>
          <a:off x="323528" y="1923678"/>
          <a:ext cx="8402346" cy="1920240"/>
        </p:xfrm>
        <a:graphic>
          <a:graphicData uri="http://schemas.openxmlformats.org/drawingml/2006/table">
            <a:tbl>
              <a:tblPr/>
              <a:tblGrid>
                <a:gridCol w="1752010"/>
                <a:gridCol w="350402"/>
                <a:gridCol w="350402"/>
                <a:gridCol w="350402"/>
                <a:gridCol w="350402"/>
                <a:gridCol w="350402"/>
                <a:gridCol w="350402"/>
                <a:gridCol w="350402"/>
                <a:gridCol w="343100"/>
                <a:gridCol w="350402"/>
                <a:gridCol w="350402"/>
                <a:gridCol w="350402"/>
                <a:gridCol w="350402"/>
                <a:gridCol w="350402"/>
                <a:gridCol w="350402"/>
                <a:gridCol w="350402"/>
                <a:gridCol w="350402"/>
                <a:gridCol w="350402"/>
                <a:gridCol w="350402"/>
                <a:gridCol w="350402"/>
              </a:tblGrid>
              <a:tr h="160964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latin typeface="Arial"/>
                        </a:rPr>
                        <a:t>Contribution number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7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R1-143030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R1-142908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R1-142869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R1-140423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R1-142859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latin typeface="Arial"/>
                        </a:rPr>
                        <a:t>R1-142992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R1-143111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R1-142936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R1-143199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R1-142970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R1-143232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R1-143237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R1-140767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R1-143144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R1-143257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R1-143120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Mean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CC"/>
                    </a:solidFill>
                  </a:tcPr>
                </a:tc>
              </a:tr>
              <a:tr h="643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latin typeface="Arial"/>
                        </a:rPr>
                        <a:t>3D-UMa - geo-distance - polarization R1-136021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cell-</a:t>
                      </a:r>
                      <a:r>
                        <a:rPr lang="en-US" sz="700" b="0" i="0" u="none" strike="noStrike" dirty="0" err="1">
                          <a:latin typeface="Arial"/>
                        </a:rPr>
                        <a:t>avg</a:t>
                      </a:r>
                      <a:r>
                        <a:rPr lang="en-US" sz="700" b="0" i="0" u="none" strike="noStrike" dirty="0">
                          <a:latin typeface="Arial"/>
                        </a:rPr>
                        <a:t>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1.8706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2.1300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1.9785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1.810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latin typeface="Arial"/>
                        </a:rPr>
                        <a:t>2.04910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2.0269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2.30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latin typeface="Arial"/>
                        </a:rPr>
                        <a:t>2.23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</a:tr>
              <a:tr h="64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5%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latin typeface="Arial"/>
                        </a:rPr>
                        <a:t>0.07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0.0467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0.0664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0.0541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0.048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0.05354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0.0431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</a:tr>
              <a:tr h="643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latin typeface="Arial"/>
                        </a:rPr>
                        <a:t>3D-UMa - geo-distance - polarization 36.814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cell-</a:t>
                      </a:r>
                      <a:r>
                        <a:rPr lang="en-US" sz="700" b="0" i="0" u="none" strike="noStrike" dirty="0" err="1">
                          <a:latin typeface="Arial"/>
                        </a:rPr>
                        <a:t>avg</a:t>
                      </a:r>
                      <a:r>
                        <a:rPr lang="en-US" sz="700" b="0" i="0" u="none" strike="noStrike" dirty="0">
                          <a:latin typeface="Arial"/>
                        </a:rPr>
                        <a:t>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2.20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1.9134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2.0556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1.9490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1.790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1.98800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1.9732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2.28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2.24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2.03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</a:tr>
              <a:tr h="64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5%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0.0470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0.0610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0.0496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0.041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0.05156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0.0429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</a:tr>
              <a:tr h="643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latin typeface="Arial"/>
                        </a:rPr>
                        <a:t>3D-UMa - radio-distance - polarization R1-136021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cell-avg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1.8086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2.0901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1.790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latin typeface="Arial"/>
                        </a:rPr>
                        <a:t>2.05790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2.28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2.00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</a:tr>
              <a:tr h="64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5%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latin typeface="Arial"/>
                        </a:rPr>
                        <a:t>0.0437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0.0610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0.047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0.05501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</a:tr>
              <a:tr h="643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latin typeface="Arial"/>
                        </a:rPr>
                        <a:t>3D-UMa - radio-distance - polarization 36.814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cell-avg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latin typeface="Arial"/>
                        </a:rPr>
                        <a:t>1.8699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2.0616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1.750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1.99150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1.91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2.28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1.99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</a:tr>
              <a:tr h="64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5%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0.0443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0.0547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0.040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0.05371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</a:tr>
              <a:tr h="643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latin typeface="Arial"/>
                        </a:rPr>
                        <a:t>3D-UMi - geo-distance - polarization R1-136021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cell-avg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1.8724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2.1415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latin typeface="Arial"/>
                        </a:rPr>
                        <a:t>1.9169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1.720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2.01360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2.01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1.9542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2.25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2.12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2.00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2.01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</a:tr>
              <a:tr h="64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5%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0.0442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0.0633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0.0467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latin typeface="Arial"/>
                        </a:rPr>
                        <a:t>0.040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0.05292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0.0428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</a:tr>
              <a:tr h="643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latin typeface="Arial"/>
                        </a:rPr>
                        <a:t>3D-UMi - geo-distance - polarization 36.814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cell-avg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2.20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1.9039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2.0948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1.8829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latin typeface="Arial"/>
                        </a:rPr>
                        <a:t>1.710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latin typeface="Arial"/>
                        </a:rPr>
                        <a:t>1.96050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1.8873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2.23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1.92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2.12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2.00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1.99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</a:tr>
              <a:tr h="64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5%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0.0467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0.0548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0.4263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0.040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latin typeface="Arial"/>
                        </a:rPr>
                        <a:t>0.05307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latin typeface="Arial"/>
                        </a:rPr>
                        <a:t>0.0413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</a:tr>
              <a:tr h="643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latin typeface="Arial"/>
                        </a:rPr>
                        <a:t>3D-UMi - radio-distance - polarization R1-136021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cell-avg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1.7808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2.1180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1.700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1.95800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latin typeface="Arial"/>
                        </a:rPr>
                        <a:t>2.03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1.78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1.93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</a:tr>
              <a:tr h="64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5%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0.0430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0.0606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0.039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0.05077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1DD"/>
                    </a:solidFill>
                  </a:tcPr>
                </a:tc>
              </a:tr>
              <a:tr h="643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latin typeface="Arial"/>
                        </a:rPr>
                        <a:t>3D-UMi - radio-distance - polarization 36.814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cell-avg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1.8027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2.0804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latin typeface="Arial"/>
                        </a:rPr>
                        <a:t>1.660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latin typeface="Arial"/>
                        </a:rPr>
                        <a:t>1.91410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1.79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2.17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1.92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</a:tr>
              <a:tr h="64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5% SE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latin typeface="Arial"/>
                        </a:rPr>
                        <a:t>0.0409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latin typeface="Arial"/>
                        </a:rPr>
                        <a:t>0.0540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latin typeface="Arial"/>
                        </a:rPr>
                        <a:t>0.037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latin typeface="Arial"/>
                        </a:rPr>
                        <a:t>0.04821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0.03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latin typeface="Arial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0.05 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d97ea5be08580f0ba924480a8e62abe43a9591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991539CA-B441-4AED-8339-F6770207F6A2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AF106B15-0C1E-44CE-A53A-F2CB8A6EA7E7}"/>
    </a:ext>
  </a:extLst>
</a:theme>
</file>

<file path=ppt/theme/theme3.xml><?xml version="1.0" encoding="utf-8"?>
<a:theme xmlns:a="http://schemas.openxmlformats.org/drawingml/2006/main" name="blank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991539CA-B441-4AED-8339-F6770207F6A2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v13</Template>
  <TotalTime>0</TotalTime>
  <Words>356</Words>
  <Application>Microsoft Office PowerPoint</Application>
  <PresentationFormat>On-screen Show (16:9)</PresentationFormat>
  <Paragraphs>335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Nokia PowerPoint Template Nokia Pure v13</vt:lpstr>
      <vt:lpstr>Nokia Master Blue Background</vt:lpstr>
      <vt:lpstr>blank</vt:lpstr>
      <vt:lpstr>Slide 1</vt:lpstr>
      <vt:lpstr>WF on 3D channel model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2014-04-30T06:56:15Z</dcterms:created>
  <dcterms:modified xsi:type="dcterms:W3CDTF">2014-08-20T09:20:12Z</dcterms:modified>
</cp:coreProperties>
</file>