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4" r:id="rId4"/>
    <p:sldId id="265" r:id="rId5"/>
    <p:sldId id="266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109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2014/5/23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2014/5/23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2014/5/23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2014/5/23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2014/5/23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2014/5/23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2014/5/23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WF on the remaining TBS table design for 256QAM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CMCC, Huawei, </a:t>
            </a:r>
            <a:r>
              <a:rPr lang="en-US" altLang="zh-CN" dirty="0" err="1" smtClean="0"/>
              <a:t>Hisilicon</a:t>
            </a:r>
            <a:r>
              <a:rPr lang="en-US" altLang="zh-CN" dirty="0" smtClean="0"/>
              <a:t>, CHTTL, ZTE, CATT, CATR, </a:t>
            </a:r>
            <a:r>
              <a:rPr lang="en-US" altLang="zh-CN" dirty="0" err="1" smtClean="0"/>
              <a:t>MediaTek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6876256" y="836712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R1-14XXXX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zh-CN" dirty="0" smtClean="0"/>
              <a:t>In RAN1#76 and 76bis meeting, the following progresses are achieved on TBS table design for </a:t>
            </a:r>
            <a:r>
              <a:rPr lang="en-GB" altLang="zh-CN" dirty="0" smtClean="0"/>
              <a:t>256QAM.</a:t>
            </a:r>
          </a:p>
          <a:p>
            <a:pPr lvl="1"/>
            <a:r>
              <a:rPr lang="en-US" altLang="zh-CN" dirty="0" smtClean="0"/>
              <a:t>Define overhead assumption(s) (REs/PRB) for PDSCH </a:t>
            </a:r>
            <a:endParaRPr lang="zh-CN" altLang="zh-CN" sz="4000" dirty="0" smtClean="0"/>
          </a:p>
          <a:p>
            <a:pPr lvl="2"/>
            <a:r>
              <a:rPr lang="en-US" altLang="zh-CN" dirty="0" smtClean="0"/>
              <a:t>Use 120 REs per PRB for all 256QAM spectral efficiencies except for the highest spectral efficiency </a:t>
            </a:r>
            <a:endParaRPr lang="zh-CN" altLang="zh-CN" sz="3600" dirty="0" smtClean="0"/>
          </a:p>
          <a:p>
            <a:pPr lvl="2"/>
            <a:r>
              <a:rPr lang="en-US" altLang="zh-CN" dirty="0" smtClean="0"/>
              <a:t>Use 136 REs per PRB for the highest spectral efficiency </a:t>
            </a:r>
            <a:endParaRPr lang="zh-CN" altLang="zh-CN" sz="3600" dirty="0" smtClean="0"/>
          </a:p>
          <a:p>
            <a:pPr lvl="1"/>
            <a:r>
              <a:rPr lang="zh-CN" altLang="zh-CN" dirty="0" smtClean="0"/>
              <a:t>Reuse as many as possible of current TBS entries with up to around [2%] average padding </a:t>
            </a:r>
            <a:endParaRPr lang="zh-CN" altLang="zh-CN" sz="4000" dirty="0" smtClean="0"/>
          </a:p>
          <a:p>
            <a:pPr lvl="1"/>
            <a:r>
              <a:rPr lang="en-US" altLang="zh-CN" dirty="0" smtClean="0"/>
              <a:t>Limit the number of new TBS values as much as possible</a:t>
            </a:r>
            <a:endParaRPr lang="zh-CN" altLang="zh-CN" sz="4000" dirty="0" smtClean="0"/>
          </a:p>
          <a:p>
            <a:pPr lvl="1"/>
            <a:r>
              <a:rPr lang="en-US" altLang="zh-CN" dirty="0" smtClean="0"/>
              <a:t>The new transport block sizes introduced in the specification should follow the Rel-8 principle of QPP size alignment</a:t>
            </a:r>
            <a:endParaRPr lang="zh-CN" altLang="zh-CN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400" dirty="0" smtClean="0"/>
              <a:t>During RAN1#77, offline discussion has agreed on the TBS table for 256QAM in R1-142735</a:t>
            </a:r>
          </a:p>
          <a:p>
            <a:r>
              <a:rPr lang="en-US" altLang="zh-CN" sz="2400" dirty="0" smtClean="0"/>
              <a:t>The remaining issue of 256QAM TBS is for the FFS value for </a:t>
            </a:r>
            <a:r>
              <a:rPr lang="en-US" altLang="zh-CN" sz="2400" dirty="0"/>
              <a:t>Table </a:t>
            </a:r>
            <a:r>
              <a:rPr lang="en-US" altLang="zh-CN" sz="2400" dirty="0" smtClean="0"/>
              <a:t>7.1.7.2.2-1, </a:t>
            </a:r>
            <a:r>
              <a:rPr lang="en-GB" altLang="zh-CN" sz="2400" dirty="0"/>
              <a:t>Table </a:t>
            </a:r>
            <a:r>
              <a:rPr lang="en-GB" altLang="zh-CN" sz="2400" dirty="0" smtClean="0"/>
              <a:t>7.1.7.2.4-1 and </a:t>
            </a:r>
            <a:r>
              <a:rPr lang="en-GB" altLang="zh-CN" sz="2400" dirty="0"/>
              <a:t>Table </a:t>
            </a:r>
            <a:r>
              <a:rPr lang="en-GB" altLang="zh-CN" sz="2400" dirty="0" smtClean="0"/>
              <a:t>7.1.7.2.5-1 in TS36.213 </a:t>
            </a:r>
            <a:r>
              <a:rPr lang="en-US" altLang="zh-CN" sz="2400" dirty="0" smtClean="0"/>
              <a:t>as follows:</a:t>
            </a:r>
          </a:p>
          <a:p>
            <a:endParaRPr lang="en-US" altLang="zh-CN" sz="2800" dirty="0" smtClean="0"/>
          </a:p>
          <a:p>
            <a:endParaRPr lang="en-US" altLang="zh-CN" sz="2800" dirty="0"/>
          </a:p>
          <a:p>
            <a:endParaRPr lang="en-US" altLang="zh-CN" sz="2800" dirty="0" smtClean="0"/>
          </a:p>
          <a:p>
            <a:endParaRPr lang="en-US" altLang="zh-CN" sz="2800" dirty="0"/>
          </a:p>
          <a:p>
            <a:endParaRPr lang="en-US" altLang="zh-CN" sz="2800" dirty="0" smtClean="0"/>
          </a:p>
          <a:p>
            <a:pPr marL="0" indent="0">
              <a:buNone/>
            </a:pPr>
            <a:endParaRPr lang="en-US" altLang="zh-CN" sz="1600" b="1" dirty="0" smtClean="0"/>
          </a:p>
          <a:p>
            <a:pPr marL="0" indent="0">
              <a:buNone/>
            </a:pPr>
            <a:endParaRPr lang="en-US" altLang="zh-CN" sz="1600" b="1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7625096"/>
              </p:ext>
            </p:extLst>
          </p:nvPr>
        </p:nvGraphicFramePr>
        <p:xfrm>
          <a:off x="899592" y="3573016"/>
          <a:ext cx="7283152" cy="284949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20788"/>
                <a:gridCol w="1820788"/>
                <a:gridCol w="1820788"/>
                <a:gridCol w="1820788"/>
              </a:tblGrid>
              <a:tr h="29489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TBS_L1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TBS_L2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TBS_L3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TBS_L4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  <a:tr h="23909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effectLst/>
                        </a:rPr>
                        <a:t>76208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>
                          <a:effectLst/>
                        </a:rPr>
                        <a:t>152976</a:t>
                      </a:r>
                      <a:endParaRPr lang="en-US" altLang="zh-CN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>
                          <a:effectLst/>
                        </a:rPr>
                        <a:t>230104</a:t>
                      </a:r>
                      <a:endParaRPr lang="en-US" altLang="zh-CN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effectLst/>
                        </a:rPr>
                        <a:t>305976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23909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>
                          <a:effectLst/>
                        </a:rPr>
                        <a:t>78704</a:t>
                      </a:r>
                      <a:endParaRPr lang="en-US" altLang="zh-CN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effectLst/>
                        </a:rPr>
                        <a:t>157432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>
                          <a:effectLst/>
                        </a:rPr>
                        <a:t>236160</a:t>
                      </a:r>
                      <a:endParaRPr lang="en-US" altLang="zh-CN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>
                          <a:effectLst/>
                        </a:rPr>
                        <a:t>314888</a:t>
                      </a:r>
                      <a:endParaRPr lang="en-US" altLang="zh-CN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23909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>
                          <a:effectLst/>
                        </a:rPr>
                        <a:t>81176</a:t>
                      </a:r>
                      <a:endParaRPr lang="en-US" altLang="zh-CN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effectLst/>
                        </a:rPr>
                        <a:t>161760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>
                          <a:effectLst/>
                        </a:rPr>
                        <a:t>245648</a:t>
                      </a:r>
                      <a:endParaRPr lang="en-US" altLang="zh-CN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>
                          <a:effectLst/>
                        </a:rPr>
                        <a:t>324336</a:t>
                      </a:r>
                      <a:endParaRPr lang="en-US" altLang="zh-CN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23909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>
                          <a:effectLst/>
                        </a:rPr>
                        <a:t>84760</a:t>
                      </a:r>
                      <a:endParaRPr lang="en-US" altLang="zh-CN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effectLst/>
                        </a:rPr>
                        <a:t>169544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>
                          <a:effectLst/>
                        </a:rPr>
                        <a:t>254328</a:t>
                      </a:r>
                      <a:endParaRPr lang="en-US" altLang="zh-CN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>
                          <a:effectLst/>
                        </a:rPr>
                        <a:t>339112</a:t>
                      </a:r>
                      <a:endParaRPr lang="en-US" altLang="zh-CN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23909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>
                          <a:effectLst/>
                        </a:rPr>
                        <a:t>87936</a:t>
                      </a:r>
                      <a:endParaRPr lang="en-US" altLang="zh-CN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effectLst/>
                        </a:rPr>
                        <a:t>175600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effectLst/>
                        </a:rPr>
                        <a:t>266440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>
                          <a:effectLst/>
                        </a:rPr>
                        <a:t>351224</a:t>
                      </a:r>
                      <a:endParaRPr lang="en-US" altLang="zh-CN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23909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>
                          <a:effectLst/>
                        </a:rPr>
                        <a:t>90816</a:t>
                      </a:r>
                      <a:endParaRPr lang="en-US" altLang="zh-CN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>
                          <a:effectLst/>
                        </a:rPr>
                        <a:t>181656</a:t>
                      </a:r>
                      <a:endParaRPr lang="en-US" altLang="zh-CN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effectLst/>
                        </a:rPr>
                        <a:t>275376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>
                          <a:effectLst/>
                        </a:rPr>
                        <a:t>363336</a:t>
                      </a:r>
                      <a:endParaRPr lang="en-US" altLang="zh-CN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23909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>
                          <a:effectLst/>
                        </a:rPr>
                        <a:t>93800</a:t>
                      </a:r>
                      <a:endParaRPr lang="en-US" altLang="zh-CN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>
                          <a:effectLst/>
                        </a:rPr>
                        <a:t>187712</a:t>
                      </a:r>
                      <a:endParaRPr lang="en-US" altLang="zh-CN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effectLst/>
                        </a:rPr>
                        <a:t>284608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effectLst/>
                        </a:rPr>
                        <a:t>375448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25622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effectLst/>
                        </a:rPr>
                        <a:t>97896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Alt 1: 193768</a:t>
                      </a: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 Alt</a:t>
                      </a:r>
                      <a:r>
                        <a:rPr lang="en-US" altLang="zh-CN" sz="1800" u="none" strike="noStrike" baseline="0" dirty="0" smtClean="0">
                          <a:solidFill>
                            <a:srgbClr val="FF0000"/>
                          </a:solidFill>
                          <a:effectLst/>
                        </a:rPr>
                        <a:t> 1: </a:t>
                      </a:r>
                      <a:r>
                        <a:rPr lang="en-US" altLang="zh-CN" sz="18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290664</a:t>
                      </a:r>
                      <a:endParaRPr lang="en-US" altLang="zh-CN" sz="1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Alt</a:t>
                      </a:r>
                      <a:r>
                        <a:rPr lang="en-US" altLang="zh-CN" sz="1800" u="none" strike="noStrike" baseline="0" dirty="0" smtClean="0">
                          <a:solidFill>
                            <a:srgbClr val="FF0000"/>
                          </a:solidFill>
                          <a:effectLst/>
                        </a:rPr>
                        <a:t> 1: </a:t>
                      </a:r>
                      <a:r>
                        <a:rPr lang="en-US" altLang="zh-CN" sz="18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387560</a:t>
                      </a:r>
                      <a:endParaRPr lang="en-US" altLang="zh-CN" sz="1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</a:tr>
              <a:tr h="25622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Alt</a:t>
                      </a:r>
                      <a:r>
                        <a:rPr lang="en-US" altLang="zh-CN" sz="1800" u="none" strike="noStrike" baseline="0" dirty="0" smtClean="0">
                          <a:solidFill>
                            <a:srgbClr val="FF0000"/>
                          </a:solidFill>
                          <a:effectLst/>
                        </a:rPr>
                        <a:t> 2: </a:t>
                      </a:r>
                      <a:r>
                        <a:rPr lang="en-US" altLang="zh-CN" sz="18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195816</a:t>
                      </a:r>
                      <a:endParaRPr lang="en-US" altLang="zh-CN" sz="1800" b="0" i="0" u="none" strike="noStrike" dirty="0" smtClean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</a:endParaRP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Alt 2: 293736</a:t>
                      </a:r>
                      <a:endParaRPr lang="en-US" altLang="zh-CN" sz="1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Alt 2: 391656</a:t>
                      </a:r>
                      <a:endParaRPr lang="en-US" altLang="zh-CN" sz="1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6" name="矩形标注 5"/>
          <p:cNvSpPr/>
          <p:nvPr/>
        </p:nvSpPr>
        <p:spPr>
          <a:xfrm>
            <a:off x="8316416" y="5589240"/>
            <a:ext cx="504056" cy="216024"/>
          </a:xfrm>
          <a:prstGeom prst="wedgeRectCallout">
            <a:avLst>
              <a:gd name="adj1" fmla="val -110444"/>
              <a:gd name="adj2" fmla="val 14919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FFS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746976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The differences between Alt 1 and Alt2 is that:</a:t>
            </a:r>
          </a:p>
          <a:p>
            <a:pPr lvl="1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784369" y="2204864"/>
            <a:ext cx="33681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altLang="zh-CN" dirty="0">
                <a:latin typeface="Times" panose="02020603050405020304" pitchFamily="18" charset="0"/>
                <a:cs typeface="Times New Roman" panose="02020603050405020304" pitchFamily="18" charset="0"/>
              </a:rPr>
              <a:t>Table 1.  Pe</a:t>
            </a:r>
            <a:r>
              <a:rPr lang="en-US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ak data </a:t>
            </a:r>
            <a:r>
              <a:rPr lang="en-US" altLang="zh-CN" dirty="0" smtClean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rate (20MHz)*</a:t>
            </a:r>
            <a:endParaRPr lang="zh-CN" altLang="zh-CN" dirty="0">
              <a:latin typeface="Times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1229877"/>
              </p:ext>
            </p:extLst>
          </p:nvPr>
        </p:nvGraphicFramePr>
        <p:xfrm>
          <a:off x="899592" y="2636912"/>
          <a:ext cx="7518854" cy="2678717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661668"/>
                <a:gridCol w="1874456"/>
                <a:gridCol w="1920494"/>
                <a:gridCol w="2062236"/>
              </a:tblGrid>
              <a:tr h="432048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 b="1" dirty="0">
                          <a:effectLst/>
                        </a:rPr>
                        <a:t> </a:t>
                      </a:r>
                      <a:endParaRPr lang="zh-CN" sz="1600" b="1" dirty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 b="1" dirty="0" smtClean="0">
                          <a:effectLst/>
                        </a:rPr>
                        <a:t>Alt 1 </a:t>
                      </a:r>
                      <a:r>
                        <a:rPr lang="en-US" sz="1600" b="1" dirty="0">
                          <a:effectLst/>
                        </a:rPr>
                        <a:t>[Mbps</a:t>
                      </a:r>
                      <a:r>
                        <a:rPr lang="en-US" sz="1600" b="1" dirty="0" smtClean="0">
                          <a:effectLst/>
                        </a:rPr>
                        <a:t>], </a:t>
                      </a:r>
                      <a:r>
                        <a:rPr lang="en-US" altLang="zh-CN" sz="1600" b="1" dirty="0" smtClean="0"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132RE</a:t>
                      </a:r>
                      <a:endParaRPr lang="zh-CN" sz="1600" b="1" dirty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 b="1" dirty="0" smtClean="0">
                          <a:effectLst/>
                        </a:rPr>
                        <a:t>Alt 2 </a:t>
                      </a:r>
                      <a:r>
                        <a:rPr lang="en-US" sz="1600" b="1" dirty="0">
                          <a:effectLst/>
                        </a:rPr>
                        <a:t>[Mbps</a:t>
                      </a:r>
                      <a:r>
                        <a:rPr lang="en-US" sz="1600" b="1" dirty="0" smtClean="0">
                          <a:effectLst/>
                        </a:rPr>
                        <a:t>], </a:t>
                      </a:r>
                      <a:r>
                        <a:rPr lang="en-US" altLang="zh-CN" sz="1600" b="1" dirty="0" smtClean="0"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136RE</a:t>
                      </a:r>
                      <a:endParaRPr lang="zh-CN" sz="1600" b="1" dirty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 b="1" dirty="0">
                          <a:effectLst/>
                        </a:rPr>
                        <a:t>Gain of </a:t>
                      </a:r>
                      <a:r>
                        <a:rPr lang="en-US" sz="1600" b="1" dirty="0" smtClean="0">
                          <a:effectLst/>
                        </a:rPr>
                        <a:t>Alt 2 </a:t>
                      </a:r>
                      <a:r>
                        <a:rPr lang="en-US" sz="1600" b="1" dirty="0">
                          <a:effectLst/>
                        </a:rPr>
                        <a:t>over </a:t>
                      </a:r>
                      <a:r>
                        <a:rPr lang="en-US" sz="1600" b="1" dirty="0" smtClean="0">
                          <a:effectLst/>
                        </a:rPr>
                        <a:t>Alt</a:t>
                      </a:r>
                      <a:r>
                        <a:rPr lang="en-US" sz="1600" b="1" baseline="0" dirty="0" smtClean="0">
                          <a:effectLst/>
                        </a:rPr>
                        <a:t> 1</a:t>
                      </a:r>
                      <a:endParaRPr lang="zh-CN" sz="1600" b="1" dirty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72403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2Layer </a:t>
                      </a:r>
                      <a:r>
                        <a:rPr lang="en-US" sz="1600" dirty="0" smtClean="0">
                          <a:effectLst/>
                        </a:rPr>
                        <a:t/>
                      </a:r>
                      <a:br>
                        <a:rPr lang="en-US" sz="1600" dirty="0" smtClean="0">
                          <a:effectLst/>
                        </a:rPr>
                      </a:br>
                      <a:r>
                        <a:rPr lang="en-US" sz="1600" dirty="0" smtClean="0">
                          <a:effectLst/>
                        </a:rPr>
                        <a:t>(2 port CRS)</a:t>
                      </a:r>
                      <a:endParaRPr lang="zh-CN" sz="1600" dirty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195.792 Mbps</a:t>
                      </a:r>
                      <a:endParaRPr lang="zh-CN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195.792</a:t>
                      </a:r>
                      <a:endParaRPr lang="zh-CN" sz="1600" dirty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 b="1" dirty="0">
                          <a:effectLst/>
                        </a:rPr>
                        <a:t>0%</a:t>
                      </a:r>
                      <a:endParaRPr lang="zh-CN" sz="1600" b="1" dirty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72403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4Layer </a:t>
                      </a:r>
                      <a:r>
                        <a:rPr lang="en-US" sz="1600" dirty="0" smtClean="0">
                          <a:effectLst/>
                        </a:rPr>
                        <a:t/>
                      </a:r>
                      <a:br>
                        <a:rPr lang="en-US" sz="1600" dirty="0" smtClean="0">
                          <a:effectLst/>
                        </a:rPr>
                      </a:br>
                      <a:r>
                        <a:rPr lang="en-US" sz="1600" dirty="0" smtClean="0">
                          <a:effectLst/>
                        </a:rPr>
                        <a:t>(</a:t>
                      </a:r>
                      <a:r>
                        <a:rPr lang="en-US" sz="1600" dirty="0">
                          <a:effectLst/>
                        </a:rPr>
                        <a:t>4 port CRS)</a:t>
                      </a:r>
                      <a:endParaRPr lang="zh-CN" sz="1600" dirty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387.536</a:t>
                      </a:r>
                      <a:endParaRPr lang="zh-CN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391.632</a:t>
                      </a:r>
                      <a:endParaRPr lang="zh-CN" sz="1600" dirty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</a:rPr>
                        <a:t>1.05</a:t>
                      </a:r>
                      <a:r>
                        <a:rPr lang="en-US" sz="1600" b="1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</a:rPr>
                        <a:t>%</a:t>
                      </a:r>
                      <a:endParaRPr lang="zh-CN" sz="1600" b="1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55570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4Layer </a:t>
                      </a:r>
                      <a:r>
                        <a:rPr lang="en-US" sz="1600" dirty="0" smtClean="0">
                          <a:effectLst/>
                        </a:rPr>
                        <a:t/>
                      </a:r>
                      <a:br>
                        <a:rPr lang="en-US" sz="1600" dirty="0" smtClean="0">
                          <a:effectLst/>
                        </a:rPr>
                      </a:br>
                      <a:r>
                        <a:rPr lang="en-US" altLang="zh-CN" sz="1600" dirty="0" smtClean="0">
                          <a:effectLst/>
                        </a:rPr>
                        <a:t>(4 port DMRS)**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368.157</a:t>
                      </a:r>
                      <a:endParaRPr lang="zh-CN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339.088</a:t>
                      </a:r>
                      <a:endParaRPr lang="zh-CN" sz="1600" dirty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 b="1" dirty="0" smtClean="0">
                          <a:solidFill>
                            <a:srgbClr val="FF0000"/>
                          </a:solidFill>
                          <a:effectLst/>
                        </a:rPr>
                        <a:t>-8.57</a:t>
                      </a:r>
                      <a:r>
                        <a:rPr lang="en-US" sz="1600" b="1" dirty="0">
                          <a:solidFill>
                            <a:srgbClr val="FF0000"/>
                          </a:solidFill>
                          <a:effectLst/>
                        </a:rPr>
                        <a:t>%</a:t>
                      </a:r>
                      <a:endParaRPr lang="zh-CN" sz="1600" b="1" dirty="0">
                        <a:solidFill>
                          <a:srgbClr val="FF0000"/>
                        </a:solidFill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46293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8Layer</a:t>
                      </a:r>
                      <a:br>
                        <a:rPr lang="en-US" sz="1600" dirty="0" smtClean="0">
                          <a:effectLst/>
                        </a:rPr>
                      </a:br>
                      <a:r>
                        <a:rPr lang="en-US" altLang="zh-CN" sz="1600" dirty="0" smtClean="0">
                          <a:effectLst/>
                        </a:rPr>
                        <a:t>(8 port DMRS)***</a:t>
                      </a:r>
                      <a:endParaRPr lang="zh-CN" sz="1600" dirty="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736.362</a:t>
                      </a:r>
                      <a:endParaRPr lang="zh-CN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678.224</a:t>
                      </a:r>
                      <a:endParaRPr lang="zh-CN" sz="1600" dirty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 b="1" dirty="0" smtClean="0">
                          <a:solidFill>
                            <a:srgbClr val="FF0000"/>
                          </a:solidFill>
                          <a:effectLst/>
                        </a:rPr>
                        <a:t>-8.57</a:t>
                      </a:r>
                      <a:r>
                        <a:rPr lang="en-US" sz="1600" b="1" dirty="0">
                          <a:solidFill>
                            <a:srgbClr val="FF0000"/>
                          </a:solidFill>
                          <a:effectLst/>
                        </a:rPr>
                        <a:t>%</a:t>
                      </a:r>
                      <a:endParaRPr lang="zh-CN" sz="1600" b="1" dirty="0">
                        <a:solidFill>
                          <a:srgbClr val="FF0000"/>
                        </a:solidFill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611560" y="5770116"/>
            <a:ext cx="807524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smtClean="0"/>
              <a:t>*</a:t>
            </a:r>
            <a:r>
              <a:rPr lang="en-US" altLang="zh-CN" sz="1600" b="1" dirty="0" smtClean="0"/>
              <a:t>Note 1</a:t>
            </a:r>
            <a:r>
              <a:rPr lang="en-US" altLang="zh-CN" sz="1600" dirty="0" smtClean="0"/>
              <a:t>: This example is for FDD. But the same calculation and results applied for TDD.</a:t>
            </a:r>
          </a:p>
          <a:p>
            <a:r>
              <a:rPr lang="en-US" altLang="zh-CN" sz="1600" dirty="0" smtClean="0"/>
              <a:t>**</a:t>
            </a:r>
            <a:r>
              <a:rPr lang="en-US" altLang="zh-CN" sz="1600" b="1" dirty="0" smtClean="0"/>
              <a:t>Note 2</a:t>
            </a:r>
            <a:r>
              <a:rPr lang="en-US" altLang="zh-CN" sz="1600" dirty="0" smtClean="0"/>
              <a:t>: Assuming </a:t>
            </a:r>
            <a:r>
              <a:rPr lang="en-US" altLang="zh-CN" sz="1600" dirty="0"/>
              <a:t>2 port CRS + 4 port DMRS for 4 Non-MBSFN, 4 port DMRS for 6 MBSFN</a:t>
            </a:r>
          </a:p>
          <a:p>
            <a:r>
              <a:rPr lang="en-US" altLang="zh-CN" sz="1600" dirty="0" smtClean="0"/>
              <a:t>***</a:t>
            </a:r>
            <a:r>
              <a:rPr lang="en-US" altLang="zh-CN" sz="1600" b="1" dirty="0" smtClean="0"/>
              <a:t>Note 3</a:t>
            </a:r>
            <a:r>
              <a:rPr lang="en-US" altLang="zh-CN" sz="1600" dirty="0" smtClean="0"/>
              <a:t>: Assuming </a:t>
            </a:r>
            <a:r>
              <a:rPr lang="en-US" altLang="zh-CN" sz="1600" dirty="0"/>
              <a:t>2 port CRS + 8 port DMRS for 4 Non-MBSFN, 8 port DMRS for 6 MBSFN</a:t>
            </a:r>
            <a:endParaRPr lang="zh-CN" altLang="zh-CN" sz="1600" dirty="0"/>
          </a:p>
          <a:p>
            <a:endParaRPr lang="zh-CN" altLang="en-US" sz="1600" dirty="0"/>
          </a:p>
        </p:txBody>
      </p:sp>
      <p:sp>
        <p:nvSpPr>
          <p:cNvPr id="7" name="矩形标注 6"/>
          <p:cNvSpPr/>
          <p:nvPr/>
        </p:nvSpPr>
        <p:spPr>
          <a:xfrm>
            <a:off x="5940152" y="5517232"/>
            <a:ext cx="2880320" cy="288032"/>
          </a:xfrm>
          <a:prstGeom prst="wedgeRectCallout">
            <a:avLst>
              <a:gd name="adj1" fmla="val 14657"/>
              <a:gd name="adj2" fmla="val -15669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C00000"/>
                </a:solidFill>
              </a:rPr>
              <a:t>Loss in terms of peak 8.5%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6804248" y="4077072"/>
            <a:ext cx="1080120" cy="151048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76489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Alt 1 is chosen for </a:t>
            </a:r>
            <a:r>
              <a:rPr lang="en-US" altLang="zh-CN" dirty="0"/>
              <a:t>Table 7.1.7.2.2-1, </a:t>
            </a:r>
            <a:r>
              <a:rPr lang="en-GB" altLang="zh-CN" dirty="0"/>
              <a:t>Table 7.1.7.2.4-1 and Table 7.1.7.2.5-1 in </a:t>
            </a:r>
            <a:r>
              <a:rPr lang="en-GB" altLang="zh-CN" dirty="0" smtClean="0"/>
              <a:t>TS36.213.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562503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1119</TotalTime>
  <Words>376</Words>
  <Application>Microsoft Office PowerPoint</Application>
  <PresentationFormat>全屏显示(4:3)</PresentationFormat>
  <Paragraphs>88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MS Mincho</vt:lpstr>
      <vt:lpstr>宋体</vt:lpstr>
      <vt:lpstr>Arial</vt:lpstr>
      <vt:lpstr>Calibri</vt:lpstr>
      <vt:lpstr>Times</vt:lpstr>
      <vt:lpstr>Times New Roman</vt:lpstr>
      <vt:lpstr>Office 主题</vt:lpstr>
      <vt:lpstr>WF on the remaining TBS table design for 256QAM</vt:lpstr>
      <vt:lpstr>Background</vt:lpstr>
      <vt:lpstr>Background</vt:lpstr>
      <vt:lpstr>Background 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xialiang</dc:creator>
  <cp:lastModifiedBy>沈晓冬</cp:lastModifiedBy>
  <cp:revision>51</cp:revision>
  <dcterms:created xsi:type="dcterms:W3CDTF">2014-05-15T07:00:01Z</dcterms:created>
  <dcterms:modified xsi:type="dcterms:W3CDTF">2014-05-23T00:02:08Z</dcterms:modified>
</cp:coreProperties>
</file>