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63" r:id="rId3"/>
    <p:sldId id="265" r:id="rId4"/>
    <p:sldId id="267" r:id="rId5"/>
    <p:sldId id="275" r:id="rId6"/>
    <p:sldId id="274" r:id="rId7"/>
    <p:sldId id="270" r:id="rId8"/>
    <p:sldId id="271" r:id="rId9"/>
    <p:sldId id="272" r:id="rId10"/>
    <p:sldId id="273" r:id="rId11"/>
  </p:sldIdLst>
  <p:sldSz cx="9144000" cy="6858000" type="screen4x3"/>
  <p:notesSz cx="6858000" cy="9144000"/>
  <p:defaultTextStyle>
    <a:defPPr>
      <a:defRPr lang="ko-KR"/>
    </a:defPPr>
    <a:lvl1pPr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charset="-127"/>
        <a:ea typeface="굴림" charset="-127"/>
        <a:cs typeface="+mn-cs"/>
      </a:defRPr>
    </a:lvl1pPr>
    <a:lvl2pPr marL="4572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charset="-127"/>
        <a:ea typeface="굴림" charset="-127"/>
        <a:cs typeface="+mn-cs"/>
      </a:defRPr>
    </a:lvl2pPr>
    <a:lvl3pPr marL="9144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charset="-127"/>
        <a:ea typeface="굴림" charset="-127"/>
        <a:cs typeface="+mn-cs"/>
      </a:defRPr>
    </a:lvl3pPr>
    <a:lvl4pPr marL="13716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charset="-127"/>
        <a:ea typeface="굴림" charset="-127"/>
        <a:cs typeface="+mn-cs"/>
      </a:defRPr>
    </a:lvl4pPr>
    <a:lvl5pPr marL="18288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charset="-127"/>
        <a:ea typeface="굴림" charset="-127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굴림" charset="-127"/>
        <a:ea typeface="굴림" charset="-127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굴림" charset="-127"/>
        <a:ea typeface="굴림" charset="-127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굴림" charset="-127"/>
        <a:ea typeface="굴림" charset="-127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굴림" charset="-127"/>
        <a:ea typeface="굴림" charset="-127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309" autoAdjust="0"/>
    <p:restoredTop sz="94660"/>
  </p:normalViewPr>
  <p:slideViewPr>
    <p:cSldViewPr>
      <p:cViewPr>
        <p:scale>
          <a:sx n="90" d="100"/>
          <a:sy n="90" d="100"/>
        </p:scale>
        <p:origin x="-912" y="85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4272CD-A264-49B5-8DE9-02332A8310F8}" type="datetimeFigureOut">
              <a:rPr lang="zh-TW" altLang="en-US" smtClean="0"/>
              <a:t>2014/5/21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654602-A6BB-4E2E-BB36-EFAF9243AED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8935276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654602-A6BB-4E2E-BB36-EFAF9243AED0}" type="slidenum">
              <a:rPr lang="zh-TW" altLang="en-US" smtClean="0"/>
              <a:t>3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0635841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EF65DF-585C-42DE-883E-EC212360DFD8}" type="datetimeFigureOut">
              <a:rPr lang="ko-KR" altLang="en-US"/>
              <a:pPr>
                <a:defRPr/>
              </a:pPr>
              <a:t>2014-05-21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9C2CE7-F383-47F1-BD98-12EE604AAEAF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839022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3BC6A6-89AA-4395-8171-A02B963FB328}" type="datetimeFigureOut">
              <a:rPr lang="ko-KR" altLang="en-US"/>
              <a:pPr>
                <a:defRPr/>
              </a:pPr>
              <a:t>2014-05-21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6AD146-6A32-43EE-B744-930B3B8E7EC8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973945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EAF681-3F42-4FBD-B868-2DC94E67EF79}" type="datetimeFigureOut">
              <a:rPr lang="ko-KR" altLang="en-US"/>
              <a:pPr>
                <a:defRPr/>
              </a:pPr>
              <a:t>2014-05-21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2F5201-8B98-4DB8-8A15-44A225F85CEF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673590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3EDF3C-7078-4B3D-8DD4-33AD69A64BB0}" type="datetimeFigureOut">
              <a:rPr lang="ko-KR" altLang="en-US"/>
              <a:pPr>
                <a:defRPr/>
              </a:pPr>
              <a:t>2014-05-21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E7B5B4-5FE2-4851-8376-195BE2748D8F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643038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B9A6F7-059A-4634-8F5C-D1FD6244E70F}" type="datetimeFigureOut">
              <a:rPr lang="ko-KR" altLang="en-US"/>
              <a:pPr>
                <a:defRPr/>
              </a:pPr>
              <a:t>2014-05-21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DD576A-E120-447E-87DD-5DF3A88F4881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711540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DC372D-9D60-4B57-A553-9931E02A04E9}" type="datetimeFigureOut">
              <a:rPr lang="ko-KR" altLang="en-US"/>
              <a:pPr>
                <a:defRPr/>
              </a:pPr>
              <a:t>2014-05-21</a:t>
            </a:fld>
            <a:endParaRPr lang="ko-KR" altLang="en-US"/>
          </a:p>
        </p:txBody>
      </p:sp>
      <p:sp>
        <p:nvSpPr>
          <p:cNvPr id="6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D032A9-B7F6-4724-8B25-BE5DB69CBD04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292004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C8B182-D67C-44C7-B201-FFF7B124ABE4}" type="datetimeFigureOut">
              <a:rPr lang="ko-KR" altLang="en-US"/>
              <a:pPr>
                <a:defRPr/>
              </a:pPr>
              <a:t>2014-05-21</a:t>
            </a:fld>
            <a:endParaRPr lang="ko-KR" altLang="en-US"/>
          </a:p>
        </p:txBody>
      </p:sp>
      <p:sp>
        <p:nvSpPr>
          <p:cNvPr id="8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9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7A67C4-033B-4AC2-98DC-1CC623791B67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412767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DCD8C9-EDDC-4799-9474-C2B6FBB3B37B}" type="datetimeFigureOut">
              <a:rPr lang="ko-KR" altLang="en-US"/>
              <a:pPr>
                <a:defRPr/>
              </a:pPr>
              <a:t>2014-05-21</a:t>
            </a:fld>
            <a:endParaRPr lang="ko-KR" altLang="en-US"/>
          </a:p>
        </p:txBody>
      </p:sp>
      <p:sp>
        <p:nvSpPr>
          <p:cNvPr id="4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5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1AFB61-56ED-426D-B2C5-C43C418602DB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072554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FA69A2-BB29-45D1-961B-1CD3D2343327}" type="datetimeFigureOut">
              <a:rPr lang="ko-KR" altLang="en-US"/>
              <a:pPr>
                <a:defRPr/>
              </a:pPr>
              <a:t>2014-05-21</a:t>
            </a:fld>
            <a:endParaRPr lang="ko-KR" altLang="en-US"/>
          </a:p>
        </p:txBody>
      </p:sp>
      <p:sp>
        <p:nvSpPr>
          <p:cNvPr id="3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4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3B3DD8-07DD-4779-8DF2-F4DEFFAE4B1A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25861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452CBB-D782-4008-9265-CF23E631AFC9}" type="datetimeFigureOut">
              <a:rPr lang="ko-KR" altLang="en-US"/>
              <a:pPr>
                <a:defRPr/>
              </a:pPr>
              <a:t>2014-05-21</a:t>
            </a:fld>
            <a:endParaRPr lang="ko-KR" altLang="en-US"/>
          </a:p>
        </p:txBody>
      </p:sp>
      <p:sp>
        <p:nvSpPr>
          <p:cNvPr id="6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005104-23E8-4D74-927A-874327DB4E18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829458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ko-KR" altLang="en-US" noProof="0" smtClean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F19F56-DD51-4E01-BDF2-97F1E822F9D7}" type="datetimeFigureOut">
              <a:rPr lang="ko-KR" altLang="en-US"/>
              <a:pPr>
                <a:defRPr/>
              </a:pPr>
              <a:t>2014-05-21</a:t>
            </a:fld>
            <a:endParaRPr lang="ko-KR" altLang="en-US"/>
          </a:p>
        </p:txBody>
      </p:sp>
      <p:sp>
        <p:nvSpPr>
          <p:cNvPr id="6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629A03-F819-41A3-8448-F790EFE3CFB4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488556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제목 개체 틀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smtClean="0"/>
              <a:t>마스터 제목 스타일 편집</a:t>
            </a:r>
          </a:p>
        </p:txBody>
      </p:sp>
      <p:sp>
        <p:nvSpPr>
          <p:cNvPr id="1027" name="텍스트 개체 틀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6BD6763-43AA-48D3-AA83-D433590DB7D3}" type="datetimeFigureOut">
              <a:rPr lang="ko-KR" altLang="en-US"/>
              <a:pPr>
                <a:defRPr/>
              </a:pPr>
              <a:t>2014-05-21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FBBB7981-46DE-484F-A19C-31C2CA650421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latinLnBrk="1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2pPr>
      <a:lvl3pPr algn="ctr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3pPr>
      <a:lvl4pPr algn="ctr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4pPr>
      <a:lvl5pPr algn="ctr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9pPr>
    </p:titleStyle>
    <p:bodyStyle>
      <a:lvl1pPr marL="342900" indent="-34290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874838"/>
          </a:xfrm>
        </p:spPr>
        <p:txBody>
          <a:bodyPr/>
          <a:lstStyle/>
          <a:p>
            <a:pPr eaLnBrk="1" latinLnBrk="0" hangingPunct="1"/>
            <a:r>
              <a:rPr lang="en-US" altLang="ja-JP" dirty="0" err="1" smtClean="0"/>
              <a:t>WF</a:t>
            </a:r>
            <a:r>
              <a:rPr lang="en-US" altLang="ja-JP" dirty="0" smtClean="0"/>
              <a:t> on Power control for Dual-Connectivity</a:t>
            </a:r>
            <a:endParaRPr lang="ja-JP" altLang="en-US" dirty="0" smtClean="0"/>
          </a:p>
        </p:txBody>
      </p:sp>
      <p:sp>
        <p:nvSpPr>
          <p:cNvPr id="2051" name="サブタイトル 2"/>
          <p:cNvSpPr>
            <a:spLocks noGrp="1"/>
          </p:cNvSpPr>
          <p:nvPr>
            <p:ph type="subTitle" idx="1"/>
          </p:nvPr>
        </p:nvSpPr>
        <p:spPr>
          <a:xfrm>
            <a:off x="611188" y="4365625"/>
            <a:ext cx="8069262" cy="1871663"/>
          </a:xfrm>
        </p:spPr>
        <p:txBody>
          <a:bodyPr/>
          <a:lstStyle/>
          <a:p>
            <a:pPr eaLnBrk="1" hangingPunct="1"/>
            <a:r>
              <a:rPr lang="en-US" altLang="ja-JP" sz="2800" dirty="0" smtClean="0">
                <a:solidFill>
                  <a:schemeClr val="tx1"/>
                </a:solidFill>
              </a:rPr>
              <a:t>LG Electronics, NTT DOCOMO, Panasonic</a:t>
            </a:r>
            <a:endParaRPr lang="ja-JP" altLang="en-US" sz="2800" dirty="0" smtClean="0">
              <a:solidFill>
                <a:schemeClr val="tx1"/>
              </a:solidFill>
            </a:endParaRPr>
          </a:p>
        </p:txBody>
      </p:sp>
      <p:sp>
        <p:nvSpPr>
          <p:cNvPr id="2052" name="テキスト ボックス 3"/>
          <p:cNvSpPr txBox="1">
            <a:spLocks noChangeArrowheads="1"/>
          </p:cNvSpPr>
          <p:nvPr/>
        </p:nvSpPr>
        <p:spPr bwMode="auto">
          <a:xfrm>
            <a:off x="7235825" y="188913"/>
            <a:ext cx="15343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eaLnBrk="1" hangingPunct="1"/>
            <a:r>
              <a:rPr kumimoji="0" lang="en-US" altLang="ja-JP" sz="2400" dirty="0" err="1" smtClean="0">
                <a:latin typeface="Calibri" pitchFamily="34" charset="0"/>
                <a:ea typeface="ＭＳ Ｐゴシック" pitchFamily="50" charset="-128"/>
              </a:rPr>
              <a:t>R1</a:t>
            </a:r>
            <a:r>
              <a:rPr kumimoji="0" lang="en-US" altLang="ja-JP" sz="2400" dirty="0" smtClean="0">
                <a:latin typeface="Calibri" pitchFamily="34" charset="0"/>
                <a:ea typeface="ＭＳ Ｐゴシック" pitchFamily="50" charset="-128"/>
              </a:rPr>
              <a:t>-142675</a:t>
            </a:r>
            <a:endParaRPr kumimoji="0" lang="ja-JP" altLang="en-US" sz="2400" dirty="0">
              <a:latin typeface="Calibri" pitchFamily="34" charset="0"/>
              <a:ea typeface="ＭＳ Ｐゴシック" pitchFamily="50" charset="-128"/>
            </a:endParaRPr>
          </a:p>
        </p:txBody>
      </p:sp>
      <p:sp>
        <p:nvSpPr>
          <p:cNvPr id="2053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122737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eaLnBrk="1" hangingPunct="1"/>
            <a:r>
              <a:rPr kumimoji="0" lang="en-US" altLang="ja-JP" sz="2400">
                <a:latin typeface="Calibri" pitchFamily="34" charset="0"/>
                <a:ea typeface="ＭＳ Ｐゴシック" pitchFamily="50" charset="-128"/>
              </a:rPr>
              <a:t>3GPP TSG RAN WG1 #77</a:t>
            </a:r>
          </a:p>
          <a:p>
            <a:pPr eaLnBrk="1" hangingPunct="1"/>
            <a:r>
              <a:rPr kumimoji="0" lang="en-US" altLang="ja-JP" sz="2400">
                <a:latin typeface="Calibri" pitchFamily="34" charset="0"/>
                <a:ea typeface="ＭＳ Ｐゴシック" pitchFamily="50" charset="-128"/>
              </a:rPr>
              <a:t>Seoul, Korea, May 19 - 23, 2014</a:t>
            </a:r>
          </a:p>
          <a:p>
            <a:pPr eaLnBrk="1" hangingPunct="1"/>
            <a:r>
              <a:rPr kumimoji="0" lang="en-US" altLang="ja-JP" sz="2400">
                <a:latin typeface="Calibri" pitchFamily="34" charset="0"/>
                <a:ea typeface="ＭＳ Ｐゴシック" pitchFamily="50" charset="-128"/>
              </a:rPr>
              <a:t>Agenda item 6.2.4</a:t>
            </a:r>
            <a:endParaRPr kumimoji="0" lang="ja-JP" altLang="en-US" sz="2400">
              <a:latin typeface="Calibri" pitchFamily="34" charset="0"/>
              <a:ea typeface="ＭＳ Ｐゴシック" pitchFamily="50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직선 화살표 연결선 6"/>
          <p:cNvCxnSpPr/>
          <p:nvPr/>
        </p:nvCxnSpPr>
        <p:spPr>
          <a:xfrm>
            <a:off x="395536" y="1268760"/>
            <a:ext cx="0" cy="5040560"/>
          </a:xfrm>
          <a:prstGeom prst="straightConnector1">
            <a:avLst/>
          </a:prstGeom>
          <a:ln>
            <a:solidFill>
              <a:schemeClr val="tx1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 rot="16200000">
            <a:off x="-175882" y="3712386"/>
            <a:ext cx="792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i="1" dirty="0" smtClean="0">
                <a:latin typeface="Times New Roman" pitchFamily="18" charset="0"/>
                <a:cs typeface="Times New Roman" pitchFamily="18" charset="0"/>
              </a:rPr>
              <a:t>P</a:t>
            </a:r>
            <a:r>
              <a:rPr lang="en-US" altLang="ko-KR" i="1" baseline="-25000" dirty="0" smtClean="0">
                <a:latin typeface="Times New Roman" pitchFamily="18" charset="0"/>
                <a:cs typeface="Times New Roman" pitchFamily="18" charset="0"/>
              </a:rPr>
              <a:t>CMAX</a:t>
            </a:r>
            <a:endParaRPr lang="ko-KR" altLang="en-US" i="1" baseline="-250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7" name="직선 화살표 연결선 16"/>
          <p:cNvCxnSpPr/>
          <p:nvPr/>
        </p:nvCxnSpPr>
        <p:spPr>
          <a:xfrm>
            <a:off x="827584" y="1268760"/>
            <a:ext cx="0" cy="1872208"/>
          </a:xfrm>
          <a:prstGeom prst="straightConnector1">
            <a:avLst/>
          </a:prstGeom>
          <a:ln>
            <a:solidFill>
              <a:schemeClr val="tx1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직선 화살표 연결선 18"/>
          <p:cNvCxnSpPr/>
          <p:nvPr/>
        </p:nvCxnSpPr>
        <p:spPr>
          <a:xfrm>
            <a:off x="827584" y="4869160"/>
            <a:ext cx="0" cy="1440160"/>
          </a:xfrm>
          <a:prstGeom prst="straightConnector1">
            <a:avLst/>
          </a:prstGeom>
          <a:ln>
            <a:solidFill>
              <a:schemeClr val="tx1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 rot="16200000">
            <a:off x="220162" y="1876182"/>
            <a:ext cx="8640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i="1" dirty="0" err="1" smtClean="0">
                <a:latin typeface="Times New Roman" pitchFamily="18" charset="0"/>
                <a:cs typeface="Times New Roman" pitchFamily="18" charset="0"/>
              </a:rPr>
              <a:t>P</a:t>
            </a:r>
            <a:r>
              <a:rPr lang="en-US" altLang="ko-KR" i="1" baseline="-25000" dirty="0" err="1" smtClean="0">
                <a:latin typeface="Times New Roman" pitchFamily="18" charset="0"/>
                <a:cs typeface="Times New Roman" pitchFamily="18" charset="0"/>
              </a:rPr>
              <a:t>MeNB</a:t>
            </a:r>
            <a:endParaRPr lang="ko-KR" altLang="en-US" i="1" baseline="-25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 rot="16200000">
            <a:off x="246874" y="5368570"/>
            <a:ext cx="792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i="1" dirty="0" err="1" smtClean="0">
                <a:latin typeface="Times New Roman" pitchFamily="18" charset="0"/>
                <a:cs typeface="Times New Roman" pitchFamily="18" charset="0"/>
              </a:rPr>
              <a:t>P</a:t>
            </a:r>
            <a:r>
              <a:rPr lang="en-US" altLang="ko-KR" i="1" baseline="-25000" dirty="0" err="1" smtClean="0">
                <a:latin typeface="Times New Roman" pitchFamily="18" charset="0"/>
                <a:cs typeface="Times New Roman" pitchFamily="18" charset="0"/>
              </a:rPr>
              <a:t>SeNB</a:t>
            </a:r>
            <a:endParaRPr lang="ko-KR" altLang="en-US" i="1" baseline="-25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직사각형 22"/>
          <p:cNvSpPr/>
          <p:nvPr/>
        </p:nvSpPr>
        <p:spPr>
          <a:xfrm>
            <a:off x="1259632" y="1268760"/>
            <a:ext cx="2592288" cy="3960440"/>
          </a:xfrm>
          <a:prstGeom prst="rect">
            <a:avLst/>
          </a:prstGeom>
          <a:solidFill>
            <a:srgbClr val="FF0000">
              <a:alpha val="30196"/>
            </a:srgb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4" name="직사각형 23"/>
          <p:cNvSpPr/>
          <p:nvPr/>
        </p:nvSpPr>
        <p:spPr>
          <a:xfrm>
            <a:off x="3851920" y="1268760"/>
            <a:ext cx="2592288" cy="2808312"/>
          </a:xfrm>
          <a:prstGeom prst="rect">
            <a:avLst/>
          </a:prstGeom>
          <a:solidFill>
            <a:srgbClr val="FF0000">
              <a:alpha val="30196"/>
            </a:srgb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5" name="직사각형 24"/>
          <p:cNvSpPr/>
          <p:nvPr/>
        </p:nvSpPr>
        <p:spPr>
          <a:xfrm>
            <a:off x="2555776" y="3789040"/>
            <a:ext cx="2592288" cy="2520280"/>
          </a:xfrm>
          <a:prstGeom prst="rect">
            <a:avLst/>
          </a:prstGeom>
          <a:solidFill>
            <a:srgbClr val="0000FF">
              <a:alpha val="30196"/>
            </a:srgb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5" name="직선 연결선 4"/>
          <p:cNvCxnSpPr/>
          <p:nvPr/>
        </p:nvCxnSpPr>
        <p:spPr>
          <a:xfrm>
            <a:off x="251520" y="1268760"/>
            <a:ext cx="8568952" cy="0"/>
          </a:xfrm>
          <a:prstGeom prst="line">
            <a:avLst/>
          </a:prstGeom>
          <a:ln w="19050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직선 연결선 5"/>
          <p:cNvCxnSpPr/>
          <p:nvPr/>
        </p:nvCxnSpPr>
        <p:spPr>
          <a:xfrm>
            <a:off x="251520" y="6309320"/>
            <a:ext cx="8568952" cy="0"/>
          </a:xfrm>
          <a:prstGeom prst="line">
            <a:avLst/>
          </a:prstGeom>
          <a:ln w="19050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직선 연결선 10"/>
          <p:cNvCxnSpPr/>
          <p:nvPr/>
        </p:nvCxnSpPr>
        <p:spPr>
          <a:xfrm>
            <a:off x="683568" y="3140968"/>
            <a:ext cx="8136904" cy="0"/>
          </a:xfrm>
          <a:prstGeom prst="line">
            <a:avLst/>
          </a:prstGeom>
          <a:ln w="28575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직선 연결선 13"/>
          <p:cNvCxnSpPr/>
          <p:nvPr/>
        </p:nvCxnSpPr>
        <p:spPr>
          <a:xfrm>
            <a:off x="683568" y="4869160"/>
            <a:ext cx="8136904" cy="0"/>
          </a:xfrm>
          <a:prstGeom prst="line">
            <a:avLst/>
          </a:prstGeom>
          <a:ln w="28575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직사각형 26"/>
          <p:cNvSpPr/>
          <p:nvPr/>
        </p:nvSpPr>
        <p:spPr>
          <a:xfrm>
            <a:off x="1259632" y="1268760"/>
            <a:ext cx="2592288" cy="3600400"/>
          </a:xfrm>
          <a:prstGeom prst="rect">
            <a:avLst/>
          </a:prstGeom>
          <a:solidFill>
            <a:srgbClr val="FF0000">
              <a:alpha val="40000"/>
            </a:srgb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8" name="직사각형 27"/>
          <p:cNvSpPr/>
          <p:nvPr/>
        </p:nvSpPr>
        <p:spPr>
          <a:xfrm>
            <a:off x="2555776" y="4869160"/>
            <a:ext cx="2592288" cy="1440160"/>
          </a:xfrm>
          <a:prstGeom prst="rect">
            <a:avLst/>
          </a:prstGeom>
          <a:solidFill>
            <a:srgbClr val="0000FF">
              <a:alpha val="40000"/>
            </a:srgb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9" name="직사각형 28"/>
          <p:cNvSpPr/>
          <p:nvPr/>
        </p:nvSpPr>
        <p:spPr>
          <a:xfrm>
            <a:off x="3851920" y="1268760"/>
            <a:ext cx="2592288" cy="2808312"/>
          </a:xfrm>
          <a:prstGeom prst="rect">
            <a:avLst/>
          </a:prstGeom>
          <a:solidFill>
            <a:srgbClr val="FF0000">
              <a:alpha val="40000"/>
            </a:srgb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31" name="직선 화살표 연결선 30"/>
          <p:cNvCxnSpPr/>
          <p:nvPr/>
        </p:nvCxnSpPr>
        <p:spPr>
          <a:xfrm>
            <a:off x="1259632" y="1124744"/>
            <a:ext cx="2592288" cy="0"/>
          </a:xfrm>
          <a:prstGeom prst="straightConnector1">
            <a:avLst/>
          </a:prstGeom>
          <a:ln>
            <a:solidFill>
              <a:schemeClr val="tx1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2195736" y="764704"/>
            <a:ext cx="9361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i="1" dirty="0" smtClean="0">
                <a:latin typeface="Times New Roman" pitchFamily="18" charset="0"/>
                <a:cs typeface="Times New Roman" pitchFamily="18" charset="0"/>
              </a:rPr>
              <a:t>SF </a:t>
            </a:r>
            <a:r>
              <a:rPr lang="en-US" altLang="ko-KR" i="1" dirty="0" err="1" smtClean="0">
                <a:latin typeface="Times New Roman" pitchFamily="18" charset="0"/>
                <a:cs typeface="Times New Roman" pitchFamily="18" charset="0"/>
              </a:rPr>
              <a:t>i</a:t>
            </a:r>
            <a:endParaRPr lang="ko-KR" altLang="en-US" i="1" baseline="-250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35" name="직선 화살표 연결선 34"/>
          <p:cNvCxnSpPr/>
          <p:nvPr/>
        </p:nvCxnSpPr>
        <p:spPr>
          <a:xfrm>
            <a:off x="3851920" y="1124744"/>
            <a:ext cx="2592288" cy="0"/>
          </a:xfrm>
          <a:prstGeom prst="straightConnector1">
            <a:avLst/>
          </a:prstGeom>
          <a:ln>
            <a:solidFill>
              <a:schemeClr val="tx1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/>
          <p:cNvSpPr txBox="1"/>
          <p:nvPr/>
        </p:nvSpPr>
        <p:spPr>
          <a:xfrm>
            <a:off x="4788024" y="764704"/>
            <a:ext cx="9361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i="1" dirty="0" smtClean="0">
                <a:latin typeface="Times New Roman" pitchFamily="18" charset="0"/>
                <a:cs typeface="Times New Roman" pitchFamily="18" charset="0"/>
              </a:rPr>
              <a:t>SF i+</a:t>
            </a:r>
            <a:r>
              <a:rPr lang="en-US" altLang="ko-KR" dirty="0" smtClean="0">
                <a:latin typeface="Times New Roman" pitchFamily="18" charset="0"/>
                <a:cs typeface="Times New Roman" pitchFamily="18" charset="0"/>
              </a:rPr>
              <a:t>1</a:t>
            </a:r>
            <a:endParaRPr lang="ko-KR" altLang="en-US" baseline="-250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37" name="직선 화살표 연결선 36"/>
          <p:cNvCxnSpPr/>
          <p:nvPr/>
        </p:nvCxnSpPr>
        <p:spPr>
          <a:xfrm>
            <a:off x="2555776" y="6453336"/>
            <a:ext cx="2592288" cy="0"/>
          </a:xfrm>
          <a:prstGeom prst="straightConnector1">
            <a:avLst/>
          </a:prstGeom>
          <a:ln>
            <a:solidFill>
              <a:schemeClr val="tx1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2987824" y="6444044"/>
            <a:ext cx="9361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i="1" dirty="0" smtClean="0">
                <a:latin typeface="Times New Roman" pitchFamily="18" charset="0"/>
                <a:cs typeface="Times New Roman" pitchFamily="18" charset="0"/>
              </a:rPr>
              <a:t>SF k</a:t>
            </a:r>
            <a:endParaRPr lang="ko-KR" altLang="en-US" i="1" baseline="-250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39" name="직선 화살표 연결선 38"/>
          <p:cNvCxnSpPr/>
          <p:nvPr/>
        </p:nvCxnSpPr>
        <p:spPr>
          <a:xfrm>
            <a:off x="5148064" y="6453336"/>
            <a:ext cx="2592288" cy="0"/>
          </a:xfrm>
          <a:prstGeom prst="straightConnector1">
            <a:avLst/>
          </a:prstGeom>
          <a:ln>
            <a:solidFill>
              <a:schemeClr val="tx1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/>
          <p:cNvSpPr txBox="1"/>
          <p:nvPr/>
        </p:nvSpPr>
        <p:spPr>
          <a:xfrm>
            <a:off x="5580112" y="6444044"/>
            <a:ext cx="9361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i="1" dirty="0" smtClean="0">
                <a:latin typeface="Times New Roman" pitchFamily="18" charset="0"/>
                <a:cs typeface="Times New Roman" pitchFamily="18" charset="0"/>
              </a:rPr>
              <a:t>SF k+</a:t>
            </a:r>
            <a:r>
              <a:rPr lang="en-US" altLang="ko-KR" dirty="0" smtClean="0">
                <a:latin typeface="Times New Roman" pitchFamily="18" charset="0"/>
                <a:cs typeface="Times New Roman" pitchFamily="18" charset="0"/>
              </a:rPr>
              <a:t>1</a:t>
            </a:r>
            <a:endParaRPr lang="ko-KR" altLang="en-US" baseline="-25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251520" y="323364"/>
            <a:ext cx="64087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smtClean="0">
                <a:latin typeface="Times New Roman" pitchFamily="18" charset="0"/>
                <a:cs typeface="Times New Roman" pitchFamily="18" charset="0"/>
              </a:rPr>
              <a:t>For Channel 4 &gt; Channel 3 &gt; Channel 2 &gt; Channel 1 in priority,</a:t>
            </a:r>
            <a:endParaRPr lang="ko-KR" altLang="en-US" baseline="-25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1979712" y="2132856"/>
            <a:ext cx="1440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smtClean="0">
                <a:latin typeface="Times New Roman" pitchFamily="18" charset="0"/>
                <a:cs typeface="Times New Roman" pitchFamily="18" charset="0"/>
              </a:rPr>
              <a:t>Channel 1</a:t>
            </a:r>
            <a:endParaRPr lang="ko-KR" altLang="en-US" baseline="-25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3203848" y="5301208"/>
            <a:ext cx="1440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smtClean="0">
                <a:latin typeface="Times New Roman" pitchFamily="18" charset="0"/>
                <a:cs typeface="Times New Roman" pitchFamily="18" charset="0"/>
              </a:rPr>
              <a:t>Channel 2</a:t>
            </a:r>
            <a:endParaRPr lang="ko-KR" altLang="en-US" baseline="-25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4355976" y="2204864"/>
            <a:ext cx="1440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smtClean="0">
                <a:latin typeface="Times New Roman" pitchFamily="18" charset="0"/>
                <a:cs typeface="Times New Roman" pitchFamily="18" charset="0"/>
              </a:rPr>
              <a:t>Channel 3</a:t>
            </a:r>
            <a:endParaRPr lang="ko-KR" altLang="en-US" baseline="-25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5724128" y="5301208"/>
            <a:ext cx="1440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smtClean="0">
                <a:latin typeface="Times New Roman" pitchFamily="18" charset="0"/>
                <a:cs typeface="Times New Roman" pitchFamily="18" charset="0"/>
              </a:rPr>
              <a:t>Downlink</a:t>
            </a:r>
            <a:endParaRPr lang="ko-KR" altLang="en-US" baseline="-25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6" name="직사각형 45"/>
          <p:cNvSpPr/>
          <p:nvPr/>
        </p:nvSpPr>
        <p:spPr>
          <a:xfrm>
            <a:off x="6876256" y="1484784"/>
            <a:ext cx="216024" cy="368424"/>
          </a:xfrm>
          <a:prstGeom prst="rect">
            <a:avLst/>
          </a:prstGeom>
          <a:solidFill>
            <a:srgbClr val="FF0000">
              <a:alpha val="30196"/>
            </a:srgb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7" name="직사각형 46"/>
          <p:cNvSpPr/>
          <p:nvPr/>
        </p:nvSpPr>
        <p:spPr>
          <a:xfrm>
            <a:off x="7092280" y="1484784"/>
            <a:ext cx="216024" cy="360040"/>
          </a:xfrm>
          <a:prstGeom prst="rect">
            <a:avLst/>
          </a:prstGeom>
          <a:solidFill>
            <a:srgbClr val="0000FF">
              <a:alpha val="30196"/>
            </a:srgb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8" name="직사각형 47"/>
          <p:cNvSpPr/>
          <p:nvPr/>
        </p:nvSpPr>
        <p:spPr>
          <a:xfrm>
            <a:off x="6876256" y="2132856"/>
            <a:ext cx="216024" cy="360040"/>
          </a:xfrm>
          <a:prstGeom prst="rect">
            <a:avLst/>
          </a:prstGeom>
          <a:solidFill>
            <a:srgbClr val="FF0000">
              <a:alpha val="40000"/>
            </a:srgb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9" name="직사각형 48"/>
          <p:cNvSpPr/>
          <p:nvPr/>
        </p:nvSpPr>
        <p:spPr>
          <a:xfrm>
            <a:off x="7092280" y="2132856"/>
            <a:ext cx="216024" cy="360040"/>
          </a:xfrm>
          <a:prstGeom prst="rect">
            <a:avLst/>
          </a:prstGeom>
          <a:solidFill>
            <a:srgbClr val="0000FF">
              <a:alpha val="40000"/>
            </a:srgb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1" name="TextBox 50"/>
          <p:cNvSpPr txBox="1"/>
          <p:nvPr/>
        </p:nvSpPr>
        <p:spPr>
          <a:xfrm>
            <a:off x="7380312" y="2132856"/>
            <a:ext cx="17636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smtClean="0">
                <a:latin typeface="Times New Roman" pitchFamily="18" charset="0"/>
                <a:cs typeface="Times New Roman" pitchFamily="18" charset="0"/>
              </a:rPr>
              <a:t>Allocated power</a:t>
            </a:r>
            <a:endParaRPr lang="ko-KR" altLang="en-US" baseline="-25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251520" y="35332"/>
            <a:ext cx="801063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smtClean="0">
                <a:latin typeface="Times New Roman" pitchFamily="18" charset="0"/>
                <a:cs typeface="Times New Roman" pitchFamily="18" charset="0"/>
              </a:rPr>
              <a:t>Non Look-ahead supporting case  with earlier </a:t>
            </a:r>
            <a:r>
              <a:rPr lang="en-US" altLang="ko-KR" dirty="0" err="1" smtClean="0">
                <a:latin typeface="Times New Roman" pitchFamily="18" charset="0"/>
                <a:cs typeface="Times New Roman" pitchFamily="18" charset="0"/>
              </a:rPr>
              <a:t>Tx</a:t>
            </a:r>
            <a:r>
              <a:rPr lang="en-US" altLang="ko-KR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dirty="0">
                <a:latin typeface="Times New Roman" pitchFamily="18" charset="0"/>
                <a:cs typeface="Times New Roman" pitchFamily="18" charset="0"/>
              </a:rPr>
              <a:t>prioritization at SF </a:t>
            </a:r>
            <a:r>
              <a:rPr lang="en-US" altLang="ko-KR" dirty="0" err="1">
                <a:latin typeface="Times New Roman" pitchFamily="18" charset="0"/>
                <a:cs typeface="Times New Roman" pitchFamily="18" charset="0"/>
              </a:rPr>
              <a:t>i+1</a:t>
            </a:r>
            <a:r>
              <a:rPr lang="en-US" altLang="ko-KR" dirty="0">
                <a:latin typeface="Times New Roman" pitchFamily="18" charset="0"/>
                <a:cs typeface="Times New Roman" pitchFamily="18" charset="0"/>
              </a:rPr>
              <a:t> on MeNB</a:t>
            </a:r>
            <a:endParaRPr lang="ko-KR" altLang="en-US" baseline="-25000" dirty="0">
              <a:latin typeface="Times New Roman" pitchFamily="18" charset="0"/>
              <a:cs typeface="Times New Roman" pitchFamily="18" charset="0"/>
            </a:endParaRPr>
          </a:p>
          <a:p>
            <a:endParaRPr lang="ko-KR" altLang="en-US" baseline="-25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7380312" y="1412776"/>
            <a:ext cx="20162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smtClean="0">
                <a:latin typeface="Times New Roman" pitchFamily="18" charset="0"/>
                <a:cs typeface="Times New Roman" pitchFamily="18" charset="0"/>
              </a:rPr>
              <a:t>Scheduled power</a:t>
            </a:r>
            <a:endParaRPr lang="ko-KR" altLang="en-US" baseline="-250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50" name="직선 화살표 연결선 49"/>
          <p:cNvCxnSpPr/>
          <p:nvPr/>
        </p:nvCxnSpPr>
        <p:spPr>
          <a:xfrm>
            <a:off x="1645513" y="1268760"/>
            <a:ext cx="0" cy="1872208"/>
          </a:xfrm>
          <a:prstGeom prst="straightConnector1">
            <a:avLst/>
          </a:prstGeom>
          <a:ln>
            <a:solidFill>
              <a:schemeClr val="tx1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TextBox 53"/>
          <p:cNvSpPr txBox="1"/>
          <p:nvPr/>
        </p:nvSpPr>
        <p:spPr>
          <a:xfrm rot="16200000">
            <a:off x="858072" y="2102368"/>
            <a:ext cx="122413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i="1" dirty="0" err="1" smtClean="0">
                <a:latin typeface="Times New Roman" pitchFamily="18" charset="0"/>
                <a:cs typeface="Times New Roman" pitchFamily="18" charset="0"/>
              </a:rPr>
              <a:t>Ppre_MeNB</a:t>
            </a:r>
            <a:endParaRPr lang="ko-KR" altLang="en-US" sz="1200" i="1" baseline="-250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55" name="직선 화살표 연결선 54"/>
          <p:cNvCxnSpPr/>
          <p:nvPr/>
        </p:nvCxnSpPr>
        <p:spPr>
          <a:xfrm>
            <a:off x="3059832" y="4869160"/>
            <a:ext cx="0" cy="1440160"/>
          </a:xfrm>
          <a:prstGeom prst="straightConnector1">
            <a:avLst/>
          </a:prstGeom>
          <a:ln>
            <a:solidFill>
              <a:schemeClr val="tx1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TextBox 55"/>
          <p:cNvSpPr txBox="1"/>
          <p:nvPr/>
        </p:nvSpPr>
        <p:spPr>
          <a:xfrm rot="16200000">
            <a:off x="2187995" y="5433449"/>
            <a:ext cx="122413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i="1" dirty="0" err="1" smtClean="0">
                <a:latin typeface="Times New Roman" pitchFamily="18" charset="0"/>
                <a:cs typeface="Times New Roman" pitchFamily="18" charset="0"/>
              </a:rPr>
              <a:t>Ppre_SeNB</a:t>
            </a:r>
            <a:endParaRPr lang="ko-KR" altLang="en-US" sz="1200" i="1" baseline="-250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59" name="직선 화살표 연결선 58"/>
          <p:cNvCxnSpPr/>
          <p:nvPr/>
        </p:nvCxnSpPr>
        <p:spPr>
          <a:xfrm>
            <a:off x="4834220" y="1273717"/>
            <a:ext cx="0" cy="2803355"/>
          </a:xfrm>
          <a:prstGeom prst="straightConnector1">
            <a:avLst/>
          </a:prstGeom>
          <a:ln>
            <a:solidFill>
              <a:schemeClr val="tx1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TextBox 59"/>
          <p:cNvSpPr txBox="1"/>
          <p:nvPr/>
        </p:nvSpPr>
        <p:spPr>
          <a:xfrm rot="16200000">
            <a:off x="2592539" y="2088012"/>
            <a:ext cx="122413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i="1" dirty="0" err="1" smtClean="0">
                <a:latin typeface="Times New Roman" pitchFamily="18" charset="0"/>
                <a:cs typeface="Times New Roman" pitchFamily="18" charset="0"/>
              </a:rPr>
              <a:t>Palloc_MeNB</a:t>
            </a:r>
            <a:endParaRPr lang="ko-KR" altLang="en-US" sz="1200" i="1" baseline="-250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61" name="직선 화살표 연결선 60"/>
          <p:cNvCxnSpPr/>
          <p:nvPr/>
        </p:nvCxnSpPr>
        <p:spPr>
          <a:xfrm>
            <a:off x="5796136" y="1302551"/>
            <a:ext cx="0" cy="2774521"/>
          </a:xfrm>
          <a:prstGeom prst="straightConnector1">
            <a:avLst/>
          </a:prstGeom>
          <a:ln>
            <a:solidFill>
              <a:schemeClr val="tx1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TextBox 61"/>
          <p:cNvSpPr txBox="1"/>
          <p:nvPr/>
        </p:nvSpPr>
        <p:spPr>
          <a:xfrm rot="16200000">
            <a:off x="4917578" y="2227275"/>
            <a:ext cx="140636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b="1" i="1" dirty="0" err="1" smtClean="0">
                <a:latin typeface="Times New Roman" pitchFamily="18" charset="0"/>
                <a:cs typeface="Times New Roman" pitchFamily="18" charset="0"/>
              </a:rPr>
              <a:t>Palloc_MeNB_late</a:t>
            </a:r>
            <a:endParaRPr lang="ko-KR" altLang="en-US" sz="1200" b="1" i="1" baseline="-250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63" name="직선 화살표 연결선 62"/>
          <p:cNvCxnSpPr/>
          <p:nvPr/>
        </p:nvCxnSpPr>
        <p:spPr>
          <a:xfrm>
            <a:off x="4651507" y="4888473"/>
            <a:ext cx="0" cy="1397464"/>
          </a:xfrm>
          <a:prstGeom prst="straightConnector1">
            <a:avLst/>
          </a:prstGeom>
          <a:ln>
            <a:solidFill>
              <a:schemeClr val="tx1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TextBox 63"/>
          <p:cNvSpPr txBox="1"/>
          <p:nvPr/>
        </p:nvSpPr>
        <p:spPr>
          <a:xfrm rot="16200000">
            <a:off x="3764700" y="5334081"/>
            <a:ext cx="14228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i="1" dirty="0" err="1" smtClean="0">
                <a:latin typeface="Times New Roman" pitchFamily="18" charset="0"/>
                <a:cs typeface="Times New Roman" pitchFamily="18" charset="0"/>
              </a:rPr>
              <a:t>Palloc_SeNB_late</a:t>
            </a:r>
            <a:endParaRPr lang="ko-KR" altLang="en-US" sz="1200" i="1" baseline="-250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67" name="직선 화살표 연결선 66"/>
          <p:cNvCxnSpPr/>
          <p:nvPr/>
        </p:nvCxnSpPr>
        <p:spPr>
          <a:xfrm>
            <a:off x="4237801" y="1270581"/>
            <a:ext cx="0" cy="1872208"/>
          </a:xfrm>
          <a:prstGeom prst="straightConnector1">
            <a:avLst/>
          </a:prstGeom>
          <a:ln>
            <a:solidFill>
              <a:schemeClr val="tx1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TextBox 67"/>
          <p:cNvSpPr txBox="1"/>
          <p:nvPr/>
        </p:nvSpPr>
        <p:spPr>
          <a:xfrm rot="16200000">
            <a:off x="3450360" y="2104189"/>
            <a:ext cx="122413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i="1" dirty="0" err="1" smtClean="0">
                <a:latin typeface="Times New Roman" pitchFamily="18" charset="0"/>
                <a:cs typeface="Times New Roman" pitchFamily="18" charset="0"/>
              </a:rPr>
              <a:t>Ppre_MeNB</a:t>
            </a:r>
            <a:endParaRPr lang="ko-KR" altLang="en-US" sz="1200" i="1" baseline="-25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9" name="직사각형 68"/>
          <p:cNvSpPr/>
          <p:nvPr/>
        </p:nvSpPr>
        <p:spPr>
          <a:xfrm>
            <a:off x="5148064" y="4869160"/>
            <a:ext cx="2592288" cy="1440160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74" name="직선 화살표 연결선 73"/>
          <p:cNvCxnSpPr/>
          <p:nvPr/>
        </p:nvCxnSpPr>
        <p:spPr>
          <a:xfrm>
            <a:off x="4368618" y="3142789"/>
            <a:ext cx="0" cy="1726371"/>
          </a:xfrm>
          <a:prstGeom prst="straightConnector1">
            <a:avLst/>
          </a:prstGeom>
          <a:ln>
            <a:solidFill>
              <a:schemeClr val="tx1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TextBox 74"/>
          <p:cNvSpPr txBox="1"/>
          <p:nvPr/>
        </p:nvSpPr>
        <p:spPr>
          <a:xfrm rot="16200000">
            <a:off x="3656495" y="3709188"/>
            <a:ext cx="14242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i="1" dirty="0" smtClean="0">
                <a:latin typeface="Times New Roman" pitchFamily="18" charset="0"/>
                <a:cs typeface="Times New Roman" pitchFamily="18" charset="0"/>
              </a:rPr>
              <a:t>Remaining  Power(k, </a:t>
            </a:r>
            <a:r>
              <a:rPr lang="en-US" altLang="ko-KR" sz="1200" i="1" dirty="0" err="1" smtClean="0">
                <a:latin typeface="Times New Roman" pitchFamily="18" charset="0"/>
                <a:cs typeface="Times New Roman" pitchFamily="18" charset="0"/>
              </a:rPr>
              <a:t>i+1</a:t>
            </a:r>
            <a:r>
              <a:rPr lang="en-US" altLang="ko-KR" sz="1200" i="1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ko-KR" altLang="en-US" sz="1200" i="1" baseline="-250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78" name="직선 화살표 연결선 77"/>
          <p:cNvCxnSpPr/>
          <p:nvPr/>
        </p:nvCxnSpPr>
        <p:spPr>
          <a:xfrm flipH="1">
            <a:off x="5440452" y="3081095"/>
            <a:ext cx="7795" cy="3228225"/>
          </a:xfrm>
          <a:prstGeom prst="straightConnector1">
            <a:avLst/>
          </a:prstGeom>
          <a:ln>
            <a:solidFill>
              <a:schemeClr val="tx1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TextBox 78"/>
          <p:cNvSpPr txBox="1"/>
          <p:nvPr/>
        </p:nvSpPr>
        <p:spPr>
          <a:xfrm rot="16200000">
            <a:off x="4668622" y="3666218"/>
            <a:ext cx="15436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i="1" dirty="0" smtClean="0">
                <a:latin typeface="Times New Roman" pitchFamily="18" charset="0"/>
                <a:cs typeface="Times New Roman" pitchFamily="18" charset="0"/>
              </a:rPr>
              <a:t>Remaining  Power(</a:t>
            </a:r>
            <a:r>
              <a:rPr lang="en-US" altLang="ko-KR" sz="1200" i="1" dirty="0" err="1" smtClean="0">
                <a:latin typeface="Times New Roman" pitchFamily="18" charset="0"/>
                <a:cs typeface="Times New Roman" pitchFamily="18" charset="0"/>
              </a:rPr>
              <a:t>k+1</a:t>
            </a:r>
            <a:r>
              <a:rPr lang="en-US" altLang="ko-KR" sz="1200" i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altLang="ko-KR" sz="1200" i="1" dirty="0" err="1" smtClean="0">
                <a:latin typeface="Times New Roman" pitchFamily="18" charset="0"/>
                <a:cs typeface="Times New Roman" pitchFamily="18" charset="0"/>
              </a:rPr>
              <a:t>i+1</a:t>
            </a:r>
            <a:r>
              <a:rPr lang="en-US" altLang="ko-KR" sz="1200" i="1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ko-KR" altLang="en-US" sz="1200" i="1" baseline="-25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0" name="TextBox 79"/>
          <p:cNvSpPr txBox="1"/>
          <p:nvPr/>
        </p:nvSpPr>
        <p:spPr>
          <a:xfrm rot="16200000">
            <a:off x="3901495" y="2208953"/>
            <a:ext cx="150002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b="1" i="1" dirty="0" err="1" smtClean="0">
                <a:latin typeface="Times New Roman" pitchFamily="18" charset="0"/>
                <a:cs typeface="Times New Roman" pitchFamily="18" charset="0"/>
              </a:rPr>
              <a:t>Palloc_MeNB_early</a:t>
            </a:r>
            <a:endParaRPr lang="ko-KR" altLang="en-US" sz="1200" b="1" i="1" baseline="-25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9517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ja-JP" b="1" dirty="0" smtClean="0">
                <a:latin typeface="Calibri" pitchFamily="34" charset="0"/>
              </a:rPr>
              <a:t>Proposal</a:t>
            </a:r>
            <a:endParaRPr lang="ko-KR" altLang="en-US" dirty="0" smtClean="0"/>
          </a:p>
        </p:txBody>
      </p:sp>
      <p:sp>
        <p:nvSpPr>
          <p:cNvPr id="3075" name="내용 개체 틀 2"/>
          <p:cNvSpPr>
            <a:spLocks noGrp="1"/>
          </p:cNvSpPr>
          <p:nvPr>
            <p:ph idx="1"/>
          </p:nvPr>
        </p:nvSpPr>
        <p:spPr>
          <a:xfrm>
            <a:off x="539552" y="1484784"/>
            <a:ext cx="8424936" cy="4525963"/>
          </a:xfrm>
        </p:spPr>
        <p:txBody>
          <a:bodyPr>
            <a:normAutofit/>
          </a:bodyPr>
          <a:lstStyle/>
          <a:p>
            <a:pPr eaLnBrk="1" latinLnBrk="0" hangingPunct="1"/>
            <a:r>
              <a:rPr lang="en-US" altLang="zh-CN" sz="2400" dirty="0" smtClean="0">
                <a:latin typeface="Arial" charset="0"/>
                <a:ea typeface="ＭＳ Ｐゴシック" pitchFamily="50" charset="-128"/>
                <a:cs typeface="Arial" charset="0"/>
              </a:rPr>
              <a:t>In both synchronous and asynchronous cases, at least for PUCCH/PUSCH</a:t>
            </a:r>
            <a:endParaRPr lang="en-US" altLang="zh-CN" sz="2000" dirty="0" smtClean="0">
              <a:latin typeface="Arial" charset="0"/>
              <a:ea typeface="ＭＳ Ｐゴシック" pitchFamily="50" charset="-128"/>
              <a:cs typeface="Arial" charset="0"/>
            </a:endParaRPr>
          </a:p>
          <a:p>
            <a:pPr lvl="1" eaLnBrk="1" latinLnBrk="0" hangingPunct="1"/>
            <a:r>
              <a:rPr lang="en-US" altLang="zh-CN" sz="2000" dirty="0">
                <a:latin typeface="Arial" charset="0"/>
                <a:ea typeface="ＭＳ Ｐゴシック" pitchFamily="50" charset="-128"/>
                <a:cs typeface="Arial" charset="0"/>
              </a:rPr>
              <a:t>Minimum guaranteed power allocation </a:t>
            </a:r>
            <a:r>
              <a:rPr lang="en-US" altLang="zh-CN" sz="2000" dirty="0" err="1" smtClean="0">
                <a:latin typeface="Arial" charset="0"/>
                <a:ea typeface="ＭＳ Ｐゴシック" pitchFamily="50" charset="-128"/>
                <a:cs typeface="Arial" charset="0"/>
              </a:rPr>
              <a:t>P_SeNB</a:t>
            </a:r>
            <a:r>
              <a:rPr lang="en-US" altLang="zh-CN" sz="2000" dirty="0">
                <a:latin typeface="Arial" charset="0"/>
                <a:ea typeface="ＭＳ Ｐゴシック" pitchFamily="50" charset="-128"/>
                <a:cs typeface="Arial" charset="0"/>
              </a:rPr>
              <a:t> </a:t>
            </a:r>
            <a:r>
              <a:rPr lang="en-US" altLang="zh-CN" sz="2000" dirty="0" smtClean="0">
                <a:latin typeface="Arial" charset="0"/>
                <a:ea typeface="ＭＳ Ｐゴシック" pitchFamily="50" charset="-128"/>
                <a:cs typeface="Arial" charset="0"/>
              </a:rPr>
              <a:t>and/or </a:t>
            </a:r>
            <a:r>
              <a:rPr lang="en-US" altLang="zh-CN" sz="2000" dirty="0" err="1" smtClean="0">
                <a:latin typeface="Arial" charset="0"/>
                <a:ea typeface="ＭＳ Ｐゴシック" pitchFamily="50" charset="-128"/>
                <a:cs typeface="Arial" charset="0"/>
              </a:rPr>
              <a:t>P_MeNB</a:t>
            </a:r>
            <a:r>
              <a:rPr lang="en-US" altLang="zh-CN" sz="2000" dirty="0" smtClean="0">
                <a:latin typeface="Arial" charset="0"/>
                <a:ea typeface="ＭＳ Ｐゴシック" pitchFamily="50" charset="-128"/>
                <a:cs typeface="Arial" charset="0"/>
              </a:rPr>
              <a:t> </a:t>
            </a:r>
            <a:r>
              <a:rPr lang="en-US" altLang="zh-CN" sz="2000" dirty="0">
                <a:latin typeface="Arial" charset="0"/>
                <a:ea typeface="ＭＳ Ｐゴシック" pitchFamily="50" charset="-128"/>
                <a:cs typeface="Arial" charset="0"/>
              </a:rPr>
              <a:t>can be configured</a:t>
            </a:r>
          </a:p>
          <a:p>
            <a:pPr lvl="2" eaLnBrk="1" latinLnBrk="0" hangingPunct="1"/>
            <a:r>
              <a:rPr lang="en-US" altLang="zh-CN" sz="1600" dirty="0" err="1">
                <a:latin typeface="Arial" charset="0"/>
                <a:ea typeface="ＭＳ Ｐゴシック" pitchFamily="50" charset="-128"/>
                <a:cs typeface="Arial" charset="0"/>
              </a:rPr>
              <a:t>P_SeNB</a:t>
            </a:r>
            <a:r>
              <a:rPr lang="en-US" altLang="zh-CN" sz="1600" dirty="0">
                <a:latin typeface="Arial" charset="0"/>
                <a:ea typeface="ＭＳ Ｐゴシック" pitchFamily="50" charset="-128"/>
                <a:cs typeface="Arial" charset="0"/>
              </a:rPr>
              <a:t> &gt;=0, </a:t>
            </a:r>
            <a:r>
              <a:rPr lang="en-US" altLang="zh-CN" sz="1600" dirty="0" err="1">
                <a:latin typeface="Arial" charset="0"/>
                <a:ea typeface="ＭＳ Ｐゴシック" pitchFamily="50" charset="-128"/>
                <a:cs typeface="Arial" charset="0"/>
              </a:rPr>
              <a:t>P_MeNB</a:t>
            </a:r>
            <a:r>
              <a:rPr lang="en-US" altLang="zh-CN" sz="1600" dirty="0">
                <a:latin typeface="Arial" charset="0"/>
                <a:ea typeface="ＭＳ Ｐゴシック" pitchFamily="50" charset="-128"/>
                <a:cs typeface="Arial" charset="0"/>
              </a:rPr>
              <a:t> &gt;=0, </a:t>
            </a:r>
            <a:r>
              <a:rPr lang="en-US" altLang="zh-CN" sz="1600" dirty="0" err="1">
                <a:latin typeface="Arial" charset="0"/>
                <a:ea typeface="ＭＳ Ｐゴシック" pitchFamily="50" charset="-128"/>
                <a:cs typeface="Arial" charset="0"/>
              </a:rPr>
              <a:t>P_SeNB+P_MeNB</a:t>
            </a:r>
            <a:r>
              <a:rPr lang="en-US" altLang="zh-CN" sz="1600" dirty="0">
                <a:latin typeface="Arial" charset="0"/>
                <a:ea typeface="ＭＳ Ｐゴシック" pitchFamily="50" charset="-128"/>
                <a:cs typeface="Arial" charset="0"/>
              </a:rPr>
              <a:t> &lt;= </a:t>
            </a:r>
            <a:r>
              <a:rPr lang="en-US" altLang="zh-CN" sz="1600" dirty="0" err="1" smtClean="0">
                <a:latin typeface="Arial" charset="0"/>
                <a:ea typeface="ＭＳ Ｐゴシック" pitchFamily="50" charset="-128"/>
                <a:cs typeface="Arial" charset="0"/>
              </a:rPr>
              <a:t>PCmax</a:t>
            </a:r>
            <a:endParaRPr lang="en-US" altLang="zh-CN" sz="1600" dirty="0" smtClean="0">
              <a:latin typeface="Arial" charset="0"/>
              <a:ea typeface="ＭＳ Ｐゴシック" pitchFamily="50" charset="-128"/>
              <a:cs typeface="Arial" charset="0"/>
            </a:endParaRPr>
          </a:p>
          <a:p>
            <a:pPr lvl="1" eaLnBrk="1" latinLnBrk="0" hangingPunct="1"/>
            <a:endParaRPr lang="en-US" altLang="zh-CN" sz="2000" dirty="0" smtClean="0">
              <a:latin typeface="Arial" charset="0"/>
              <a:ea typeface="ＭＳ Ｐゴシック" pitchFamily="50" charset="-128"/>
              <a:cs typeface="Arial" charset="0"/>
            </a:endParaRPr>
          </a:p>
          <a:p>
            <a:pPr lvl="1" eaLnBrk="1" latinLnBrk="0" hangingPunct="1"/>
            <a:r>
              <a:rPr lang="en-US" altLang="zh-CN" sz="2000" dirty="0" smtClean="0">
                <a:latin typeface="Arial" charset="0"/>
                <a:ea typeface="ＭＳ Ｐゴシック" pitchFamily="50" charset="-128"/>
                <a:cs typeface="Arial" charset="0"/>
              </a:rPr>
              <a:t>The </a:t>
            </a:r>
            <a:r>
              <a:rPr lang="en-US" altLang="zh-CN" sz="2000" dirty="0">
                <a:latin typeface="Arial" charset="0"/>
                <a:ea typeface="ＭＳ Ｐゴシック" pitchFamily="50" charset="-128"/>
                <a:cs typeface="Arial" charset="0"/>
              </a:rPr>
              <a:t>total power allocation </a:t>
            </a:r>
            <a:r>
              <a:rPr lang="en-US" altLang="zh-CN" sz="2000" dirty="0" smtClean="0">
                <a:latin typeface="Arial" charset="0"/>
                <a:ea typeface="ＭＳ Ｐゴシック" pitchFamily="50" charset="-128"/>
                <a:cs typeface="Arial" charset="0"/>
              </a:rPr>
              <a:t>per </a:t>
            </a:r>
            <a:r>
              <a:rPr lang="en-US" altLang="zh-CN" sz="2000" dirty="0">
                <a:latin typeface="Arial" charset="0"/>
                <a:ea typeface="ＭＳ Ｐゴシック" pitchFamily="50" charset="-128"/>
                <a:cs typeface="Arial" charset="0"/>
              </a:rPr>
              <a:t>CG </a:t>
            </a:r>
            <a:r>
              <a:rPr lang="en-US" altLang="zh-CN" sz="2000" dirty="0" err="1" smtClean="0">
                <a:latin typeface="Arial" charset="0"/>
                <a:ea typeface="ＭＳ Ｐゴシック" pitchFamily="50" charset="-128"/>
                <a:cs typeface="Arial" charset="0"/>
              </a:rPr>
              <a:t>Palloc_xeNB</a:t>
            </a:r>
            <a:r>
              <a:rPr lang="en-US" altLang="zh-CN" sz="2000" dirty="0" smtClean="0">
                <a:latin typeface="Arial" charset="0"/>
                <a:ea typeface="ＭＳ Ｐゴシック" pitchFamily="50" charset="-128"/>
                <a:cs typeface="Arial" charset="0"/>
              </a:rPr>
              <a:t> can </a:t>
            </a:r>
            <a:r>
              <a:rPr lang="en-US" altLang="zh-CN" sz="2000" dirty="0">
                <a:latin typeface="Arial" charset="0"/>
                <a:ea typeface="ＭＳ Ｐゴシック" pitchFamily="50" charset="-128"/>
                <a:cs typeface="Arial" charset="0"/>
              </a:rPr>
              <a:t>be determined by </a:t>
            </a:r>
          </a:p>
          <a:p>
            <a:pPr lvl="2" eaLnBrk="1" latinLnBrk="0" hangingPunct="1"/>
            <a:r>
              <a:rPr lang="en-US" altLang="zh-CN" sz="1600" dirty="0" smtClean="0">
                <a:latin typeface="Arial" charset="0"/>
                <a:ea typeface="ＭＳ Ｐゴシック" pitchFamily="50" charset="-128"/>
                <a:cs typeface="Arial" charset="0"/>
              </a:rPr>
              <a:t>(1) Power </a:t>
            </a:r>
            <a:r>
              <a:rPr lang="en-US" altLang="zh-CN" sz="1600" dirty="0">
                <a:latin typeface="Arial" charset="0"/>
                <a:ea typeface="ＭＳ Ｐゴシック" pitchFamily="50" charset="-128"/>
                <a:cs typeface="Arial" charset="0"/>
              </a:rPr>
              <a:t>allocation up to </a:t>
            </a:r>
            <a:r>
              <a:rPr lang="en-US" altLang="zh-CN" sz="1600" dirty="0" err="1" smtClean="0">
                <a:latin typeface="Arial" charset="0"/>
                <a:ea typeface="ＭＳ Ｐゴシック" pitchFamily="50" charset="-128"/>
                <a:cs typeface="Arial" charset="0"/>
              </a:rPr>
              <a:t>P_SeNB</a:t>
            </a:r>
            <a:r>
              <a:rPr lang="en-US" altLang="zh-CN" sz="1600" dirty="0">
                <a:latin typeface="Arial" charset="0"/>
                <a:ea typeface="ＭＳ Ｐゴシック" pitchFamily="50" charset="-128"/>
                <a:cs typeface="Arial" charset="0"/>
              </a:rPr>
              <a:t> </a:t>
            </a:r>
            <a:r>
              <a:rPr lang="en-US" altLang="zh-CN" sz="1600" dirty="0" smtClean="0">
                <a:latin typeface="Arial" charset="0"/>
                <a:ea typeface="ＭＳ Ｐゴシック" pitchFamily="50" charset="-128"/>
                <a:cs typeface="Arial" charset="0"/>
              </a:rPr>
              <a:t>and </a:t>
            </a:r>
            <a:r>
              <a:rPr lang="en-US" altLang="zh-CN" sz="1600" dirty="0" err="1" smtClean="0">
                <a:latin typeface="Arial" charset="0"/>
                <a:ea typeface="ＭＳ Ｐゴシック" pitchFamily="50" charset="-128"/>
                <a:cs typeface="Arial" charset="0"/>
              </a:rPr>
              <a:t>P_MeNB</a:t>
            </a:r>
            <a:r>
              <a:rPr lang="en-US" altLang="zh-CN" sz="1600" dirty="0" smtClean="0">
                <a:latin typeface="Arial" charset="0"/>
                <a:ea typeface="ＭＳ Ｐゴシック" pitchFamily="50" charset="-128"/>
                <a:cs typeface="Arial" charset="0"/>
              </a:rPr>
              <a:t> </a:t>
            </a:r>
            <a:r>
              <a:rPr lang="en-US" altLang="zh-CN" sz="1600" dirty="0">
                <a:latin typeface="Arial" charset="0"/>
                <a:ea typeface="ＭＳ Ｐゴシック" pitchFamily="50" charset="-128"/>
                <a:cs typeface="Arial" charset="0"/>
              </a:rPr>
              <a:t>(i.e</a:t>
            </a:r>
            <a:r>
              <a:rPr lang="en-US" altLang="zh-CN" sz="1600" dirty="0" smtClean="0">
                <a:latin typeface="Arial" charset="0"/>
                <a:ea typeface="ＭＳ Ｐゴシック" pitchFamily="50" charset="-128"/>
                <a:cs typeface="Arial" charset="0"/>
              </a:rPr>
              <a:t>. </a:t>
            </a:r>
            <a:r>
              <a:rPr lang="en-US" altLang="zh-CN" sz="1600" dirty="0" err="1" smtClean="0">
                <a:latin typeface="Arial" charset="0"/>
                <a:ea typeface="ＭＳ Ｐゴシック" pitchFamily="50" charset="-128"/>
                <a:cs typeface="Arial" charset="0"/>
              </a:rPr>
              <a:t>Ppre_SeNB</a:t>
            </a:r>
            <a:r>
              <a:rPr lang="en-US" altLang="zh-CN" sz="1600" dirty="0">
                <a:latin typeface="Arial" charset="0"/>
                <a:ea typeface="ＭＳ Ｐゴシック" pitchFamily="50" charset="-128"/>
                <a:cs typeface="Arial" charset="0"/>
              </a:rPr>
              <a:t> </a:t>
            </a:r>
            <a:r>
              <a:rPr lang="en-US" altLang="zh-CN" sz="1600" dirty="0" smtClean="0">
                <a:latin typeface="Arial" charset="0"/>
                <a:ea typeface="ＭＳ Ｐゴシック" pitchFamily="50" charset="-128"/>
                <a:cs typeface="Arial" charset="0"/>
              </a:rPr>
              <a:t>and </a:t>
            </a:r>
            <a:r>
              <a:rPr lang="en-US" altLang="zh-CN" sz="1600" dirty="0" err="1" smtClean="0">
                <a:latin typeface="Arial" charset="0"/>
                <a:ea typeface="ＭＳ Ｐゴシック" pitchFamily="50" charset="-128"/>
                <a:cs typeface="Arial" charset="0"/>
              </a:rPr>
              <a:t>Ppre_MeNB</a:t>
            </a:r>
            <a:r>
              <a:rPr lang="en-US" altLang="zh-CN" sz="1600" dirty="0" smtClean="0">
                <a:latin typeface="Arial" charset="0"/>
                <a:ea typeface="ＭＳ Ｐゴシック" pitchFamily="50" charset="-128"/>
                <a:cs typeface="Arial" charset="0"/>
              </a:rPr>
              <a:t>) </a:t>
            </a:r>
          </a:p>
          <a:p>
            <a:pPr lvl="3" eaLnBrk="1" latinLnBrk="0" hangingPunct="1"/>
            <a:r>
              <a:rPr lang="en-US" altLang="zh-CN" sz="1400" dirty="0">
                <a:latin typeface="Arial" charset="0"/>
                <a:ea typeface="ＭＳ Ｐゴシック" pitchFamily="50" charset="-128"/>
                <a:cs typeface="Arial" charset="0"/>
              </a:rPr>
              <a:t>At first, UE needs to allocate power per each eNB up to </a:t>
            </a:r>
            <a:r>
              <a:rPr lang="en-US" altLang="zh-CN" sz="1400" dirty="0" err="1">
                <a:latin typeface="Arial" charset="0"/>
                <a:ea typeface="ＭＳ Ｐゴシック" pitchFamily="50" charset="-128"/>
                <a:cs typeface="Arial" charset="0"/>
              </a:rPr>
              <a:t>P_SeNB</a:t>
            </a:r>
            <a:r>
              <a:rPr lang="en-US" altLang="zh-CN" sz="1400" dirty="0">
                <a:latin typeface="Arial" charset="0"/>
                <a:ea typeface="ＭＳ Ｐゴシック" pitchFamily="50" charset="-128"/>
                <a:cs typeface="Arial" charset="0"/>
              </a:rPr>
              <a:t> or </a:t>
            </a:r>
            <a:r>
              <a:rPr lang="en-US" altLang="zh-CN" sz="1400" dirty="0" err="1">
                <a:latin typeface="Arial" charset="0"/>
                <a:ea typeface="ＭＳ Ｐゴシック" pitchFamily="50" charset="-128"/>
                <a:cs typeface="Arial" charset="0"/>
              </a:rPr>
              <a:t>P_MeNB</a:t>
            </a:r>
            <a:r>
              <a:rPr lang="en-US" altLang="zh-CN" sz="1400" dirty="0">
                <a:latin typeface="Arial" charset="0"/>
                <a:ea typeface="ＭＳ Ｐゴシック" pitchFamily="50" charset="-128"/>
                <a:cs typeface="Arial" charset="0"/>
              </a:rPr>
              <a:t> (if configured) respectively regardless of priority rule if transmission is scheduled</a:t>
            </a:r>
          </a:p>
          <a:p>
            <a:pPr lvl="4" eaLnBrk="1" latinLnBrk="0" hangingPunct="1"/>
            <a:r>
              <a:rPr lang="sv-SE" altLang="en-US" sz="1200" dirty="0" smtClean="0">
                <a:latin typeface="Arial" pitchFamily="34" charset="0"/>
                <a:ea typeface="ＭＳ Ｐゴシック" charset="-128"/>
                <a:cs typeface="Arial" pitchFamily="34" charset="0"/>
              </a:rPr>
              <a:t>Ppre_xeNB </a:t>
            </a:r>
            <a:r>
              <a:rPr lang="sv-SE" altLang="en-US" sz="1200" dirty="0">
                <a:latin typeface="Arial" pitchFamily="34" charset="0"/>
                <a:ea typeface="ＭＳ Ｐゴシック" charset="-128"/>
                <a:cs typeface="Arial" pitchFamily="34" charset="0"/>
              </a:rPr>
              <a:t>= min {power based on actual grant/assignment and TPC commands, P_xeNB</a:t>
            </a:r>
            <a:r>
              <a:rPr lang="sv-SE" altLang="en-US" sz="1200" dirty="0" smtClean="0">
                <a:latin typeface="Arial" pitchFamily="34" charset="0"/>
                <a:ea typeface="ＭＳ Ｐゴシック" charset="-128"/>
                <a:cs typeface="Arial" pitchFamily="34" charset="0"/>
              </a:rPr>
              <a:t>}</a:t>
            </a:r>
            <a:endParaRPr lang="en-US" altLang="zh-CN" sz="1200" dirty="0">
              <a:latin typeface="Arial" pitchFamily="34" charset="0"/>
              <a:ea typeface="ＭＳ Ｐゴシック" pitchFamily="50" charset="-128"/>
              <a:cs typeface="Arial" pitchFamily="34" charset="0"/>
            </a:endParaRPr>
          </a:p>
          <a:p>
            <a:pPr lvl="2" eaLnBrk="1" latinLnBrk="0" hangingPunct="1"/>
            <a:r>
              <a:rPr lang="en-US" altLang="zh-CN" sz="1600" dirty="0" smtClean="0">
                <a:latin typeface="Arial" charset="0"/>
                <a:ea typeface="ＭＳ Ｐゴシック" pitchFamily="50" charset="-128"/>
                <a:cs typeface="Arial" charset="0"/>
              </a:rPr>
              <a:t>(2) Plus </a:t>
            </a:r>
            <a:r>
              <a:rPr lang="en-US" altLang="zh-CN" sz="1600" dirty="0">
                <a:latin typeface="Arial" charset="0"/>
                <a:ea typeface="ＭＳ Ｐゴシック" pitchFamily="50" charset="-128"/>
                <a:cs typeface="Arial" charset="0"/>
              </a:rPr>
              <a:t>allocation of remaining </a:t>
            </a:r>
            <a:r>
              <a:rPr lang="en-US" altLang="zh-CN" sz="1600" dirty="0" smtClean="0">
                <a:latin typeface="Arial" charset="0"/>
                <a:ea typeface="ＭＳ Ｐゴシック" pitchFamily="50" charset="-128"/>
                <a:cs typeface="Arial" charset="0"/>
              </a:rPr>
              <a:t>power</a:t>
            </a:r>
          </a:p>
          <a:p>
            <a:pPr lvl="3" algn="just" eaLnBrk="1" latinLnBrk="0" hangingPunct="1"/>
            <a:endParaRPr lang="en-US" altLang="zh-CN" sz="1400" dirty="0">
              <a:latin typeface="Arial" charset="0"/>
              <a:ea typeface="ＭＳ Ｐゴシック" pitchFamily="50" charset="-128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3435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b="1" dirty="0">
                <a:latin typeface="Calibri" pitchFamily="34" charset="0"/>
              </a:rPr>
              <a:t>Proposal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algn="just" eaLnBrk="1" latinLnBrk="0" hangingPunct="1"/>
            <a:r>
              <a:rPr lang="en-US" altLang="zh-CN" sz="2400" dirty="0">
                <a:latin typeface="Arial" charset="0"/>
                <a:ea typeface="ＭＳ Ｐゴシック" pitchFamily="50" charset="-128"/>
                <a:cs typeface="Arial" charset="0"/>
              </a:rPr>
              <a:t>In both synchronous and asynchronous cases:</a:t>
            </a:r>
          </a:p>
          <a:p>
            <a:pPr lvl="1" algn="just" eaLnBrk="1" latinLnBrk="0" hangingPunct="1"/>
            <a:r>
              <a:rPr lang="en-US" altLang="zh-CN" sz="2000" dirty="0" smtClean="0">
                <a:latin typeface="Arial" charset="0"/>
                <a:ea typeface="ＭＳ Ｐゴシック" pitchFamily="50" charset="-128"/>
                <a:cs typeface="Arial" charset="0"/>
              </a:rPr>
              <a:t>If look-ahead </a:t>
            </a:r>
            <a:r>
              <a:rPr lang="en-US" altLang="zh-CN" sz="2000" dirty="0">
                <a:latin typeface="Arial" charset="0"/>
                <a:ea typeface="ＭＳ Ｐゴシック" pitchFamily="50" charset="-128"/>
                <a:cs typeface="Arial" charset="0"/>
              </a:rPr>
              <a:t>is supported </a:t>
            </a:r>
            <a:r>
              <a:rPr lang="en-US" altLang="zh-CN" sz="2000" dirty="0" smtClean="0">
                <a:latin typeface="Arial" charset="0"/>
                <a:ea typeface="ＭＳ Ｐゴシック" pitchFamily="50" charset="-128"/>
                <a:cs typeface="Arial" charset="0"/>
              </a:rPr>
              <a:t>or in synchronous case</a:t>
            </a:r>
          </a:p>
          <a:p>
            <a:pPr lvl="2" algn="just" eaLnBrk="1" latinLnBrk="0" hangingPunct="1"/>
            <a:r>
              <a:rPr lang="en-US" altLang="zh-CN" sz="1800" dirty="0" smtClean="0">
                <a:latin typeface="Arial" charset="0"/>
                <a:ea typeface="ＭＳ Ｐゴシック" pitchFamily="50" charset="-128"/>
                <a:cs typeface="Arial" charset="0"/>
              </a:rPr>
              <a:t>All the remaining power can be used</a:t>
            </a:r>
          </a:p>
          <a:p>
            <a:pPr lvl="2" algn="just" eaLnBrk="1" latinLnBrk="0" hangingPunct="1"/>
            <a:r>
              <a:rPr lang="en-US" altLang="zh-CN" sz="1800" dirty="0" smtClean="0">
                <a:latin typeface="Arial" charset="0"/>
                <a:ea typeface="ＭＳ Ｐゴシック" pitchFamily="50" charset="-128"/>
                <a:cs typeface="Arial" charset="0"/>
              </a:rPr>
              <a:t>For the remaining power, priority is determined based </a:t>
            </a:r>
            <a:r>
              <a:rPr lang="en-US" altLang="zh-CN" sz="1800" dirty="0">
                <a:latin typeface="Arial" charset="0"/>
                <a:ea typeface="ＭＳ Ｐゴシック" pitchFamily="50" charset="-128"/>
                <a:cs typeface="Arial" charset="0"/>
              </a:rPr>
              <a:t>on UCI type across CG for channels not satisfied by </a:t>
            </a:r>
            <a:r>
              <a:rPr lang="en-US" altLang="zh-CN" sz="1800" dirty="0" err="1">
                <a:latin typeface="Arial" charset="0"/>
                <a:ea typeface="ＭＳ Ｐゴシック" pitchFamily="50" charset="-128"/>
                <a:cs typeface="Arial" charset="0"/>
              </a:rPr>
              <a:t>P_SeNB</a:t>
            </a:r>
            <a:r>
              <a:rPr lang="en-US" altLang="zh-CN" sz="1800" dirty="0">
                <a:latin typeface="Arial" charset="0"/>
                <a:ea typeface="ＭＳ Ｐゴシック" pitchFamily="50" charset="-128"/>
                <a:cs typeface="Arial" charset="0"/>
              </a:rPr>
              <a:t> or </a:t>
            </a:r>
            <a:r>
              <a:rPr lang="en-US" altLang="zh-CN" sz="1800" dirty="0" err="1" smtClean="0">
                <a:latin typeface="Arial" charset="0"/>
                <a:ea typeface="ＭＳ Ｐゴシック" pitchFamily="50" charset="-128"/>
                <a:cs typeface="Arial" charset="0"/>
              </a:rPr>
              <a:t>P_MeNB</a:t>
            </a:r>
            <a:endParaRPr lang="en-US" altLang="zh-CN" sz="1800" dirty="0" smtClean="0">
              <a:latin typeface="Arial" charset="0"/>
              <a:ea typeface="ＭＳ Ｐゴシック" pitchFamily="50" charset="-128"/>
              <a:cs typeface="Arial" charset="0"/>
            </a:endParaRPr>
          </a:p>
          <a:p>
            <a:pPr lvl="3" algn="just" eaLnBrk="1" latinLnBrk="0" hangingPunct="1"/>
            <a:r>
              <a:rPr lang="en-US" altLang="zh-CN" sz="1400" dirty="0" err="1" smtClean="0">
                <a:latin typeface="Arial" charset="0"/>
                <a:ea typeface="ＭＳ Ｐゴシック" pitchFamily="50" charset="-128"/>
                <a:cs typeface="Arial" charset="0"/>
              </a:rPr>
              <a:t>FFS</a:t>
            </a:r>
            <a:r>
              <a:rPr lang="en-US" altLang="zh-CN" sz="1400" dirty="0" smtClean="0">
                <a:latin typeface="Arial" charset="0"/>
                <a:ea typeface="ＭＳ Ｐゴシック" pitchFamily="50" charset="-128"/>
                <a:cs typeface="Arial" charset="0"/>
              </a:rPr>
              <a:t> on details</a:t>
            </a:r>
            <a:endParaRPr lang="en-US" altLang="zh-CN" sz="1400" dirty="0">
              <a:latin typeface="Arial" charset="0"/>
              <a:ea typeface="ＭＳ Ｐゴシック" pitchFamily="50" charset="-128"/>
              <a:cs typeface="Arial" charset="0"/>
            </a:endParaRPr>
          </a:p>
          <a:p>
            <a:pPr lvl="3" algn="just" eaLnBrk="1" latinLnBrk="0" hangingPunct="1"/>
            <a:r>
              <a:rPr lang="en-US" altLang="zh-CN" sz="1400" dirty="0">
                <a:latin typeface="Arial" charset="0"/>
                <a:ea typeface="ＭＳ Ｐゴシック" pitchFamily="50" charset="-128"/>
                <a:cs typeface="Arial" charset="0"/>
              </a:rPr>
              <a:t>Giving higher priority to a CG is not precluded</a:t>
            </a:r>
          </a:p>
          <a:p>
            <a:pPr lvl="1" algn="just" eaLnBrk="1" latinLnBrk="0" hangingPunct="1"/>
            <a:r>
              <a:rPr lang="en-US" altLang="zh-CN" sz="2000" dirty="0" smtClean="0">
                <a:latin typeface="Arial" charset="0"/>
                <a:ea typeface="ＭＳ Ｐゴシック" pitchFamily="50" charset="-128"/>
                <a:cs typeface="Arial" charset="0"/>
              </a:rPr>
              <a:t>If look-ahead </a:t>
            </a:r>
            <a:r>
              <a:rPr lang="en-US" altLang="zh-CN" sz="2000" dirty="0">
                <a:latin typeface="Arial" charset="0"/>
                <a:ea typeface="ＭＳ Ｐゴシック" pitchFamily="50" charset="-128"/>
                <a:cs typeface="Arial" charset="0"/>
              </a:rPr>
              <a:t>is not </a:t>
            </a:r>
            <a:r>
              <a:rPr lang="en-US" altLang="zh-CN" sz="2000" dirty="0" smtClean="0">
                <a:latin typeface="Arial" charset="0"/>
                <a:ea typeface="ＭＳ Ｐゴシック" pitchFamily="50" charset="-128"/>
                <a:cs typeface="Arial" charset="0"/>
              </a:rPr>
              <a:t>assumed: </a:t>
            </a:r>
          </a:p>
          <a:p>
            <a:pPr lvl="2" algn="just" eaLnBrk="1" latinLnBrk="0" hangingPunct="1"/>
            <a:r>
              <a:rPr lang="en-US" altLang="zh-CN" sz="1800" dirty="0" smtClean="0">
                <a:latin typeface="Arial" charset="0"/>
                <a:ea typeface="ＭＳ Ｐゴシック" pitchFamily="50" charset="-128"/>
                <a:cs typeface="Arial" charset="0"/>
              </a:rPr>
              <a:t>Reserve </a:t>
            </a:r>
            <a:r>
              <a:rPr lang="en-US" altLang="zh-CN" sz="1800" dirty="0" err="1" smtClean="0">
                <a:latin typeface="Arial" charset="0"/>
                <a:ea typeface="ＭＳ Ｐゴシック" pitchFamily="50" charset="-128"/>
                <a:cs typeface="Arial" charset="0"/>
              </a:rPr>
              <a:t>P_SeNB</a:t>
            </a:r>
            <a:r>
              <a:rPr lang="en-US" altLang="zh-CN" sz="1800" dirty="0">
                <a:latin typeface="Arial" charset="0"/>
                <a:ea typeface="ＭＳ Ｐゴシック" pitchFamily="50" charset="-128"/>
                <a:cs typeface="Arial" charset="0"/>
              </a:rPr>
              <a:t> </a:t>
            </a:r>
            <a:r>
              <a:rPr lang="en-US" altLang="zh-CN" sz="1800" dirty="0" smtClean="0">
                <a:latin typeface="Arial" charset="0"/>
                <a:ea typeface="ＭＳ Ｐゴシック" pitchFamily="50" charset="-128"/>
                <a:cs typeface="Arial" charset="0"/>
              </a:rPr>
              <a:t>and/or </a:t>
            </a:r>
            <a:r>
              <a:rPr lang="en-US" altLang="zh-CN" sz="1800" dirty="0" err="1" smtClean="0">
                <a:latin typeface="Arial" charset="0"/>
                <a:ea typeface="ＭＳ Ｐゴシック" pitchFamily="50" charset="-128"/>
                <a:cs typeface="Arial" charset="0"/>
              </a:rPr>
              <a:t>P_MeNB</a:t>
            </a:r>
            <a:r>
              <a:rPr lang="en-US" altLang="zh-CN" sz="1800" dirty="0" smtClean="0">
                <a:latin typeface="Arial" charset="0"/>
                <a:ea typeface="ＭＳ Ｐゴシック" pitchFamily="50" charset="-128"/>
                <a:cs typeface="Arial" charset="0"/>
              </a:rPr>
              <a:t> towards each eNB if there is potential uplink transmission</a:t>
            </a:r>
          </a:p>
          <a:p>
            <a:pPr lvl="3" algn="just" eaLnBrk="1" latinLnBrk="0" hangingPunct="1"/>
            <a:r>
              <a:rPr lang="en-US" altLang="zh-CN" sz="1400" dirty="0" smtClean="0">
                <a:latin typeface="Arial" charset="0"/>
                <a:ea typeface="ＭＳ Ｐゴシック" pitchFamily="50" charset="-128"/>
                <a:cs typeface="Arial" charset="0"/>
              </a:rPr>
              <a:t>If the UE knows it does not have transmission in the other CG in overlapped subframes based on at least semi-static information, UE does not reserve the power for that CG</a:t>
            </a:r>
          </a:p>
          <a:p>
            <a:pPr lvl="2" algn="just" latinLnBrk="0"/>
            <a:r>
              <a:rPr lang="en-US" altLang="zh-CN" sz="1800" dirty="0" smtClean="0">
                <a:latin typeface="Arial" charset="0"/>
                <a:ea typeface="ＭＳ Ｐゴシック" pitchFamily="50" charset="-128"/>
                <a:cs typeface="Arial" charset="0"/>
              </a:rPr>
              <a:t>For the remaining power, earlier </a:t>
            </a:r>
            <a:r>
              <a:rPr lang="en-US" altLang="zh-CN" sz="1800" dirty="0">
                <a:latin typeface="Arial" charset="0"/>
                <a:ea typeface="ＭＳ Ｐゴシック" pitchFamily="50" charset="-128"/>
                <a:cs typeface="Arial" charset="0"/>
              </a:rPr>
              <a:t>transmission is higher </a:t>
            </a:r>
            <a:r>
              <a:rPr lang="en-US" altLang="zh-CN" sz="1800" dirty="0" smtClean="0">
                <a:latin typeface="Arial" charset="0"/>
                <a:ea typeface="ＭＳ Ｐゴシック" pitchFamily="50" charset="-128"/>
                <a:cs typeface="Arial" charset="0"/>
              </a:rPr>
              <a:t>priority</a:t>
            </a:r>
          </a:p>
          <a:p>
            <a:pPr lvl="1" algn="just" latinLnBrk="0"/>
            <a:endParaRPr lang="en-US" altLang="zh-CN" sz="2200" dirty="0" smtClean="0">
              <a:latin typeface="Arial" charset="0"/>
              <a:ea typeface="ＭＳ Ｐゴシック" pitchFamily="50" charset="-128"/>
              <a:cs typeface="Arial" charset="0"/>
            </a:endParaRPr>
          </a:p>
          <a:p>
            <a:pPr lvl="1" algn="just" latinLnBrk="0"/>
            <a:r>
              <a:rPr lang="en-US" altLang="zh-CN" sz="1800" dirty="0" smtClean="0">
                <a:latin typeface="Arial" charset="0"/>
                <a:ea typeface="ＭＳ Ｐゴシック" pitchFamily="50" charset="-128"/>
                <a:cs typeface="Arial" charset="0"/>
              </a:rPr>
              <a:t>Confirm WA with clarification: </a:t>
            </a:r>
          </a:p>
          <a:p>
            <a:pPr lvl="2" algn="just" latinLnBrk="0"/>
            <a:r>
              <a:rPr lang="en-GB" altLang="ko-KR" sz="1900" dirty="0" smtClean="0"/>
              <a:t>Power </a:t>
            </a:r>
            <a:r>
              <a:rPr lang="en-GB" altLang="ko-KR" sz="1900" dirty="0"/>
              <a:t>control changes are not allowed one carrier in the middle of subframe in asynchronous case in dual </a:t>
            </a:r>
            <a:r>
              <a:rPr lang="en-GB" altLang="ko-KR" sz="1900" dirty="0" smtClean="0"/>
              <a:t>connectivity (i.e., Power of on-going transmission is not adjusted)</a:t>
            </a:r>
            <a:endParaRPr lang="en-US" altLang="zh-CN" sz="1400" dirty="0">
              <a:latin typeface="Arial" charset="0"/>
              <a:ea typeface="ＭＳ Ｐゴシック" pitchFamily="50" charset="-128"/>
              <a:cs typeface="Arial" charset="0"/>
            </a:endParaRPr>
          </a:p>
          <a:p>
            <a:pPr marL="400050" lvl="1" indent="0"/>
            <a:r>
              <a:rPr lang="en-US" altLang="ko-KR" sz="1800" dirty="0" smtClean="0">
                <a:latin typeface="Arial" charset="0"/>
                <a:ea typeface="ＭＳ Ｐゴシック" pitchFamily="50" charset="-128"/>
                <a:cs typeface="Arial" charset="0"/>
              </a:rPr>
              <a:t>Within </a:t>
            </a:r>
            <a:r>
              <a:rPr lang="en-US" altLang="ko-KR" sz="1800" dirty="0">
                <a:latin typeface="Arial" charset="0"/>
                <a:ea typeface="ＭＳ Ｐゴシック" pitchFamily="50" charset="-128"/>
                <a:cs typeface="Arial" charset="0"/>
              </a:rPr>
              <a:t>a CG, for the total power allocation, reuse </a:t>
            </a:r>
            <a:r>
              <a:rPr lang="en-US" altLang="ko-KR" sz="1800" dirty="0" err="1">
                <a:latin typeface="Arial" charset="0"/>
                <a:ea typeface="ＭＳ Ｐゴシック" pitchFamily="50" charset="-128"/>
                <a:cs typeface="Arial" charset="0"/>
              </a:rPr>
              <a:t>Rel</a:t>
            </a:r>
            <a:r>
              <a:rPr lang="en-US" altLang="ko-KR" sz="1800" dirty="0">
                <a:latin typeface="Arial" charset="0"/>
                <a:ea typeface="ＭＳ Ｐゴシック" pitchFamily="50" charset="-128"/>
                <a:cs typeface="Arial" charset="0"/>
              </a:rPr>
              <a:t>-11 relative priority and power scaling of different channel types</a:t>
            </a:r>
            <a:endParaRPr lang="sv-SE" altLang="zh-CN" sz="1800" dirty="0">
              <a:latin typeface="Arial" charset="0"/>
              <a:ea typeface="ＭＳ Ｐゴシック" charset="-128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4431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smtClean="0">
                <a:ea typeface="ＭＳ Ｐゴシック" pitchFamily="50" charset="-128"/>
              </a:rPr>
              <a:t>Proposal</a:t>
            </a:r>
            <a:endParaRPr lang="en-US" altLang="ko-KR" smtClean="0">
              <a:ea typeface="ＭＳ Ｐゴシック" pitchFamily="50" charset="-128"/>
            </a:endParaRPr>
          </a:p>
        </p:txBody>
      </p:sp>
      <p:sp>
        <p:nvSpPr>
          <p:cNvPr id="307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sz="2000" dirty="0" smtClean="0">
                <a:ea typeface="ＭＳ Ｐゴシック" pitchFamily="50" charset="-128"/>
              </a:rPr>
              <a:t>PRACH to PCell has the highest priority; </a:t>
            </a:r>
          </a:p>
          <a:p>
            <a:r>
              <a:rPr lang="en-US" altLang="ko-KR" sz="2000" dirty="0" smtClean="0">
                <a:ea typeface="ＭＳ Ｐゴシック" pitchFamily="50" charset="-128"/>
              </a:rPr>
              <a:t>SRS (both towards MeNB and SeNB) have the lowest priority; </a:t>
            </a:r>
          </a:p>
          <a:p>
            <a:r>
              <a:rPr lang="en-US" altLang="ko-KR" sz="2000" dirty="0" err="1" smtClean="0">
                <a:ea typeface="ＭＳ Ｐゴシック" pitchFamily="50" charset="-128"/>
              </a:rPr>
              <a:t>RAN1</a:t>
            </a:r>
            <a:r>
              <a:rPr lang="en-US" altLang="ko-KR" sz="2000" dirty="0" smtClean="0">
                <a:ea typeface="ＭＳ Ｐゴシック" pitchFamily="50" charset="-128"/>
              </a:rPr>
              <a:t> perspective, differentiation between PUSCH with </a:t>
            </a:r>
            <a:r>
              <a:rPr lang="en-US" altLang="ko-KR" sz="2000" dirty="0" err="1" smtClean="0">
                <a:ea typeface="ＭＳ Ｐゴシック" pitchFamily="50" charset="-128"/>
              </a:rPr>
              <a:t>SRB</a:t>
            </a:r>
            <a:r>
              <a:rPr lang="en-US" altLang="ko-KR" sz="2000" dirty="0" smtClean="0">
                <a:ea typeface="ＭＳ Ｐゴシック" pitchFamily="50" charset="-128"/>
              </a:rPr>
              <a:t> and PUSCH without </a:t>
            </a:r>
            <a:r>
              <a:rPr lang="en-US" altLang="ko-KR" sz="2000" dirty="0" err="1" smtClean="0">
                <a:ea typeface="ＭＳ Ｐゴシック" pitchFamily="50" charset="-128"/>
              </a:rPr>
              <a:t>SRB</a:t>
            </a:r>
            <a:r>
              <a:rPr lang="en-US" altLang="ko-KR" sz="2000" dirty="0" smtClean="0">
                <a:ea typeface="ＭＳ Ｐゴシック" pitchFamily="50" charset="-128"/>
              </a:rPr>
              <a:t> is not assumed</a:t>
            </a:r>
          </a:p>
        </p:txBody>
      </p:sp>
    </p:spTree>
    <p:extLst>
      <p:ext uri="{BB962C8B-B14F-4D97-AF65-F5344CB8AC3E}">
        <p14:creationId xmlns:p14="http://schemas.microsoft.com/office/powerpoint/2010/main" val="1874458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dirty="0" smtClean="0"/>
              <a:t>Appendix</a:t>
            </a:r>
            <a:endParaRPr lang="ko-KR" altLang="en-US" dirty="0"/>
          </a:p>
        </p:txBody>
      </p:sp>
      <p:sp>
        <p:nvSpPr>
          <p:cNvPr id="5" name="부제목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94584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721499"/>
          </a:xfrm>
        </p:spPr>
        <p:txBody>
          <a:bodyPr/>
          <a:lstStyle/>
          <a:p>
            <a:r>
              <a:rPr lang="en-US" altLang="ko-KR" dirty="0" smtClean="0"/>
              <a:t>In </a:t>
            </a:r>
            <a:r>
              <a:rPr lang="en-US" altLang="ko-KR" dirty="0" err="1" smtClean="0"/>
              <a:t>async</a:t>
            </a:r>
            <a:r>
              <a:rPr lang="en-US" altLang="ko-KR" dirty="0" smtClean="0"/>
              <a:t> case</a:t>
            </a:r>
          </a:p>
          <a:p>
            <a:r>
              <a:rPr lang="en-US" altLang="ko-KR" sz="1800" dirty="0">
                <a:latin typeface="Arial" pitchFamily="34" charset="0"/>
                <a:cs typeface="Arial" pitchFamily="34" charset="0"/>
              </a:rPr>
              <a:t>Allocated power of a </a:t>
            </a:r>
            <a:r>
              <a:rPr lang="en-US" altLang="ko-KR" sz="1800" dirty="0" smtClean="0">
                <a:latin typeface="Arial" pitchFamily="34" charset="0"/>
                <a:cs typeface="Arial" pitchFamily="34" charset="0"/>
              </a:rPr>
              <a:t>eNB </a:t>
            </a:r>
            <a:r>
              <a:rPr lang="en-US" altLang="ko-KR" sz="1800" dirty="0">
                <a:latin typeface="Arial" pitchFamily="34" charset="0"/>
                <a:cs typeface="Arial" pitchFamily="34" charset="0"/>
              </a:rPr>
              <a:t>takes into account both overlapping subframes of </a:t>
            </a:r>
            <a:r>
              <a:rPr lang="en-US" altLang="ko-KR" sz="1800" dirty="0" smtClean="0">
                <a:latin typeface="Arial" pitchFamily="34" charset="0"/>
                <a:cs typeface="Arial" pitchFamily="34" charset="0"/>
              </a:rPr>
              <a:t>other eNB</a:t>
            </a:r>
            <a:r>
              <a:rPr lang="en-US" altLang="ko-KR" sz="1800" dirty="0">
                <a:latin typeface="Arial" pitchFamily="34" charset="0"/>
                <a:cs typeface="Arial" pitchFamily="34" charset="0"/>
              </a:rPr>
              <a:t> </a:t>
            </a:r>
            <a:endParaRPr lang="en-US" altLang="ko-KR" sz="1800" dirty="0" smtClean="0">
              <a:latin typeface="Arial" pitchFamily="34" charset="0"/>
              <a:cs typeface="Arial" pitchFamily="34" charset="0"/>
            </a:endParaRPr>
          </a:p>
          <a:p>
            <a:r>
              <a:rPr lang="en-US" altLang="ko-KR" sz="1800" dirty="0" err="1" smtClean="0">
                <a:latin typeface="Arial" pitchFamily="34" charset="0"/>
                <a:cs typeface="Arial" pitchFamily="34" charset="0"/>
              </a:rPr>
              <a:t>Palloc_xeNB</a:t>
            </a:r>
            <a:r>
              <a:rPr lang="en-US" altLang="ko-KR" sz="1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altLang="ko-KR" sz="1800" dirty="0">
                <a:latin typeface="Arial" pitchFamily="34" charset="0"/>
                <a:cs typeface="Arial" pitchFamily="34" charset="0"/>
              </a:rPr>
              <a:t>= min (</a:t>
            </a:r>
            <a:r>
              <a:rPr lang="en-US" altLang="ko-KR" sz="1800" dirty="0" err="1" smtClean="0">
                <a:latin typeface="Arial" pitchFamily="34" charset="0"/>
                <a:cs typeface="Arial" pitchFamily="34" charset="0"/>
              </a:rPr>
              <a:t>Palloc_xeNB_early</a:t>
            </a:r>
            <a:r>
              <a:rPr lang="en-US" altLang="ko-KR" sz="1800" dirty="0">
                <a:latin typeface="Arial" pitchFamily="34" charset="0"/>
                <a:cs typeface="Arial" pitchFamily="34" charset="0"/>
              </a:rPr>
              <a:t>, </a:t>
            </a:r>
            <a:r>
              <a:rPr lang="en-US" altLang="ko-KR" sz="1800" dirty="0" err="1" smtClean="0">
                <a:latin typeface="Arial" pitchFamily="34" charset="0"/>
                <a:cs typeface="Arial" pitchFamily="34" charset="0"/>
              </a:rPr>
              <a:t>Palloc_xeNB_late</a:t>
            </a:r>
            <a:r>
              <a:rPr lang="en-US" altLang="ko-KR" sz="1800" dirty="0" smtClean="0">
                <a:latin typeface="Arial" pitchFamily="34" charset="0"/>
                <a:cs typeface="Arial" pitchFamily="34" charset="0"/>
              </a:rPr>
              <a:t>)</a:t>
            </a:r>
          </a:p>
          <a:p>
            <a:r>
              <a:rPr lang="en-US" altLang="ko-KR" sz="1800" dirty="0" err="1" smtClean="0">
                <a:latin typeface="Arial" pitchFamily="34" charset="0"/>
                <a:cs typeface="Arial" pitchFamily="34" charset="0"/>
              </a:rPr>
              <a:t>Palloc_xeNB_early</a:t>
            </a:r>
            <a:r>
              <a:rPr lang="en-US" altLang="ko-KR" sz="1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altLang="ko-KR" sz="1800" dirty="0">
                <a:latin typeface="Arial" pitchFamily="34" charset="0"/>
                <a:cs typeface="Arial" pitchFamily="34" charset="0"/>
              </a:rPr>
              <a:t>is the allocated power if only overlapping subframe starting earlier would be present </a:t>
            </a:r>
            <a:endParaRPr lang="en-US" altLang="ko-KR" sz="1800" dirty="0" smtClean="0">
              <a:latin typeface="Arial" pitchFamily="34" charset="0"/>
              <a:cs typeface="Arial" pitchFamily="34" charset="0"/>
            </a:endParaRPr>
          </a:p>
          <a:p>
            <a:pPr lvl="1"/>
            <a:r>
              <a:rPr lang="en-US" altLang="ko-KR" sz="1800" dirty="0" smtClean="0">
                <a:latin typeface="Arial" pitchFamily="34" charset="0"/>
                <a:cs typeface="Arial" pitchFamily="34" charset="0"/>
              </a:rPr>
              <a:t>The </a:t>
            </a:r>
            <a:r>
              <a:rPr lang="en-US" altLang="ko-KR" sz="1800" dirty="0">
                <a:latin typeface="Arial" pitchFamily="34" charset="0"/>
                <a:cs typeface="Arial" pitchFamily="34" charset="0"/>
              </a:rPr>
              <a:t>power of the overlapping subframe starting earlier cannot be </a:t>
            </a:r>
            <a:r>
              <a:rPr lang="en-US" altLang="ko-KR" sz="1800" dirty="0" smtClean="0">
                <a:latin typeface="Arial" pitchFamily="34" charset="0"/>
                <a:cs typeface="Arial" pitchFamily="34" charset="0"/>
              </a:rPr>
              <a:t>changed</a:t>
            </a:r>
          </a:p>
          <a:p>
            <a:r>
              <a:rPr lang="en-US" altLang="ko-KR" sz="1800" dirty="0" err="1">
                <a:latin typeface="Arial" pitchFamily="34" charset="0"/>
                <a:cs typeface="Arial" pitchFamily="34" charset="0"/>
              </a:rPr>
              <a:t>Palloc_xeNB</a:t>
            </a:r>
            <a:r>
              <a:rPr lang="en-US" altLang="ko-KR" sz="1800" dirty="0">
                <a:latin typeface="Arial" pitchFamily="34" charset="0"/>
                <a:cs typeface="Arial" pitchFamily="34" charset="0"/>
              </a:rPr>
              <a:t> </a:t>
            </a:r>
            <a:r>
              <a:rPr lang="en-US" altLang="ko-KR" sz="1800" dirty="0" smtClean="0">
                <a:latin typeface="Arial" pitchFamily="34" charset="0"/>
                <a:cs typeface="Arial" pitchFamily="34" charset="0"/>
              </a:rPr>
              <a:t>is </a:t>
            </a:r>
            <a:r>
              <a:rPr lang="en-US" altLang="ko-KR" sz="1800" dirty="0">
                <a:latin typeface="Arial" pitchFamily="34" charset="0"/>
                <a:cs typeface="Arial" pitchFamily="34" charset="0"/>
              </a:rPr>
              <a:t>the allocated power if only overlapping subframe starting later would be present </a:t>
            </a:r>
            <a:endParaRPr lang="en-US" altLang="ko-KR" sz="1800" dirty="0" smtClean="0">
              <a:latin typeface="Arial" pitchFamily="34" charset="0"/>
              <a:cs typeface="Arial" pitchFamily="34" charset="0"/>
            </a:endParaRPr>
          </a:p>
          <a:p>
            <a:pPr lvl="1"/>
            <a:r>
              <a:rPr lang="en-US" altLang="ko-KR" sz="1800" dirty="0" smtClean="0">
                <a:latin typeface="Arial" pitchFamily="34" charset="0"/>
                <a:cs typeface="Arial" pitchFamily="34" charset="0"/>
              </a:rPr>
              <a:t>If </a:t>
            </a:r>
            <a:r>
              <a:rPr lang="en-US" altLang="ko-KR" sz="1800" dirty="0">
                <a:latin typeface="Arial" pitchFamily="34" charset="0"/>
                <a:cs typeface="Arial" pitchFamily="34" charset="0"/>
              </a:rPr>
              <a:t>actual required power of other CG in overlapping subframe starting later can be known ("look-ahead") </a:t>
            </a:r>
          </a:p>
          <a:p>
            <a:pPr lvl="2"/>
            <a:r>
              <a:rPr lang="en-US" altLang="ko-KR" sz="1800" dirty="0" err="1">
                <a:latin typeface="Arial" pitchFamily="34" charset="0"/>
                <a:cs typeface="Arial" pitchFamily="34" charset="0"/>
              </a:rPr>
              <a:t>Palloc_xeNB</a:t>
            </a:r>
            <a:r>
              <a:rPr lang="en-US" altLang="ko-KR" sz="1800" dirty="0">
                <a:latin typeface="Arial" pitchFamily="34" charset="0"/>
                <a:cs typeface="Arial" pitchFamily="34" charset="0"/>
              </a:rPr>
              <a:t> </a:t>
            </a:r>
            <a:r>
              <a:rPr lang="en-US" altLang="ko-KR" sz="1800" dirty="0" smtClean="0">
                <a:latin typeface="Arial" pitchFamily="34" charset="0"/>
                <a:cs typeface="Arial" pitchFamily="34" charset="0"/>
              </a:rPr>
              <a:t>_late </a:t>
            </a:r>
            <a:r>
              <a:rPr lang="en-US" altLang="ko-KR" sz="1800" dirty="0">
                <a:latin typeface="Arial" pitchFamily="34" charset="0"/>
                <a:cs typeface="Arial" pitchFamily="34" charset="0"/>
              </a:rPr>
              <a:t>is calculated using the actual required power of the other </a:t>
            </a:r>
            <a:r>
              <a:rPr lang="en-US" altLang="ko-KR" sz="1800" dirty="0" smtClean="0">
                <a:latin typeface="Arial" pitchFamily="34" charset="0"/>
                <a:cs typeface="Arial" pitchFamily="34" charset="0"/>
              </a:rPr>
              <a:t>eNB </a:t>
            </a:r>
          </a:p>
          <a:p>
            <a:pPr lvl="1"/>
            <a:r>
              <a:rPr lang="en-US" altLang="ko-KR" sz="1800" dirty="0" smtClean="0">
                <a:latin typeface="Arial" pitchFamily="34" charset="0"/>
                <a:cs typeface="Arial" pitchFamily="34" charset="0"/>
              </a:rPr>
              <a:t>If </a:t>
            </a:r>
            <a:r>
              <a:rPr lang="en-US" altLang="ko-KR" sz="1800" dirty="0">
                <a:latin typeface="Arial" pitchFamily="34" charset="0"/>
                <a:cs typeface="Arial" pitchFamily="34" charset="0"/>
              </a:rPr>
              <a:t>actual required power of other CG in overlapping subframe starting later can not be known (no "look-ahead") </a:t>
            </a:r>
            <a:endParaRPr lang="en-US" altLang="ko-KR" sz="1800" dirty="0" smtClean="0">
              <a:latin typeface="Arial" pitchFamily="34" charset="0"/>
              <a:cs typeface="Arial" pitchFamily="34" charset="0"/>
            </a:endParaRPr>
          </a:p>
          <a:p>
            <a:pPr lvl="2"/>
            <a:r>
              <a:rPr lang="en-US" altLang="ko-KR" sz="1800" dirty="0" err="1" smtClean="0">
                <a:latin typeface="Arial" pitchFamily="34" charset="0"/>
                <a:cs typeface="Arial" pitchFamily="34" charset="0"/>
              </a:rPr>
              <a:t>Palloc_xeNB</a:t>
            </a:r>
            <a:r>
              <a:rPr lang="en-US" altLang="ko-KR" sz="1800" dirty="0" smtClean="0">
                <a:latin typeface="Arial" pitchFamily="34" charset="0"/>
                <a:cs typeface="Arial" pitchFamily="34" charset="0"/>
              </a:rPr>
              <a:t> _</a:t>
            </a:r>
            <a:r>
              <a:rPr lang="en-US" altLang="ko-KR" sz="1800" dirty="0">
                <a:latin typeface="Arial" pitchFamily="34" charset="0"/>
                <a:cs typeface="Arial" pitchFamily="34" charset="0"/>
              </a:rPr>
              <a:t>late is calculated assuming that </a:t>
            </a:r>
            <a:r>
              <a:rPr lang="en-US" altLang="ko-KR" sz="1800" dirty="0" err="1" smtClean="0">
                <a:latin typeface="Arial" pitchFamily="34" charset="0"/>
                <a:cs typeface="Arial" pitchFamily="34" charset="0"/>
              </a:rPr>
              <a:t>Ppre_xeNB</a:t>
            </a:r>
            <a:r>
              <a:rPr lang="en-US" altLang="ko-KR" sz="1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altLang="ko-KR" sz="1800" dirty="0">
                <a:latin typeface="Arial" pitchFamily="34" charset="0"/>
                <a:cs typeface="Arial" pitchFamily="34" charset="0"/>
              </a:rPr>
              <a:t>of the other </a:t>
            </a:r>
            <a:r>
              <a:rPr lang="en-US" altLang="ko-KR" sz="1800" dirty="0" smtClean="0">
                <a:latin typeface="Arial" pitchFamily="34" charset="0"/>
                <a:cs typeface="Arial" pitchFamily="34" charset="0"/>
              </a:rPr>
              <a:t>eNB </a:t>
            </a:r>
            <a:r>
              <a:rPr lang="en-US" altLang="ko-KR" sz="1800" dirty="0">
                <a:latin typeface="Arial" pitchFamily="34" charset="0"/>
                <a:cs typeface="Arial" pitchFamily="34" charset="0"/>
              </a:rPr>
              <a:t>is equal to its </a:t>
            </a:r>
            <a:r>
              <a:rPr lang="en-US" altLang="ko-KR" sz="1800" dirty="0" err="1" smtClean="0">
                <a:latin typeface="Arial" pitchFamily="34" charset="0"/>
                <a:cs typeface="Arial" pitchFamily="34" charset="0"/>
              </a:rPr>
              <a:t>P_xeNB</a:t>
            </a:r>
            <a:endParaRPr lang="ko-KR" altLang="en-US" sz="18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1577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직선 화살표 연결선 6"/>
          <p:cNvCxnSpPr/>
          <p:nvPr/>
        </p:nvCxnSpPr>
        <p:spPr>
          <a:xfrm>
            <a:off x="395536" y="1196752"/>
            <a:ext cx="0" cy="5040560"/>
          </a:xfrm>
          <a:prstGeom prst="straightConnector1">
            <a:avLst/>
          </a:prstGeom>
          <a:ln>
            <a:solidFill>
              <a:schemeClr val="tx1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 rot="16200000">
            <a:off x="-175882" y="3640378"/>
            <a:ext cx="792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i="1" dirty="0" smtClean="0">
                <a:latin typeface="Times New Roman" pitchFamily="18" charset="0"/>
                <a:cs typeface="Times New Roman" pitchFamily="18" charset="0"/>
              </a:rPr>
              <a:t>P</a:t>
            </a:r>
            <a:r>
              <a:rPr lang="en-US" altLang="ko-KR" i="1" baseline="-25000" dirty="0" smtClean="0">
                <a:latin typeface="Times New Roman" pitchFamily="18" charset="0"/>
                <a:cs typeface="Times New Roman" pitchFamily="18" charset="0"/>
              </a:rPr>
              <a:t>CMAX</a:t>
            </a:r>
            <a:endParaRPr lang="ko-KR" altLang="en-US" i="1" baseline="-250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7" name="직선 화살표 연결선 16"/>
          <p:cNvCxnSpPr/>
          <p:nvPr/>
        </p:nvCxnSpPr>
        <p:spPr>
          <a:xfrm>
            <a:off x="827584" y="1196752"/>
            <a:ext cx="0" cy="1872208"/>
          </a:xfrm>
          <a:prstGeom prst="straightConnector1">
            <a:avLst/>
          </a:prstGeom>
          <a:ln>
            <a:solidFill>
              <a:schemeClr val="tx1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직선 화살표 연결선 18"/>
          <p:cNvCxnSpPr/>
          <p:nvPr/>
        </p:nvCxnSpPr>
        <p:spPr>
          <a:xfrm>
            <a:off x="827584" y="4797152"/>
            <a:ext cx="0" cy="1440160"/>
          </a:xfrm>
          <a:prstGeom prst="straightConnector1">
            <a:avLst/>
          </a:prstGeom>
          <a:ln>
            <a:solidFill>
              <a:schemeClr val="tx1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 rot="16200000">
            <a:off x="220162" y="1804174"/>
            <a:ext cx="8640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i="1" dirty="0" err="1" smtClean="0">
                <a:latin typeface="Times New Roman" pitchFamily="18" charset="0"/>
                <a:cs typeface="Times New Roman" pitchFamily="18" charset="0"/>
              </a:rPr>
              <a:t>P</a:t>
            </a:r>
            <a:r>
              <a:rPr lang="en-US" altLang="ko-KR" i="1" baseline="-25000" dirty="0" err="1" smtClean="0">
                <a:latin typeface="Times New Roman" pitchFamily="18" charset="0"/>
                <a:cs typeface="Times New Roman" pitchFamily="18" charset="0"/>
              </a:rPr>
              <a:t>MeNB</a:t>
            </a:r>
            <a:endParaRPr lang="ko-KR" altLang="en-US" i="1" baseline="-25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 rot="16200000">
            <a:off x="246874" y="5296562"/>
            <a:ext cx="792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i="1" dirty="0" err="1" smtClean="0">
                <a:latin typeface="Times New Roman" pitchFamily="18" charset="0"/>
                <a:cs typeface="Times New Roman" pitchFamily="18" charset="0"/>
              </a:rPr>
              <a:t>P</a:t>
            </a:r>
            <a:r>
              <a:rPr lang="en-US" altLang="ko-KR" i="1" baseline="-25000" dirty="0" err="1" smtClean="0">
                <a:latin typeface="Times New Roman" pitchFamily="18" charset="0"/>
                <a:cs typeface="Times New Roman" pitchFamily="18" charset="0"/>
              </a:rPr>
              <a:t>SeNB</a:t>
            </a:r>
            <a:endParaRPr lang="ko-KR" altLang="en-US" i="1" baseline="-25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직사각형 22"/>
          <p:cNvSpPr/>
          <p:nvPr/>
        </p:nvSpPr>
        <p:spPr>
          <a:xfrm>
            <a:off x="1259632" y="1196752"/>
            <a:ext cx="2592288" cy="4176464"/>
          </a:xfrm>
          <a:prstGeom prst="rect">
            <a:avLst/>
          </a:prstGeom>
          <a:solidFill>
            <a:srgbClr val="FF0000">
              <a:alpha val="30196"/>
            </a:srgb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4" name="직사각형 23"/>
          <p:cNvSpPr/>
          <p:nvPr/>
        </p:nvSpPr>
        <p:spPr>
          <a:xfrm>
            <a:off x="3851920" y="1196752"/>
            <a:ext cx="2592288" cy="4392488"/>
          </a:xfrm>
          <a:prstGeom prst="rect">
            <a:avLst/>
          </a:prstGeom>
          <a:solidFill>
            <a:srgbClr val="FF0000">
              <a:alpha val="30196"/>
            </a:srgb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5" name="직사각형 24"/>
          <p:cNvSpPr/>
          <p:nvPr/>
        </p:nvSpPr>
        <p:spPr>
          <a:xfrm>
            <a:off x="2699792" y="5373216"/>
            <a:ext cx="2592288" cy="864096"/>
          </a:xfrm>
          <a:prstGeom prst="rect">
            <a:avLst/>
          </a:prstGeom>
          <a:solidFill>
            <a:srgbClr val="0000FF">
              <a:alpha val="30196"/>
            </a:srgb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6" name="직사각형 25"/>
          <p:cNvSpPr/>
          <p:nvPr/>
        </p:nvSpPr>
        <p:spPr>
          <a:xfrm>
            <a:off x="5292080" y="5229200"/>
            <a:ext cx="2592288" cy="1008112"/>
          </a:xfrm>
          <a:prstGeom prst="rect">
            <a:avLst/>
          </a:prstGeom>
          <a:solidFill>
            <a:srgbClr val="0000FF">
              <a:alpha val="30196"/>
            </a:srgb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5" name="직선 연결선 4"/>
          <p:cNvCxnSpPr/>
          <p:nvPr/>
        </p:nvCxnSpPr>
        <p:spPr>
          <a:xfrm>
            <a:off x="251520" y="1196752"/>
            <a:ext cx="8568952" cy="0"/>
          </a:xfrm>
          <a:prstGeom prst="line">
            <a:avLst/>
          </a:prstGeom>
          <a:ln w="19050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직선 연결선 5"/>
          <p:cNvCxnSpPr/>
          <p:nvPr/>
        </p:nvCxnSpPr>
        <p:spPr>
          <a:xfrm>
            <a:off x="251520" y="6237312"/>
            <a:ext cx="8568952" cy="0"/>
          </a:xfrm>
          <a:prstGeom prst="line">
            <a:avLst/>
          </a:prstGeom>
          <a:ln w="19050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직선 연결선 10"/>
          <p:cNvCxnSpPr/>
          <p:nvPr/>
        </p:nvCxnSpPr>
        <p:spPr>
          <a:xfrm>
            <a:off x="683568" y="3068960"/>
            <a:ext cx="8136904" cy="0"/>
          </a:xfrm>
          <a:prstGeom prst="line">
            <a:avLst/>
          </a:prstGeom>
          <a:ln w="28575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직선 연결선 13"/>
          <p:cNvCxnSpPr/>
          <p:nvPr/>
        </p:nvCxnSpPr>
        <p:spPr>
          <a:xfrm>
            <a:off x="683568" y="4797152"/>
            <a:ext cx="8136904" cy="0"/>
          </a:xfrm>
          <a:prstGeom prst="line">
            <a:avLst/>
          </a:prstGeom>
          <a:ln w="28575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직사각형 26"/>
          <p:cNvSpPr/>
          <p:nvPr/>
        </p:nvSpPr>
        <p:spPr>
          <a:xfrm>
            <a:off x="1259632" y="1196752"/>
            <a:ext cx="2592288" cy="4176464"/>
          </a:xfrm>
          <a:prstGeom prst="rect">
            <a:avLst/>
          </a:prstGeom>
          <a:solidFill>
            <a:srgbClr val="FF0000">
              <a:alpha val="40000"/>
            </a:srgb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8" name="직사각형 27"/>
          <p:cNvSpPr/>
          <p:nvPr/>
        </p:nvSpPr>
        <p:spPr>
          <a:xfrm>
            <a:off x="2699792" y="5373216"/>
            <a:ext cx="2592288" cy="864096"/>
          </a:xfrm>
          <a:prstGeom prst="rect">
            <a:avLst/>
          </a:prstGeom>
          <a:solidFill>
            <a:srgbClr val="0000FF">
              <a:alpha val="40000"/>
            </a:srgb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9" name="직사각형 28"/>
          <p:cNvSpPr/>
          <p:nvPr/>
        </p:nvSpPr>
        <p:spPr>
          <a:xfrm>
            <a:off x="3851920" y="1196752"/>
            <a:ext cx="2592288" cy="4032448"/>
          </a:xfrm>
          <a:prstGeom prst="rect">
            <a:avLst/>
          </a:prstGeom>
          <a:solidFill>
            <a:srgbClr val="FF0000">
              <a:alpha val="40000"/>
            </a:srgb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0" name="직사각형 29"/>
          <p:cNvSpPr/>
          <p:nvPr/>
        </p:nvSpPr>
        <p:spPr>
          <a:xfrm>
            <a:off x="5292080" y="5229200"/>
            <a:ext cx="2592288" cy="1008112"/>
          </a:xfrm>
          <a:prstGeom prst="rect">
            <a:avLst/>
          </a:prstGeom>
          <a:solidFill>
            <a:srgbClr val="0000FF">
              <a:alpha val="40000"/>
            </a:srgb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31" name="직선 화살표 연결선 30"/>
          <p:cNvCxnSpPr/>
          <p:nvPr/>
        </p:nvCxnSpPr>
        <p:spPr>
          <a:xfrm>
            <a:off x="1259632" y="1052736"/>
            <a:ext cx="2592288" cy="0"/>
          </a:xfrm>
          <a:prstGeom prst="straightConnector1">
            <a:avLst/>
          </a:prstGeom>
          <a:ln>
            <a:solidFill>
              <a:schemeClr val="tx1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2195736" y="692696"/>
            <a:ext cx="9361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i="1" dirty="0" smtClean="0">
                <a:latin typeface="Times New Roman" pitchFamily="18" charset="0"/>
                <a:cs typeface="Times New Roman" pitchFamily="18" charset="0"/>
              </a:rPr>
              <a:t>SF </a:t>
            </a:r>
            <a:r>
              <a:rPr lang="en-US" altLang="ko-KR" i="1" dirty="0" err="1" smtClean="0">
                <a:latin typeface="Times New Roman" pitchFamily="18" charset="0"/>
                <a:cs typeface="Times New Roman" pitchFamily="18" charset="0"/>
              </a:rPr>
              <a:t>i</a:t>
            </a:r>
            <a:endParaRPr lang="ko-KR" altLang="en-US" i="1" baseline="-250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35" name="직선 화살표 연결선 34"/>
          <p:cNvCxnSpPr/>
          <p:nvPr/>
        </p:nvCxnSpPr>
        <p:spPr>
          <a:xfrm>
            <a:off x="3851920" y="1052736"/>
            <a:ext cx="2592288" cy="0"/>
          </a:xfrm>
          <a:prstGeom prst="straightConnector1">
            <a:avLst/>
          </a:prstGeom>
          <a:ln>
            <a:solidFill>
              <a:schemeClr val="tx1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/>
          <p:cNvSpPr txBox="1"/>
          <p:nvPr/>
        </p:nvSpPr>
        <p:spPr>
          <a:xfrm>
            <a:off x="4788024" y="692696"/>
            <a:ext cx="9361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i="1" dirty="0" smtClean="0">
                <a:latin typeface="Times New Roman" pitchFamily="18" charset="0"/>
                <a:cs typeface="Times New Roman" pitchFamily="18" charset="0"/>
              </a:rPr>
              <a:t>SF i+</a:t>
            </a:r>
            <a:r>
              <a:rPr lang="en-US" altLang="ko-KR" dirty="0" smtClean="0">
                <a:latin typeface="Times New Roman" pitchFamily="18" charset="0"/>
                <a:cs typeface="Times New Roman" pitchFamily="18" charset="0"/>
              </a:rPr>
              <a:t>1</a:t>
            </a:r>
            <a:endParaRPr lang="ko-KR" altLang="en-US" baseline="-250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37" name="직선 화살표 연결선 36"/>
          <p:cNvCxnSpPr/>
          <p:nvPr/>
        </p:nvCxnSpPr>
        <p:spPr>
          <a:xfrm>
            <a:off x="2699792" y="6381328"/>
            <a:ext cx="2592288" cy="0"/>
          </a:xfrm>
          <a:prstGeom prst="straightConnector1">
            <a:avLst/>
          </a:prstGeom>
          <a:ln>
            <a:solidFill>
              <a:schemeClr val="tx1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2987824" y="6372036"/>
            <a:ext cx="9361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i="1" dirty="0" smtClean="0">
                <a:latin typeface="Times New Roman" pitchFamily="18" charset="0"/>
                <a:cs typeface="Times New Roman" pitchFamily="18" charset="0"/>
              </a:rPr>
              <a:t>SF k</a:t>
            </a:r>
            <a:endParaRPr lang="ko-KR" altLang="en-US" i="1" baseline="-250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39" name="직선 화살표 연결선 38"/>
          <p:cNvCxnSpPr/>
          <p:nvPr/>
        </p:nvCxnSpPr>
        <p:spPr>
          <a:xfrm>
            <a:off x="5292080" y="6381328"/>
            <a:ext cx="2592288" cy="0"/>
          </a:xfrm>
          <a:prstGeom prst="straightConnector1">
            <a:avLst/>
          </a:prstGeom>
          <a:ln>
            <a:solidFill>
              <a:schemeClr val="tx1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/>
          <p:cNvSpPr txBox="1"/>
          <p:nvPr/>
        </p:nvSpPr>
        <p:spPr>
          <a:xfrm>
            <a:off x="5580112" y="6372036"/>
            <a:ext cx="9361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i="1" dirty="0" smtClean="0">
                <a:latin typeface="Times New Roman" pitchFamily="18" charset="0"/>
                <a:cs typeface="Times New Roman" pitchFamily="18" charset="0"/>
              </a:rPr>
              <a:t>SF k+</a:t>
            </a:r>
            <a:r>
              <a:rPr lang="en-US" altLang="ko-KR" dirty="0" smtClean="0">
                <a:latin typeface="Times New Roman" pitchFamily="18" charset="0"/>
                <a:cs typeface="Times New Roman" pitchFamily="18" charset="0"/>
              </a:rPr>
              <a:t>1</a:t>
            </a:r>
            <a:endParaRPr lang="ko-KR" altLang="en-US" baseline="-25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251520" y="404664"/>
            <a:ext cx="64087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smtClean="0">
                <a:latin typeface="Times New Roman" pitchFamily="18" charset="0"/>
                <a:cs typeface="Times New Roman" pitchFamily="18" charset="0"/>
              </a:rPr>
              <a:t>For Channel 4 &gt; Channel 3 &gt; Channel 2 &gt; Channel 1 in priority,</a:t>
            </a:r>
            <a:endParaRPr lang="ko-KR" altLang="en-US" baseline="-25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1979712" y="2060848"/>
            <a:ext cx="1440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smtClean="0">
                <a:latin typeface="Times New Roman" pitchFamily="18" charset="0"/>
                <a:cs typeface="Times New Roman" pitchFamily="18" charset="0"/>
              </a:rPr>
              <a:t>Channel 1</a:t>
            </a:r>
            <a:endParaRPr lang="ko-KR" altLang="en-US" baseline="-25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3347864" y="5733256"/>
            <a:ext cx="1440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smtClean="0">
                <a:latin typeface="Times New Roman" pitchFamily="18" charset="0"/>
                <a:cs typeface="Times New Roman" pitchFamily="18" charset="0"/>
              </a:rPr>
              <a:t>Channel 2</a:t>
            </a:r>
            <a:endParaRPr lang="ko-KR" altLang="en-US" baseline="-25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4355976" y="2132856"/>
            <a:ext cx="1440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smtClean="0">
                <a:latin typeface="Times New Roman" pitchFamily="18" charset="0"/>
                <a:cs typeface="Times New Roman" pitchFamily="18" charset="0"/>
              </a:rPr>
              <a:t>Channel 3</a:t>
            </a:r>
            <a:endParaRPr lang="ko-KR" altLang="en-US" baseline="-25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5868144" y="5733256"/>
            <a:ext cx="1440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smtClean="0">
                <a:latin typeface="Times New Roman" pitchFamily="18" charset="0"/>
                <a:cs typeface="Times New Roman" pitchFamily="18" charset="0"/>
              </a:rPr>
              <a:t>Channel 4</a:t>
            </a:r>
            <a:endParaRPr lang="ko-KR" altLang="en-US" baseline="-25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6" name="직사각형 45"/>
          <p:cNvSpPr/>
          <p:nvPr/>
        </p:nvSpPr>
        <p:spPr>
          <a:xfrm>
            <a:off x="6876256" y="1412776"/>
            <a:ext cx="216024" cy="368424"/>
          </a:xfrm>
          <a:prstGeom prst="rect">
            <a:avLst/>
          </a:prstGeom>
          <a:solidFill>
            <a:srgbClr val="FF0000">
              <a:alpha val="30196"/>
            </a:srgb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7" name="직사각형 46"/>
          <p:cNvSpPr/>
          <p:nvPr/>
        </p:nvSpPr>
        <p:spPr>
          <a:xfrm>
            <a:off x="7092280" y="1412776"/>
            <a:ext cx="216024" cy="360040"/>
          </a:xfrm>
          <a:prstGeom prst="rect">
            <a:avLst/>
          </a:prstGeom>
          <a:solidFill>
            <a:srgbClr val="0000FF">
              <a:alpha val="30196"/>
            </a:srgb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8" name="직사각형 47"/>
          <p:cNvSpPr/>
          <p:nvPr/>
        </p:nvSpPr>
        <p:spPr>
          <a:xfrm>
            <a:off x="6876256" y="2060848"/>
            <a:ext cx="216024" cy="360040"/>
          </a:xfrm>
          <a:prstGeom prst="rect">
            <a:avLst/>
          </a:prstGeom>
          <a:solidFill>
            <a:srgbClr val="FF0000">
              <a:alpha val="40000"/>
            </a:srgb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9" name="직사각형 48"/>
          <p:cNvSpPr/>
          <p:nvPr/>
        </p:nvSpPr>
        <p:spPr>
          <a:xfrm>
            <a:off x="7092280" y="2060848"/>
            <a:ext cx="216024" cy="360040"/>
          </a:xfrm>
          <a:prstGeom prst="rect">
            <a:avLst/>
          </a:prstGeom>
          <a:solidFill>
            <a:srgbClr val="0000FF">
              <a:alpha val="40000"/>
            </a:srgb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0" name="TextBox 49"/>
          <p:cNvSpPr txBox="1"/>
          <p:nvPr/>
        </p:nvSpPr>
        <p:spPr>
          <a:xfrm>
            <a:off x="7380312" y="1412776"/>
            <a:ext cx="20162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smtClean="0">
                <a:latin typeface="Times New Roman" pitchFamily="18" charset="0"/>
                <a:cs typeface="Times New Roman" pitchFamily="18" charset="0"/>
              </a:rPr>
              <a:t>Scheduled power</a:t>
            </a:r>
            <a:endParaRPr lang="ko-KR" altLang="en-US" baseline="-25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7380312" y="2060848"/>
            <a:ext cx="17636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smtClean="0">
                <a:latin typeface="Times New Roman" pitchFamily="18" charset="0"/>
                <a:cs typeface="Times New Roman" pitchFamily="18" charset="0"/>
              </a:rPr>
              <a:t>Allocated power (</a:t>
            </a:r>
            <a:r>
              <a:rPr lang="en-US" altLang="ko-KR" dirty="0" err="1" smtClean="0">
                <a:latin typeface="Times New Roman" pitchFamily="18" charset="0"/>
                <a:cs typeface="Times New Roman" pitchFamily="18" charset="0"/>
              </a:rPr>
              <a:t>P_pre_xeNB</a:t>
            </a:r>
            <a:r>
              <a:rPr lang="en-US" altLang="ko-KR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ko-KR" altLang="en-US" baseline="-25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251520" y="35332"/>
            <a:ext cx="64087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smtClean="0">
                <a:latin typeface="Times New Roman" pitchFamily="18" charset="0"/>
                <a:cs typeface="Times New Roman" pitchFamily="18" charset="0"/>
              </a:rPr>
              <a:t>Look-ahead supporting case at SF </a:t>
            </a:r>
            <a:r>
              <a:rPr lang="en-US" altLang="ko-KR" dirty="0" err="1" smtClean="0">
                <a:latin typeface="Times New Roman" pitchFamily="18" charset="0"/>
                <a:cs typeface="Times New Roman" pitchFamily="18" charset="0"/>
              </a:rPr>
              <a:t>i+1</a:t>
            </a:r>
            <a:r>
              <a:rPr lang="en-US" altLang="ko-KR" dirty="0" smtClean="0">
                <a:latin typeface="Times New Roman" pitchFamily="18" charset="0"/>
                <a:cs typeface="Times New Roman" pitchFamily="18" charset="0"/>
              </a:rPr>
              <a:t> on MeNB</a:t>
            </a:r>
            <a:endParaRPr lang="ko-KR" altLang="en-US" baseline="-250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53" name="직선 화살표 연결선 52"/>
          <p:cNvCxnSpPr/>
          <p:nvPr/>
        </p:nvCxnSpPr>
        <p:spPr>
          <a:xfrm>
            <a:off x="1763688" y="1200366"/>
            <a:ext cx="0" cy="1872208"/>
          </a:xfrm>
          <a:prstGeom prst="straightConnector1">
            <a:avLst/>
          </a:prstGeom>
          <a:ln>
            <a:solidFill>
              <a:schemeClr val="tx1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TextBox 53"/>
          <p:cNvSpPr txBox="1"/>
          <p:nvPr/>
        </p:nvSpPr>
        <p:spPr>
          <a:xfrm rot="16200000">
            <a:off x="976247" y="2033974"/>
            <a:ext cx="122413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i="1" dirty="0" err="1" smtClean="0">
                <a:latin typeface="Times New Roman" pitchFamily="18" charset="0"/>
                <a:cs typeface="Times New Roman" pitchFamily="18" charset="0"/>
              </a:rPr>
              <a:t>Ppre_MeNB</a:t>
            </a:r>
            <a:endParaRPr lang="ko-KR" altLang="en-US" sz="1200" i="1" baseline="-250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55" name="직선 화살표 연결선 54"/>
          <p:cNvCxnSpPr/>
          <p:nvPr/>
        </p:nvCxnSpPr>
        <p:spPr>
          <a:xfrm>
            <a:off x="4315325" y="1196752"/>
            <a:ext cx="0" cy="1872208"/>
          </a:xfrm>
          <a:prstGeom prst="straightConnector1">
            <a:avLst/>
          </a:prstGeom>
          <a:ln>
            <a:solidFill>
              <a:schemeClr val="tx1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TextBox 55"/>
          <p:cNvSpPr txBox="1"/>
          <p:nvPr/>
        </p:nvSpPr>
        <p:spPr>
          <a:xfrm rot="16200000">
            <a:off x="3527884" y="2030360"/>
            <a:ext cx="122413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i="1" dirty="0" err="1" smtClean="0">
                <a:latin typeface="Times New Roman" pitchFamily="18" charset="0"/>
                <a:cs typeface="Times New Roman" pitchFamily="18" charset="0"/>
              </a:rPr>
              <a:t>Ppre_MeNB</a:t>
            </a:r>
            <a:endParaRPr lang="ko-KR" altLang="en-US" sz="1200" i="1" baseline="-250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57" name="직선 화살표 연결선 56"/>
          <p:cNvCxnSpPr/>
          <p:nvPr/>
        </p:nvCxnSpPr>
        <p:spPr>
          <a:xfrm>
            <a:off x="3242077" y="5373216"/>
            <a:ext cx="0" cy="832739"/>
          </a:xfrm>
          <a:prstGeom prst="straightConnector1">
            <a:avLst/>
          </a:prstGeom>
          <a:ln>
            <a:solidFill>
              <a:schemeClr val="tx1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TextBox 57"/>
          <p:cNvSpPr txBox="1"/>
          <p:nvPr/>
        </p:nvSpPr>
        <p:spPr>
          <a:xfrm rot="16200000">
            <a:off x="2370240" y="5633795"/>
            <a:ext cx="122413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i="1" dirty="0" err="1" smtClean="0">
                <a:latin typeface="Times New Roman" pitchFamily="18" charset="0"/>
                <a:cs typeface="Times New Roman" pitchFamily="18" charset="0"/>
              </a:rPr>
              <a:t>Ppre_SeNB</a:t>
            </a:r>
            <a:endParaRPr lang="ko-KR" altLang="en-US" sz="1200" i="1" baseline="-250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59" name="직선 화살표 연결선 58"/>
          <p:cNvCxnSpPr/>
          <p:nvPr/>
        </p:nvCxnSpPr>
        <p:spPr>
          <a:xfrm>
            <a:off x="7470892" y="5229200"/>
            <a:ext cx="0" cy="1008112"/>
          </a:xfrm>
          <a:prstGeom prst="straightConnector1">
            <a:avLst/>
          </a:prstGeom>
          <a:ln>
            <a:solidFill>
              <a:schemeClr val="tx1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TextBox 59"/>
          <p:cNvSpPr txBox="1"/>
          <p:nvPr/>
        </p:nvSpPr>
        <p:spPr>
          <a:xfrm rot="16200000">
            <a:off x="6599055" y="5489779"/>
            <a:ext cx="122413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i="1" dirty="0" err="1" smtClean="0">
                <a:latin typeface="Times New Roman" pitchFamily="18" charset="0"/>
                <a:cs typeface="Times New Roman" pitchFamily="18" charset="0"/>
              </a:rPr>
              <a:t>Ppre_SeNB</a:t>
            </a:r>
            <a:endParaRPr lang="ko-KR" altLang="en-US" sz="1200" i="1" baseline="-250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61" name="직선 화살표 연결선 60"/>
          <p:cNvCxnSpPr/>
          <p:nvPr/>
        </p:nvCxnSpPr>
        <p:spPr>
          <a:xfrm>
            <a:off x="4716016" y="1196752"/>
            <a:ext cx="0" cy="4032448"/>
          </a:xfrm>
          <a:prstGeom prst="straightConnector1">
            <a:avLst/>
          </a:prstGeom>
          <a:ln>
            <a:solidFill>
              <a:schemeClr val="tx1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TextBox 61"/>
          <p:cNvSpPr txBox="1"/>
          <p:nvPr/>
        </p:nvSpPr>
        <p:spPr>
          <a:xfrm rot="16200000">
            <a:off x="3853767" y="3934902"/>
            <a:ext cx="144749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i="1" dirty="0" err="1" smtClean="0">
                <a:latin typeface="Times New Roman" pitchFamily="18" charset="0"/>
                <a:cs typeface="Times New Roman" pitchFamily="18" charset="0"/>
              </a:rPr>
              <a:t>Palloc_MeNB_early</a:t>
            </a:r>
            <a:endParaRPr lang="ko-KR" altLang="en-US" sz="1200" i="1" baseline="-250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63" name="직선 화살표 연결선 62"/>
          <p:cNvCxnSpPr/>
          <p:nvPr/>
        </p:nvCxnSpPr>
        <p:spPr>
          <a:xfrm>
            <a:off x="5940152" y="1200366"/>
            <a:ext cx="0" cy="4057049"/>
          </a:xfrm>
          <a:prstGeom prst="straightConnector1">
            <a:avLst/>
          </a:prstGeom>
          <a:ln>
            <a:solidFill>
              <a:schemeClr val="tx1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TextBox 63"/>
          <p:cNvSpPr txBox="1"/>
          <p:nvPr/>
        </p:nvSpPr>
        <p:spPr>
          <a:xfrm rot="16200000">
            <a:off x="5071211" y="3787805"/>
            <a:ext cx="146088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i="1" dirty="0" err="1" smtClean="0">
                <a:latin typeface="Times New Roman" pitchFamily="18" charset="0"/>
                <a:cs typeface="Times New Roman" pitchFamily="18" charset="0"/>
              </a:rPr>
              <a:t>Palloc_MeNB_late</a:t>
            </a:r>
            <a:endParaRPr lang="ko-KR" altLang="en-US" sz="1200" i="1" baseline="-250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65" name="직선 화살표 연결선 64"/>
          <p:cNvCxnSpPr/>
          <p:nvPr/>
        </p:nvCxnSpPr>
        <p:spPr>
          <a:xfrm>
            <a:off x="4119349" y="3072574"/>
            <a:ext cx="20602" cy="2304256"/>
          </a:xfrm>
          <a:prstGeom prst="straightConnector1">
            <a:avLst/>
          </a:prstGeom>
          <a:ln>
            <a:solidFill>
              <a:schemeClr val="tx1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TextBox 65"/>
          <p:cNvSpPr txBox="1"/>
          <p:nvPr/>
        </p:nvSpPr>
        <p:spPr>
          <a:xfrm rot="16200000">
            <a:off x="3352405" y="3766273"/>
            <a:ext cx="14242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i="1" dirty="0" smtClean="0">
                <a:latin typeface="Times New Roman" pitchFamily="18" charset="0"/>
                <a:cs typeface="Times New Roman" pitchFamily="18" charset="0"/>
              </a:rPr>
              <a:t>Remaining  Power(k, </a:t>
            </a:r>
            <a:r>
              <a:rPr lang="en-US" altLang="ko-KR" sz="1200" i="1" dirty="0" err="1" smtClean="0">
                <a:latin typeface="Times New Roman" pitchFamily="18" charset="0"/>
                <a:cs typeface="Times New Roman" pitchFamily="18" charset="0"/>
              </a:rPr>
              <a:t>i+1</a:t>
            </a:r>
            <a:r>
              <a:rPr lang="en-US" altLang="ko-KR" sz="1200" i="1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ko-KR" altLang="en-US" sz="1200" i="1" baseline="-250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67" name="직선 화살표 연결선 66"/>
          <p:cNvCxnSpPr/>
          <p:nvPr/>
        </p:nvCxnSpPr>
        <p:spPr>
          <a:xfrm flipH="1">
            <a:off x="5258632" y="3068960"/>
            <a:ext cx="27118" cy="2188455"/>
          </a:xfrm>
          <a:prstGeom prst="straightConnector1">
            <a:avLst/>
          </a:prstGeom>
          <a:ln>
            <a:solidFill>
              <a:schemeClr val="tx1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TextBox 67"/>
          <p:cNvSpPr txBox="1"/>
          <p:nvPr/>
        </p:nvSpPr>
        <p:spPr>
          <a:xfrm rot="16200000">
            <a:off x="4506125" y="3654083"/>
            <a:ext cx="15436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i="1" dirty="0" smtClean="0">
                <a:latin typeface="Times New Roman" pitchFamily="18" charset="0"/>
                <a:cs typeface="Times New Roman" pitchFamily="18" charset="0"/>
              </a:rPr>
              <a:t>Remaining  Power(</a:t>
            </a:r>
            <a:r>
              <a:rPr lang="en-US" altLang="ko-KR" sz="1200" i="1" dirty="0" err="1" smtClean="0">
                <a:latin typeface="Times New Roman" pitchFamily="18" charset="0"/>
                <a:cs typeface="Times New Roman" pitchFamily="18" charset="0"/>
              </a:rPr>
              <a:t>k+1</a:t>
            </a:r>
            <a:r>
              <a:rPr lang="en-US" altLang="ko-KR" sz="1200" i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altLang="ko-KR" sz="1200" i="1" dirty="0" err="1" smtClean="0">
                <a:latin typeface="Times New Roman" pitchFamily="18" charset="0"/>
                <a:cs typeface="Times New Roman" pitchFamily="18" charset="0"/>
              </a:rPr>
              <a:t>i+1</a:t>
            </a:r>
            <a:r>
              <a:rPr lang="en-US" altLang="ko-KR" sz="1200" i="1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ko-KR" altLang="en-US" sz="1200" i="1" baseline="-25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2911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직선 화살표 연결선 6"/>
          <p:cNvCxnSpPr/>
          <p:nvPr/>
        </p:nvCxnSpPr>
        <p:spPr>
          <a:xfrm>
            <a:off x="395536" y="1196752"/>
            <a:ext cx="0" cy="5040560"/>
          </a:xfrm>
          <a:prstGeom prst="straightConnector1">
            <a:avLst/>
          </a:prstGeom>
          <a:ln>
            <a:solidFill>
              <a:schemeClr val="tx1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 rot="16200000">
            <a:off x="-175882" y="3640378"/>
            <a:ext cx="792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i="1" dirty="0" smtClean="0">
                <a:latin typeface="Times New Roman" pitchFamily="18" charset="0"/>
                <a:cs typeface="Times New Roman" pitchFamily="18" charset="0"/>
              </a:rPr>
              <a:t>P</a:t>
            </a:r>
            <a:r>
              <a:rPr lang="en-US" altLang="ko-KR" i="1" baseline="-25000" dirty="0" smtClean="0">
                <a:latin typeface="Times New Roman" pitchFamily="18" charset="0"/>
                <a:cs typeface="Times New Roman" pitchFamily="18" charset="0"/>
              </a:rPr>
              <a:t>CMAX</a:t>
            </a:r>
            <a:endParaRPr lang="ko-KR" altLang="en-US" i="1" baseline="-250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7" name="직선 화살표 연결선 16"/>
          <p:cNvCxnSpPr/>
          <p:nvPr/>
        </p:nvCxnSpPr>
        <p:spPr>
          <a:xfrm>
            <a:off x="827584" y="1196752"/>
            <a:ext cx="0" cy="1872208"/>
          </a:xfrm>
          <a:prstGeom prst="straightConnector1">
            <a:avLst/>
          </a:prstGeom>
          <a:ln>
            <a:solidFill>
              <a:schemeClr val="tx1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직선 화살표 연결선 18"/>
          <p:cNvCxnSpPr/>
          <p:nvPr/>
        </p:nvCxnSpPr>
        <p:spPr>
          <a:xfrm>
            <a:off x="827584" y="4797152"/>
            <a:ext cx="0" cy="1440160"/>
          </a:xfrm>
          <a:prstGeom prst="straightConnector1">
            <a:avLst/>
          </a:prstGeom>
          <a:ln>
            <a:solidFill>
              <a:schemeClr val="tx1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 rot="16200000">
            <a:off x="220162" y="1804174"/>
            <a:ext cx="8640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i="1" dirty="0" err="1" smtClean="0">
                <a:latin typeface="Times New Roman" pitchFamily="18" charset="0"/>
                <a:cs typeface="Times New Roman" pitchFamily="18" charset="0"/>
              </a:rPr>
              <a:t>P</a:t>
            </a:r>
            <a:r>
              <a:rPr lang="en-US" altLang="ko-KR" i="1" baseline="-25000" dirty="0" err="1" smtClean="0">
                <a:latin typeface="Times New Roman" pitchFamily="18" charset="0"/>
                <a:cs typeface="Times New Roman" pitchFamily="18" charset="0"/>
              </a:rPr>
              <a:t>MeNB</a:t>
            </a:r>
            <a:endParaRPr lang="ko-KR" altLang="en-US" i="1" baseline="-25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 rot="16200000">
            <a:off x="246874" y="5296562"/>
            <a:ext cx="792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i="1" dirty="0" err="1" smtClean="0">
                <a:latin typeface="Times New Roman" pitchFamily="18" charset="0"/>
                <a:cs typeface="Times New Roman" pitchFamily="18" charset="0"/>
              </a:rPr>
              <a:t>P</a:t>
            </a:r>
            <a:r>
              <a:rPr lang="en-US" altLang="ko-KR" i="1" baseline="-25000" dirty="0" err="1" smtClean="0">
                <a:latin typeface="Times New Roman" pitchFamily="18" charset="0"/>
                <a:cs typeface="Times New Roman" pitchFamily="18" charset="0"/>
              </a:rPr>
              <a:t>SeNB</a:t>
            </a:r>
            <a:endParaRPr lang="ko-KR" altLang="en-US" i="1" baseline="-25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직사각형 22"/>
          <p:cNvSpPr/>
          <p:nvPr/>
        </p:nvSpPr>
        <p:spPr>
          <a:xfrm>
            <a:off x="1259632" y="1196752"/>
            <a:ext cx="2592288" cy="4176464"/>
          </a:xfrm>
          <a:prstGeom prst="rect">
            <a:avLst/>
          </a:prstGeom>
          <a:solidFill>
            <a:srgbClr val="FF0000">
              <a:alpha val="30196"/>
            </a:srgb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4" name="직사각형 23"/>
          <p:cNvSpPr/>
          <p:nvPr/>
        </p:nvSpPr>
        <p:spPr>
          <a:xfrm>
            <a:off x="3851920" y="1196752"/>
            <a:ext cx="2592288" cy="4392488"/>
          </a:xfrm>
          <a:prstGeom prst="rect">
            <a:avLst/>
          </a:prstGeom>
          <a:solidFill>
            <a:srgbClr val="FF0000">
              <a:alpha val="30196"/>
            </a:srgb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5" name="직사각형 24"/>
          <p:cNvSpPr/>
          <p:nvPr/>
        </p:nvSpPr>
        <p:spPr>
          <a:xfrm>
            <a:off x="2483768" y="5373216"/>
            <a:ext cx="2592288" cy="864096"/>
          </a:xfrm>
          <a:prstGeom prst="rect">
            <a:avLst/>
          </a:prstGeom>
          <a:solidFill>
            <a:srgbClr val="0000FF">
              <a:alpha val="30196"/>
            </a:srgb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6" name="직사각형 25"/>
          <p:cNvSpPr/>
          <p:nvPr/>
        </p:nvSpPr>
        <p:spPr>
          <a:xfrm>
            <a:off x="5076056" y="5229200"/>
            <a:ext cx="2592288" cy="1008112"/>
          </a:xfrm>
          <a:prstGeom prst="rect">
            <a:avLst/>
          </a:prstGeom>
          <a:solidFill>
            <a:srgbClr val="0000FF">
              <a:alpha val="30196"/>
            </a:srgb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5" name="직선 연결선 4"/>
          <p:cNvCxnSpPr/>
          <p:nvPr/>
        </p:nvCxnSpPr>
        <p:spPr>
          <a:xfrm>
            <a:off x="251520" y="1196752"/>
            <a:ext cx="8568952" cy="0"/>
          </a:xfrm>
          <a:prstGeom prst="line">
            <a:avLst/>
          </a:prstGeom>
          <a:ln w="19050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직선 연결선 5"/>
          <p:cNvCxnSpPr/>
          <p:nvPr/>
        </p:nvCxnSpPr>
        <p:spPr>
          <a:xfrm>
            <a:off x="251520" y="6237312"/>
            <a:ext cx="8568952" cy="0"/>
          </a:xfrm>
          <a:prstGeom prst="line">
            <a:avLst/>
          </a:prstGeom>
          <a:ln w="19050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직선 연결선 10"/>
          <p:cNvCxnSpPr/>
          <p:nvPr/>
        </p:nvCxnSpPr>
        <p:spPr>
          <a:xfrm>
            <a:off x="683568" y="3068960"/>
            <a:ext cx="8136904" cy="0"/>
          </a:xfrm>
          <a:prstGeom prst="line">
            <a:avLst/>
          </a:prstGeom>
          <a:ln w="28575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직선 연결선 13"/>
          <p:cNvCxnSpPr/>
          <p:nvPr/>
        </p:nvCxnSpPr>
        <p:spPr>
          <a:xfrm>
            <a:off x="683568" y="4797152"/>
            <a:ext cx="8136904" cy="0"/>
          </a:xfrm>
          <a:prstGeom prst="line">
            <a:avLst/>
          </a:prstGeom>
          <a:ln w="28575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직사각형 26"/>
          <p:cNvSpPr/>
          <p:nvPr/>
        </p:nvSpPr>
        <p:spPr>
          <a:xfrm>
            <a:off x="1259632" y="1196752"/>
            <a:ext cx="2592288" cy="3600400"/>
          </a:xfrm>
          <a:prstGeom prst="rect">
            <a:avLst/>
          </a:prstGeom>
          <a:solidFill>
            <a:srgbClr val="FF0000">
              <a:alpha val="40000"/>
            </a:srgb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8" name="직사각형 27"/>
          <p:cNvSpPr/>
          <p:nvPr/>
        </p:nvSpPr>
        <p:spPr>
          <a:xfrm>
            <a:off x="2483768" y="5373216"/>
            <a:ext cx="2592288" cy="864096"/>
          </a:xfrm>
          <a:prstGeom prst="rect">
            <a:avLst/>
          </a:prstGeom>
          <a:solidFill>
            <a:srgbClr val="0000FF">
              <a:alpha val="40000"/>
            </a:srgb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9" name="직사각형 28"/>
          <p:cNvSpPr/>
          <p:nvPr/>
        </p:nvSpPr>
        <p:spPr>
          <a:xfrm>
            <a:off x="3851920" y="1196752"/>
            <a:ext cx="2592288" cy="3600400"/>
          </a:xfrm>
          <a:prstGeom prst="rect">
            <a:avLst/>
          </a:prstGeom>
          <a:solidFill>
            <a:srgbClr val="FF0000">
              <a:alpha val="40000"/>
            </a:srgb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0" name="직사각형 29"/>
          <p:cNvSpPr/>
          <p:nvPr/>
        </p:nvSpPr>
        <p:spPr>
          <a:xfrm>
            <a:off x="5076056" y="5229200"/>
            <a:ext cx="2592288" cy="1008112"/>
          </a:xfrm>
          <a:prstGeom prst="rect">
            <a:avLst/>
          </a:prstGeom>
          <a:solidFill>
            <a:srgbClr val="0000FF">
              <a:alpha val="40000"/>
            </a:srgb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31" name="직선 화살표 연결선 30"/>
          <p:cNvCxnSpPr/>
          <p:nvPr/>
        </p:nvCxnSpPr>
        <p:spPr>
          <a:xfrm>
            <a:off x="1259632" y="1052736"/>
            <a:ext cx="2592288" cy="0"/>
          </a:xfrm>
          <a:prstGeom prst="straightConnector1">
            <a:avLst/>
          </a:prstGeom>
          <a:ln>
            <a:solidFill>
              <a:schemeClr val="tx1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2195736" y="692696"/>
            <a:ext cx="9361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i="1" dirty="0" smtClean="0">
                <a:latin typeface="Times New Roman" pitchFamily="18" charset="0"/>
                <a:cs typeface="Times New Roman" pitchFamily="18" charset="0"/>
              </a:rPr>
              <a:t>SF </a:t>
            </a:r>
            <a:r>
              <a:rPr lang="en-US" altLang="ko-KR" i="1" dirty="0" err="1" smtClean="0">
                <a:latin typeface="Times New Roman" pitchFamily="18" charset="0"/>
                <a:cs typeface="Times New Roman" pitchFamily="18" charset="0"/>
              </a:rPr>
              <a:t>i</a:t>
            </a:r>
            <a:endParaRPr lang="ko-KR" altLang="en-US" i="1" baseline="-250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35" name="직선 화살표 연결선 34"/>
          <p:cNvCxnSpPr/>
          <p:nvPr/>
        </p:nvCxnSpPr>
        <p:spPr>
          <a:xfrm>
            <a:off x="3851920" y="1052736"/>
            <a:ext cx="2592288" cy="0"/>
          </a:xfrm>
          <a:prstGeom prst="straightConnector1">
            <a:avLst/>
          </a:prstGeom>
          <a:ln>
            <a:solidFill>
              <a:schemeClr val="tx1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/>
          <p:cNvSpPr txBox="1"/>
          <p:nvPr/>
        </p:nvSpPr>
        <p:spPr>
          <a:xfrm>
            <a:off x="4788024" y="692696"/>
            <a:ext cx="9361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i="1" dirty="0" smtClean="0">
                <a:latin typeface="Times New Roman" pitchFamily="18" charset="0"/>
                <a:cs typeface="Times New Roman" pitchFamily="18" charset="0"/>
              </a:rPr>
              <a:t>SF i+</a:t>
            </a:r>
            <a:r>
              <a:rPr lang="en-US" altLang="ko-KR" dirty="0" smtClean="0">
                <a:latin typeface="Times New Roman" pitchFamily="18" charset="0"/>
                <a:cs typeface="Times New Roman" pitchFamily="18" charset="0"/>
              </a:rPr>
              <a:t>1</a:t>
            </a:r>
            <a:endParaRPr lang="ko-KR" altLang="en-US" baseline="-250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37" name="직선 화살표 연결선 36"/>
          <p:cNvCxnSpPr/>
          <p:nvPr/>
        </p:nvCxnSpPr>
        <p:spPr>
          <a:xfrm>
            <a:off x="2483768" y="6381328"/>
            <a:ext cx="2592288" cy="0"/>
          </a:xfrm>
          <a:prstGeom prst="straightConnector1">
            <a:avLst/>
          </a:prstGeom>
          <a:ln>
            <a:solidFill>
              <a:schemeClr val="tx1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2987824" y="6372036"/>
            <a:ext cx="9361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i="1" dirty="0" smtClean="0">
                <a:latin typeface="Times New Roman" pitchFamily="18" charset="0"/>
                <a:cs typeface="Times New Roman" pitchFamily="18" charset="0"/>
              </a:rPr>
              <a:t>SF k</a:t>
            </a:r>
            <a:endParaRPr lang="ko-KR" altLang="en-US" i="1" baseline="-250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39" name="직선 화살표 연결선 38"/>
          <p:cNvCxnSpPr/>
          <p:nvPr/>
        </p:nvCxnSpPr>
        <p:spPr>
          <a:xfrm>
            <a:off x="5076056" y="6381328"/>
            <a:ext cx="2592288" cy="0"/>
          </a:xfrm>
          <a:prstGeom prst="straightConnector1">
            <a:avLst/>
          </a:prstGeom>
          <a:ln>
            <a:solidFill>
              <a:schemeClr val="tx1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/>
          <p:cNvSpPr txBox="1"/>
          <p:nvPr/>
        </p:nvSpPr>
        <p:spPr>
          <a:xfrm>
            <a:off x="5580112" y="6372036"/>
            <a:ext cx="9361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i="1" dirty="0" smtClean="0">
                <a:latin typeface="Times New Roman" pitchFamily="18" charset="0"/>
                <a:cs typeface="Times New Roman" pitchFamily="18" charset="0"/>
              </a:rPr>
              <a:t>SF k+</a:t>
            </a:r>
            <a:r>
              <a:rPr lang="en-US" altLang="ko-KR" dirty="0" smtClean="0">
                <a:latin typeface="Times New Roman" pitchFamily="18" charset="0"/>
                <a:cs typeface="Times New Roman" pitchFamily="18" charset="0"/>
              </a:rPr>
              <a:t>1</a:t>
            </a:r>
            <a:endParaRPr lang="ko-KR" altLang="en-US" baseline="-25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251520" y="404664"/>
            <a:ext cx="64087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smtClean="0">
                <a:latin typeface="Times New Roman" pitchFamily="18" charset="0"/>
                <a:cs typeface="Times New Roman" pitchFamily="18" charset="0"/>
              </a:rPr>
              <a:t>For Channel 4 &gt; Channel 3 &gt; Channel 2 &gt; Channel 1 in priority,</a:t>
            </a:r>
            <a:endParaRPr lang="ko-KR" altLang="en-US" baseline="-25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1979712" y="2060848"/>
            <a:ext cx="1440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smtClean="0">
                <a:latin typeface="Times New Roman" pitchFamily="18" charset="0"/>
                <a:cs typeface="Times New Roman" pitchFamily="18" charset="0"/>
              </a:rPr>
              <a:t>Channel 1</a:t>
            </a:r>
            <a:endParaRPr lang="ko-KR" altLang="en-US" baseline="-25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3131840" y="5733256"/>
            <a:ext cx="1440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smtClean="0">
                <a:latin typeface="Times New Roman" pitchFamily="18" charset="0"/>
                <a:cs typeface="Times New Roman" pitchFamily="18" charset="0"/>
              </a:rPr>
              <a:t>Channel 2</a:t>
            </a:r>
            <a:endParaRPr lang="ko-KR" altLang="en-US" baseline="-25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4355976" y="2132856"/>
            <a:ext cx="1440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smtClean="0">
                <a:latin typeface="Times New Roman" pitchFamily="18" charset="0"/>
                <a:cs typeface="Times New Roman" pitchFamily="18" charset="0"/>
              </a:rPr>
              <a:t>Channel 3</a:t>
            </a:r>
            <a:endParaRPr lang="ko-KR" altLang="en-US" baseline="-25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5652120" y="5733256"/>
            <a:ext cx="1440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smtClean="0">
                <a:latin typeface="Times New Roman" pitchFamily="18" charset="0"/>
                <a:cs typeface="Times New Roman" pitchFamily="18" charset="0"/>
              </a:rPr>
              <a:t>Channel 4</a:t>
            </a:r>
            <a:endParaRPr lang="ko-KR" altLang="en-US" baseline="-25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6" name="직사각형 45"/>
          <p:cNvSpPr/>
          <p:nvPr/>
        </p:nvSpPr>
        <p:spPr>
          <a:xfrm>
            <a:off x="6876256" y="1412776"/>
            <a:ext cx="216024" cy="368424"/>
          </a:xfrm>
          <a:prstGeom prst="rect">
            <a:avLst/>
          </a:prstGeom>
          <a:solidFill>
            <a:srgbClr val="FF0000">
              <a:alpha val="30196"/>
            </a:srgb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7" name="직사각형 46"/>
          <p:cNvSpPr/>
          <p:nvPr/>
        </p:nvSpPr>
        <p:spPr>
          <a:xfrm>
            <a:off x="7092280" y="1412776"/>
            <a:ext cx="216024" cy="360040"/>
          </a:xfrm>
          <a:prstGeom prst="rect">
            <a:avLst/>
          </a:prstGeom>
          <a:solidFill>
            <a:srgbClr val="0000FF">
              <a:alpha val="30196"/>
            </a:srgb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8" name="직사각형 47"/>
          <p:cNvSpPr/>
          <p:nvPr/>
        </p:nvSpPr>
        <p:spPr>
          <a:xfrm>
            <a:off x="6876256" y="2060848"/>
            <a:ext cx="216024" cy="360040"/>
          </a:xfrm>
          <a:prstGeom prst="rect">
            <a:avLst/>
          </a:prstGeom>
          <a:solidFill>
            <a:srgbClr val="FF0000">
              <a:alpha val="40000"/>
            </a:srgb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9" name="직사각형 48"/>
          <p:cNvSpPr/>
          <p:nvPr/>
        </p:nvSpPr>
        <p:spPr>
          <a:xfrm>
            <a:off x="7092280" y="2060848"/>
            <a:ext cx="216024" cy="360040"/>
          </a:xfrm>
          <a:prstGeom prst="rect">
            <a:avLst/>
          </a:prstGeom>
          <a:solidFill>
            <a:srgbClr val="0000FF">
              <a:alpha val="40000"/>
            </a:srgb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1" name="TextBox 50"/>
          <p:cNvSpPr txBox="1"/>
          <p:nvPr/>
        </p:nvSpPr>
        <p:spPr>
          <a:xfrm>
            <a:off x="7380312" y="2060848"/>
            <a:ext cx="17636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smtClean="0">
                <a:latin typeface="Times New Roman" pitchFamily="18" charset="0"/>
                <a:cs typeface="Times New Roman" pitchFamily="18" charset="0"/>
              </a:rPr>
              <a:t>Allocated power</a:t>
            </a:r>
            <a:endParaRPr lang="ko-KR" altLang="en-US" baseline="-25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251520" y="35332"/>
            <a:ext cx="64087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smtClean="0">
                <a:latin typeface="Times New Roman" pitchFamily="18" charset="0"/>
                <a:cs typeface="Times New Roman" pitchFamily="18" charset="0"/>
              </a:rPr>
              <a:t>Non Look-ahead supporting </a:t>
            </a:r>
            <a:r>
              <a:rPr lang="en-US" altLang="ko-KR" dirty="0">
                <a:latin typeface="Times New Roman" pitchFamily="18" charset="0"/>
                <a:cs typeface="Times New Roman" pitchFamily="18" charset="0"/>
              </a:rPr>
              <a:t>case at SF </a:t>
            </a:r>
            <a:r>
              <a:rPr lang="en-US" altLang="ko-KR" dirty="0" err="1">
                <a:latin typeface="Times New Roman" pitchFamily="18" charset="0"/>
                <a:cs typeface="Times New Roman" pitchFamily="18" charset="0"/>
              </a:rPr>
              <a:t>i+1</a:t>
            </a:r>
            <a:r>
              <a:rPr lang="en-US" altLang="ko-KR" dirty="0">
                <a:latin typeface="Times New Roman" pitchFamily="18" charset="0"/>
                <a:cs typeface="Times New Roman" pitchFamily="18" charset="0"/>
              </a:rPr>
              <a:t> on MeNB</a:t>
            </a:r>
            <a:endParaRPr lang="ko-KR" altLang="en-US" baseline="-25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ko-KR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ko-KR" altLang="en-US" baseline="-25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7380312" y="1412776"/>
            <a:ext cx="20162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smtClean="0">
                <a:latin typeface="Times New Roman" pitchFamily="18" charset="0"/>
                <a:cs typeface="Times New Roman" pitchFamily="18" charset="0"/>
              </a:rPr>
              <a:t>Scheduled power</a:t>
            </a:r>
            <a:endParaRPr lang="ko-KR" altLang="en-US" baseline="-250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50" name="직선 화살표 연결선 49"/>
          <p:cNvCxnSpPr/>
          <p:nvPr/>
        </p:nvCxnSpPr>
        <p:spPr>
          <a:xfrm>
            <a:off x="1763688" y="1200366"/>
            <a:ext cx="0" cy="1872208"/>
          </a:xfrm>
          <a:prstGeom prst="straightConnector1">
            <a:avLst/>
          </a:prstGeom>
          <a:ln>
            <a:solidFill>
              <a:schemeClr val="tx1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TextBox 53"/>
          <p:cNvSpPr txBox="1"/>
          <p:nvPr/>
        </p:nvSpPr>
        <p:spPr>
          <a:xfrm rot="16200000">
            <a:off x="976247" y="2033974"/>
            <a:ext cx="122413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i="1" dirty="0" err="1" smtClean="0">
                <a:latin typeface="Times New Roman" pitchFamily="18" charset="0"/>
                <a:cs typeface="Times New Roman" pitchFamily="18" charset="0"/>
              </a:rPr>
              <a:t>Ppre_MeNB</a:t>
            </a:r>
            <a:endParaRPr lang="ko-KR" altLang="en-US" sz="1200" i="1" baseline="-250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55" name="직선 화살표 연결선 54"/>
          <p:cNvCxnSpPr/>
          <p:nvPr/>
        </p:nvCxnSpPr>
        <p:spPr>
          <a:xfrm>
            <a:off x="4315325" y="1196752"/>
            <a:ext cx="0" cy="1872208"/>
          </a:xfrm>
          <a:prstGeom prst="straightConnector1">
            <a:avLst/>
          </a:prstGeom>
          <a:ln>
            <a:solidFill>
              <a:schemeClr val="tx1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TextBox 55"/>
          <p:cNvSpPr txBox="1"/>
          <p:nvPr/>
        </p:nvSpPr>
        <p:spPr>
          <a:xfrm rot="16200000">
            <a:off x="3527884" y="2030360"/>
            <a:ext cx="122413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i="1" dirty="0" err="1" smtClean="0">
                <a:latin typeface="Times New Roman" pitchFamily="18" charset="0"/>
                <a:cs typeface="Times New Roman" pitchFamily="18" charset="0"/>
              </a:rPr>
              <a:t>Ppre_MeNB</a:t>
            </a:r>
            <a:endParaRPr lang="ko-KR" altLang="en-US" sz="1200" i="1" baseline="-250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57" name="직선 화살표 연결선 56"/>
          <p:cNvCxnSpPr/>
          <p:nvPr/>
        </p:nvCxnSpPr>
        <p:spPr>
          <a:xfrm>
            <a:off x="2882038" y="5370182"/>
            <a:ext cx="0" cy="832739"/>
          </a:xfrm>
          <a:prstGeom prst="straightConnector1">
            <a:avLst/>
          </a:prstGeom>
          <a:ln>
            <a:solidFill>
              <a:schemeClr val="tx1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TextBox 57"/>
          <p:cNvSpPr txBox="1"/>
          <p:nvPr/>
        </p:nvSpPr>
        <p:spPr>
          <a:xfrm rot="16200000">
            <a:off x="2010201" y="5630761"/>
            <a:ext cx="122413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i="1" dirty="0" err="1" smtClean="0">
                <a:latin typeface="Times New Roman" pitchFamily="18" charset="0"/>
                <a:cs typeface="Times New Roman" pitchFamily="18" charset="0"/>
              </a:rPr>
              <a:t>Ppre_SeNB</a:t>
            </a:r>
            <a:endParaRPr lang="ko-KR" altLang="en-US" sz="1200" i="1" baseline="-250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59" name="직선 화살표 연결선 58"/>
          <p:cNvCxnSpPr/>
          <p:nvPr/>
        </p:nvCxnSpPr>
        <p:spPr>
          <a:xfrm>
            <a:off x="7380312" y="5229200"/>
            <a:ext cx="0" cy="1008112"/>
          </a:xfrm>
          <a:prstGeom prst="straightConnector1">
            <a:avLst/>
          </a:prstGeom>
          <a:ln>
            <a:solidFill>
              <a:schemeClr val="tx1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TextBox 59"/>
          <p:cNvSpPr txBox="1"/>
          <p:nvPr/>
        </p:nvSpPr>
        <p:spPr>
          <a:xfrm rot="16200000">
            <a:off x="6508475" y="5489779"/>
            <a:ext cx="122413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i="1" dirty="0" err="1" smtClean="0">
                <a:latin typeface="Times New Roman" pitchFamily="18" charset="0"/>
                <a:cs typeface="Times New Roman" pitchFamily="18" charset="0"/>
              </a:rPr>
              <a:t>Ppre_SeNB</a:t>
            </a:r>
            <a:endParaRPr lang="ko-KR" altLang="en-US" sz="1200" i="1" baseline="-250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61" name="직선 화살표 연결선 60"/>
          <p:cNvCxnSpPr/>
          <p:nvPr/>
        </p:nvCxnSpPr>
        <p:spPr>
          <a:xfrm>
            <a:off x="4716016" y="1200366"/>
            <a:ext cx="0" cy="3596786"/>
          </a:xfrm>
          <a:prstGeom prst="straightConnector1">
            <a:avLst/>
          </a:prstGeom>
          <a:ln>
            <a:solidFill>
              <a:schemeClr val="tx1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TextBox 61"/>
          <p:cNvSpPr txBox="1"/>
          <p:nvPr/>
        </p:nvSpPr>
        <p:spPr>
          <a:xfrm rot="16200000">
            <a:off x="3834773" y="3915908"/>
            <a:ext cx="148548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i="1" dirty="0" err="1" smtClean="0">
                <a:latin typeface="Times New Roman" pitchFamily="18" charset="0"/>
                <a:cs typeface="Times New Roman" pitchFamily="18" charset="0"/>
              </a:rPr>
              <a:t>Palloc_MeNB</a:t>
            </a:r>
            <a:r>
              <a:rPr lang="en-US" altLang="ko-KR" sz="1200" i="1" dirty="0" err="1">
                <a:latin typeface="Times New Roman" pitchFamily="18" charset="0"/>
                <a:cs typeface="Times New Roman" pitchFamily="18" charset="0"/>
              </a:rPr>
              <a:t>_</a:t>
            </a:r>
            <a:r>
              <a:rPr lang="en-US" altLang="ko-KR" sz="1200" i="1" dirty="0" err="1" smtClean="0">
                <a:latin typeface="Times New Roman" pitchFamily="18" charset="0"/>
                <a:cs typeface="Times New Roman" pitchFamily="18" charset="0"/>
              </a:rPr>
              <a:t>early</a:t>
            </a:r>
            <a:endParaRPr lang="ko-KR" altLang="en-US" sz="1200" i="1" baseline="-250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63" name="직선 화살표 연결선 62"/>
          <p:cNvCxnSpPr/>
          <p:nvPr/>
        </p:nvCxnSpPr>
        <p:spPr>
          <a:xfrm>
            <a:off x="5940152" y="1200366"/>
            <a:ext cx="0" cy="3596786"/>
          </a:xfrm>
          <a:prstGeom prst="straightConnector1">
            <a:avLst/>
          </a:prstGeom>
          <a:ln>
            <a:solidFill>
              <a:schemeClr val="tx1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TextBox 63"/>
          <p:cNvSpPr txBox="1"/>
          <p:nvPr/>
        </p:nvSpPr>
        <p:spPr>
          <a:xfrm rot="16200000">
            <a:off x="5089530" y="3806124"/>
            <a:ext cx="142424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i="1" dirty="0" err="1" smtClean="0">
                <a:latin typeface="Times New Roman" pitchFamily="18" charset="0"/>
                <a:cs typeface="Times New Roman" pitchFamily="18" charset="0"/>
              </a:rPr>
              <a:t>Palloc_MeNB_late</a:t>
            </a:r>
            <a:endParaRPr lang="ko-KR" altLang="en-US" sz="1200" i="1" baseline="-250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65" name="직선 화살표 연결선 64"/>
          <p:cNvCxnSpPr/>
          <p:nvPr/>
        </p:nvCxnSpPr>
        <p:spPr>
          <a:xfrm flipH="1">
            <a:off x="4111552" y="3072574"/>
            <a:ext cx="7797" cy="1724578"/>
          </a:xfrm>
          <a:prstGeom prst="straightConnector1">
            <a:avLst/>
          </a:prstGeom>
          <a:ln>
            <a:solidFill>
              <a:schemeClr val="tx1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TextBox 65"/>
          <p:cNvSpPr txBox="1"/>
          <p:nvPr/>
        </p:nvSpPr>
        <p:spPr>
          <a:xfrm rot="16200000">
            <a:off x="3399430" y="3683015"/>
            <a:ext cx="14242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i="1" dirty="0" smtClean="0">
                <a:latin typeface="Times New Roman" pitchFamily="18" charset="0"/>
                <a:cs typeface="Times New Roman" pitchFamily="18" charset="0"/>
              </a:rPr>
              <a:t>Remaining  Power(k, </a:t>
            </a:r>
            <a:r>
              <a:rPr lang="en-US" altLang="ko-KR" sz="1400" i="1" dirty="0" err="1" smtClean="0">
                <a:latin typeface="Times New Roman" pitchFamily="18" charset="0"/>
                <a:cs typeface="Times New Roman" pitchFamily="18" charset="0"/>
              </a:rPr>
              <a:t>i+1</a:t>
            </a:r>
            <a:r>
              <a:rPr lang="en-US" altLang="ko-KR" sz="1400" i="1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ko-KR" altLang="en-US" sz="1400" i="1" baseline="-25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8719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직선 화살표 연결선 6"/>
          <p:cNvCxnSpPr/>
          <p:nvPr/>
        </p:nvCxnSpPr>
        <p:spPr>
          <a:xfrm>
            <a:off x="395536" y="1268760"/>
            <a:ext cx="0" cy="5040560"/>
          </a:xfrm>
          <a:prstGeom prst="straightConnector1">
            <a:avLst/>
          </a:prstGeom>
          <a:ln>
            <a:solidFill>
              <a:schemeClr val="tx1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 rot="16200000">
            <a:off x="-175882" y="3712386"/>
            <a:ext cx="792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i="1" dirty="0" smtClean="0">
                <a:latin typeface="Times New Roman" pitchFamily="18" charset="0"/>
                <a:cs typeface="Times New Roman" pitchFamily="18" charset="0"/>
              </a:rPr>
              <a:t>P</a:t>
            </a:r>
            <a:r>
              <a:rPr lang="en-US" altLang="ko-KR" i="1" baseline="-25000" dirty="0" smtClean="0">
                <a:latin typeface="Times New Roman" pitchFamily="18" charset="0"/>
                <a:cs typeface="Times New Roman" pitchFamily="18" charset="0"/>
              </a:rPr>
              <a:t>CMAX</a:t>
            </a:r>
            <a:endParaRPr lang="ko-KR" altLang="en-US" i="1" baseline="-250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7" name="직선 화살표 연결선 16"/>
          <p:cNvCxnSpPr/>
          <p:nvPr/>
        </p:nvCxnSpPr>
        <p:spPr>
          <a:xfrm>
            <a:off x="827584" y="1268760"/>
            <a:ext cx="0" cy="1872208"/>
          </a:xfrm>
          <a:prstGeom prst="straightConnector1">
            <a:avLst/>
          </a:prstGeom>
          <a:ln>
            <a:solidFill>
              <a:schemeClr val="tx1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직선 화살표 연결선 18"/>
          <p:cNvCxnSpPr/>
          <p:nvPr/>
        </p:nvCxnSpPr>
        <p:spPr>
          <a:xfrm>
            <a:off x="827584" y="4869160"/>
            <a:ext cx="0" cy="1440160"/>
          </a:xfrm>
          <a:prstGeom prst="straightConnector1">
            <a:avLst/>
          </a:prstGeom>
          <a:ln>
            <a:solidFill>
              <a:schemeClr val="tx1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 rot="16200000">
            <a:off x="220162" y="1876182"/>
            <a:ext cx="8640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i="1" dirty="0" err="1" smtClean="0">
                <a:latin typeface="Times New Roman" pitchFamily="18" charset="0"/>
                <a:cs typeface="Times New Roman" pitchFamily="18" charset="0"/>
              </a:rPr>
              <a:t>P</a:t>
            </a:r>
            <a:r>
              <a:rPr lang="en-US" altLang="ko-KR" i="1" baseline="-25000" dirty="0" err="1" smtClean="0">
                <a:latin typeface="Times New Roman" pitchFamily="18" charset="0"/>
                <a:cs typeface="Times New Roman" pitchFamily="18" charset="0"/>
              </a:rPr>
              <a:t>MeNB</a:t>
            </a:r>
            <a:endParaRPr lang="ko-KR" altLang="en-US" i="1" baseline="-25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 rot="16200000">
            <a:off x="246874" y="5368570"/>
            <a:ext cx="792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i="1" dirty="0" err="1" smtClean="0">
                <a:latin typeface="Times New Roman" pitchFamily="18" charset="0"/>
                <a:cs typeface="Times New Roman" pitchFamily="18" charset="0"/>
              </a:rPr>
              <a:t>P</a:t>
            </a:r>
            <a:r>
              <a:rPr lang="en-US" altLang="ko-KR" i="1" baseline="-25000" dirty="0" err="1" smtClean="0">
                <a:latin typeface="Times New Roman" pitchFamily="18" charset="0"/>
                <a:cs typeface="Times New Roman" pitchFamily="18" charset="0"/>
              </a:rPr>
              <a:t>SeNB</a:t>
            </a:r>
            <a:endParaRPr lang="ko-KR" altLang="en-US" i="1" baseline="-25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직사각형 22"/>
          <p:cNvSpPr/>
          <p:nvPr/>
        </p:nvSpPr>
        <p:spPr>
          <a:xfrm>
            <a:off x="1259632" y="1268760"/>
            <a:ext cx="2592288" cy="3960440"/>
          </a:xfrm>
          <a:prstGeom prst="rect">
            <a:avLst/>
          </a:prstGeom>
          <a:solidFill>
            <a:srgbClr val="FF0000">
              <a:alpha val="30196"/>
            </a:srgb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4" name="직사각형 23"/>
          <p:cNvSpPr/>
          <p:nvPr/>
        </p:nvSpPr>
        <p:spPr>
          <a:xfrm>
            <a:off x="3851920" y="1268760"/>
            <a:ext cx="2592288" cy="2808312"/>
          </a:xfrm>
          <a:prstGeom prst="rect">
            <a:avLst/>
          </a:prstGeom>
          <a:solidFill>
            <a:srgbClr val="FF0000">
              <a:alpha val="30196"/>
            </a:srgb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5" name="직사각형 24"/>
          <p:cNvSpPr/>
          <p:nvPr/>
        </p:nvSpPr>
        <p:spPr>
          <a:xfrm>
            <a:off x="2771800" y="3789040"/>
            <a:ext cx="2592288" cy="2520280"/>
          </a:xfrm>
          <a:prstGeom prst="rect">
            <a:avLst/>
          </a:prstGeom>
          <a:solidFill>
            <a:srgbClr val="0000FF">
              <a:alpha val="30196"/>
            </a:srgb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5" name="직선 연결선 4"/>
          <p:cNvCxnSpPr/>
          <p:nvPr/>
        </p:nvCxnSpPr>
        <p:spPr>
          <a:xfrm>
            <a:off x="251520" y="1268760"/>
            <a:ext cx="8568952" cy="0"/>
          </a:xfrm>
          <a:prstGeom prst="line">
            <a:avLst/>
          </a:prstGeom>
          <a:ln w="19050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직선 연결선 5"/>
          <p:cNvCxnSpPr/>
          <p:nvPr/>
        </p:nvCxnSpPr>
        <p:spPr>
          <a:xfrm>
            <a:off x="251520" y="6309320"/>
            <a:ext cx="8568952" cy="0"/>
          </a:xfrm>
          <a:prstGeom prst="line">
            <a:avLst/>
          </a:prstGeom>
          <a:ln w="19050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직선 연결선 10"/>
          <p:cNvCxnSpPr/>
          <p:nvPr/>
        </p:nvCxnSpPr>
        <p:spPr>
          <a:xfrm>
            <a:off x="683568" y="3140968"/>
            <a:ext cx="8136904" cy="0"/>
          </a:xfrm>
          <a:prstGeom prst="line">
            <a:avLst/>
          </a:prstGeom>
          <a:ln w="28575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직선 연결선 13"/>
          <p:cNvCxnSpPr/>
          <p:nvPr/>
        </p:nvCxnSpPr>
        <p:spPr>
          <a:xfrm>
            <a:off x="683568" y="4869160"/>
            <a:ext cx="8136904" cy="0"/>
          </a:xfrm>
          <a:prstGeom prst="line">
            <a:avLst/>
          </a:prstGeom>
          <a:ln w="28575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직사각형 26"/>
          <p:cNvSpPr/>
          <p:nvPr/>
        </p:nvSpPr>
        <p:spPr>
          <a:xfrm>
            <a:off x="1259632" y="1268760"/>
            <a:ext cx="2592288" cy="2520280"/>
          </a:xfrm>
          <a:prstGeom prst="rect">
            <a:avLst/>
          </a:prstGeom>
          <a:solidFill>
            <a:srgbClr val="FF0000">
              <a:alpha val="40000"/>
            </a:srgb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8" name="직사각형 27"/>
          <p:cNvSpPr/>
          <p:nvPr/>
        </p:nvSpPr>
        <p:spPr>
          <a:xfrm>
            <a:off x="2771800" y="4077072"/>
            <a:ext cx="2592288" cy="2232248"/>
          </a:xfrm>
          <a:prstGeom prst="rect">
            <a:avLst/>
          </a:prstGeom>
          <a:solidFill>
            <a:srgbClr val="0000FF">
              <a:alpha val="40000"/>
            </a:srgb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9" name="직사각형 28"/>
          <p:cNvSpPr/>
          <p:nvPr/>
        </p:nvSpPr>
        <p:spPr>
          <a:xfrm>
            <a:off x="3851920" y="1268760"/>
            <a:ext cx="2592288" cy="2808312"/>
          </a:xfrm>
          <a:prstGeom prst="rect">
            <a:avLst/>
          </a:prstGeom>
          <a:solidFill>
            <a:srgbClr val="FF0000">
              <a:alpha val="40000"/>
            </a:srgb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31" name="직선 화살표 연결선 30"/>
          <p:cNvCxnSpPr/>
          <p:nvPr/>
        </p:nvCxnSpPr>
        <p:spPr>
          <a:xfrm>
            <a:off x="1259632" y="1124744"/>
            <a:ext cx="2592288" cy="0"/>
          </a:xfrm>
          <a:prstGeom prst="straightConnector1">
            <a:avLst/>
          </a:prstGeom>
          <a:ln>
            <a:solidFill>
              <a:schemeClr val="tx1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2195736" y="764704"/>
            <a:ext cx="9361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i="1" dirty="0" smtClean="0">
                <a:latin typeface="Times New Roman" pitchFamily="18" charset="0"/>
                <a:cs typeface="Times New Roman" pitchFamily="18" charset="0"/>
              </a:rPr>
              <a:t>SF </a:t>
            </a:r>
            <a:r>
              <a:rPr lang="en-US" altLang="ko-KR" i="1" dirty="0" err="1" smtClean="0">
                <a:latin typeface="Times New Roman" pitchFamily="18" charset="0"/>
                <a:cs typeface="Times New Roman" pitchFamily="18" charset="0"/>
              </a:rPr>
              <a:t>i</a:t>
            </a:r>
            <a:endParaRPr lang="ko-KR" altLang="en-US" i="1" baseline="-250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35" name="직선 화살표 연결선 34"/>
          <p:cNvCxnSpPr/>
          <p:nvPr/>
        </p:nvCxnSpPr>
        <p:spPr>
          <a:xfrm>
            <a:off x="3851920" y="1124744"/>
            <a:ext cx="2592288" cy="0"/>
          </a:xfrm>
          <a:prstGeom prst="straightConnector1">
            <a:avLst/>
          </a:prstGeom>
          <a:ln>
            <a:solidFill>
              <a:schemeClr val="tx1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/>
          <p:cNvSpPr txBox="1"/>
          <p:nvPr/>
        </p:nvSpPr>
        <p:spPr>
          <a:xfrm>
            <a:off x="4788024" y="764704"/>
            <a:ext cx="9361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i="1" dirty="0" smtClean="0">
                <a:latin typeface="Times New Roman" pitchFamily="18" charset="0"/>
                <a:cs typeface="Times New Roman" pitchFamily="18" charset="0"/>
              </a:rPr>
              <a:t>SF i+</a:t>
            </a:r>
            <a:r>
              <a:rPr lang="en-US" altLang="ko-KR" dirty="0" smtClean="0">
                <a:latin typeface="Times New Roman" pitchFamily="18" charset="0"/>
                <a:cs typeface="Times New Roman" pitchFamily="18" charset="0"/>
              </a:rPr>
              <a:t>1</a:t>
            </a:r>
            <a:endParaRPr lang="ko-KR" altLang="en-US" baseline="-250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37" name="직선 화살표 연결선 36"/>
          <p:cNvCxnSpPr/>
          <p:nvPr/>
        </p:nvCxnSpPr>
        <p:spPr>
          <a:xfrm>
            <a:off x="2771800" y="6453336"/>
            <a:ext cx="2592288" cy="0"/>
          </a:xfrm>
          <a:prstGeom prst="straightConnector1">
            <a:avLst/>
          </a:prstGeom>
          <a:ln>
            <a:solidFill>
              <a:schemeClr val="tx1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2987824" y="6444044"/>
            <a:ext cx="9361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i="1" dirty="0" smtClean="0">
                <a:latin typeface="Times New Roman" pitchFamily="18" charset="0"/>
                <a:cs typeface="Times New Roman" pitchFamily="18" charset="0"/>
              </a:rPr>
              <a:t>SF k</a:t>
            </a:r>
            <a:endParaRPr lang="ko-KR" altLang="en-US" i="1" baseline="-250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39" name="직선 화살표 연결선 38"/>
          <p:cNvCxnSpPr/>
          <p:nvPr/>
        </p:nvCxnSpPr>
        <p:spPr>
          <a:xfrm>
            <a:off x="5364088" y="6453336"/>
            <a:ext cx="2592288" cy="0"/>
          </a:xfrm>
          <a:prstGeom prst="straightConnector1">
            <a:avLst/>
          </a:prstGeom>
          <a:ln>
            <a:solidFill>
              <a:schemeClr val="tx1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/>
          <p:cNvSpPr txBox="1"/>
          <p:nvPr/>
        </p:nvSpPr>
        <p:spPr>
          <a:xfrm>
            <a:off x="5580112" y="6444044"/>
            <a:ext cx="9361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i="1" dirty="0" smtClean="0">
                <a:latin typeface="Times New Roman" pitchFamily="18" charset="0"/>
                <a:cs typeface="Times New Roman" pitchFamily="18" charset="0"/>
              </a:rPr>
              <a:t>SF k+</a:t>
            </a:r>
            <a:r>
              <a:rPr lang="en-US" altLang="ko-KR" dirty="0" smtClean="0">
                <a:latin typeface="Times New Roman" pitchFamily="18" charset="0"/>
                <a:cs typeface="Times New Roman" pitchFamily="18" charset="0"/>
              </a:rPr>
              <a:t>1</a:t>
            </a:r>
            <a:endParaRPr lang="ko-KR" altLang="en-US" baseline="-25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251520" y="323364"/>
            <a:ext cx="64087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smtClean="0">
                <a:latin typeface="Times New Roman" pitchFamily="18" charset="0"/>
                <a:cs typeface="Times New Roman" pitchFamily="18" charset="0"/>
              </a:rPr>
              <a:t>For Channel 4 &gt; Channel 3 &gt; Channel 2 &gt; Channel 1 in priority,</a:t>
            </a:r>
            <a:endParaRPr lang="ko-KR" altLang="en-US" baseline="-25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1979712" y="2132856"/>
            <a:ext cx="1440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smtClean="0">
                <a:latin typeface="Times New Roman" pitchFamily="18" charset="0"/>
                <a:cs typeface="Times New Roman" pitchFamily="18" charset="0"/>
              </a:rPr>
              <a:t>Channel 1</a:t>
            </a:r>
            <a:endParaRPr lang="ko-KR" altLang="en-US" baseline="-25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3419872" y="5301208"/>
            <a:ext cx="1440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smtClean="0">
                <a:latin typeface="Times New Roman" pitchFamily="18" charset="0"/>
                <a:cs typeface="Times New Roman" pitchFamily="18" charset="0"/>
              </a:rPr>
              <a:t>Channel 2</a:t>
            </a:r>
            <a:endParaRPr lang="ko-KR" altLang="en-US" baseline="-25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4355976" y="2204864"/>
            <a:ext cx="1440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smtClean="0">
                <a:latin typeface="Times New Roman" pitchFamily="18" charset="0"/>
                <a:cs typeface="Times New Roman" pitchFamily="18" charset="0"/>
              </a:rPr>
              <a:t>Channel 3</a:t>
            </a:r>
            <a:endParaRPr lang="ko-KR" altLang="en-US" baseline="-25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5940152" y="5301208"/>
            <a:ext cx="1440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smtClean="0">
                <a:latin typeface="Times New Roman" pitchFamily="18" charset="0"/>
                <a:cs typeface="Times New Roman" pitchFamily="18" charset="0"/>
              </a:rPr>
              <a:t>Downlink</a:t>
            </a:r>
            <a:endParaRPr lang="ko-KR" altLang="en-US" baseline="-25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6" name="직사각형 45"/>
          <p:cNvSpPr/>
          <p:nvPr/>
        </p:nvSpPr>
        <p:spPr>
          <a:xfrm>
            <a:off x="6876256" y="1484784"/>
            <a:ext cx="216024" cy="368424"/>
          </a:xfrm>
          <a:prstGeom prst="rect">
            <a:avLst/>
          </a:prstGeom>
          <a:solidFill>
            <a:srgbClr val="FF0000">
              <a:alpha val="30196"/>
            </a:srgb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7" name="직사각형 46"/>
          <p:cNvSpPr/>
          <p:nvPr/>
        </p:nvSpPr>
        <p:spPr>
          <a:xfrm>
            <a:off x="7092280" y="1484784"/>
            <a:ext cx="216024" cy="360040"/>
          </a:xfrm>
          <a:prstGeom prst="rect">
            <a:avLst/>
          </a:prstGeom>
          <a:solidFill>
            <a:srgbClr val="0000FF">
              <a:alpha val="30196"/>
            </a:srgb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8" name="직사각형 47"/>
          <p:cNvSpPr/>
          <p:nvPr/>
        </p:nvSpPr>
        <p:spPr>
          <a:xfrm>
            <a:off x="6876256" y="2132856"/>
            <a:ext cx="216024" cy="360040"/>
          </a:xfrm>
          <a:prstGeom prst="rect">
            <a:avLst/>
          </a:prstGeom>
          <a:solidFill>
            <a:srgbClr val="FF0000">
              <a:alpha val="40000"/>
            </a:srgb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9" name="직사각형 48"/>
          <p:cNvSpPr/>
          <p:nvPr/>
        </p:nvSpPr>
        <p:spPr>
          <a:xfrm>
            <a:off x="7092280" y="2132856"/>
            <a:ext cx="216024" cy="360040"/>
          </a:xfrm>
          <a:prstGeom prst="rect">
            <a:avLst/>
          </a:prstGeom>
          <a:solidFill>
            <a:srgbClr val="0000FF">
              <a:alpha val="40000"/>
            </a:srgb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1" name="TextBox 50"/>
          <p:cNvSpPr txBox="1"/>
          <p:nvPr/>
        </p:nvSpPr>
        <p:spPr>
          <a:xfrm>
            <a:off x="7380312" y="2132856"/>
            <a:ext cx="17636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smtClean="0">
                <a:latin typeface="Times New Roman" pitchFamily="18" charset="0"/>
                <a:cs typeface="Times New Roman" pitchFamily="18" charset="0"/>
              </a:rPr>
              <a:t>Allocated power</a:t>
            </a:r>
            <a:endParaRPr lang="ko-KR" altLang="en-US" baseline="-25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251520" y="35332"/>
            <a:ext cx="640871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smtClean="0">
                <a:latin typeface="Times New Roman" pitchFamily="18" charset="0"/>
                <a:cs typeface="Times New Roman" pitchFamily="18" charset="0"/>
              </a:rPr>
              <a:t>Look-ahead supporting </a:t>
            </a:r>
            <a:r>
              <a:rPr lang="en-US" altLang="ko-KR" dirty="0">
                <a:latin typeface="Times New Roman" pitchFamily="18" charset="0"/>
                <a:cs typeface="Times New Roman" pitchFamily="18" charset="0"/>
              </a:rPr>
              <a:t>case at SF </a:t>
            </a:r>
            <a:r>
              <a:rPr lang="en-US" altLang="ko-KR" dirty="0" err="1">
                <a:latin typeface="Times New Roman" pitchFamily="18" charset="0"/>
                <a:cs typeface="Times New Roman" pitchFamily="18" charset="0"/>
              </a:rPr>
              <a:t>i+1</a:t>
            </a:r>
            <a:r>
              <a:rPr lang="en-US" altLang="ko-KR" dirty="0">
                <a:latin typeface="Times New Roman" pitchFamily="18" charset="0"/>
                <a:cs typeface="Times New Roman" pitchFamily="18" charset="0"/>
              </a:rPr>
              <a:t> on MeNB</a:t>
            </a:r>
            <a:endParaRPr lang="ko-KR" altLang="en-US" baseline="-25000" dirty="0">
              <a:latin typeface="Times New Roman" pitchFamily="18" charset="0"/>
              <a:cs typeface="Times New Roman" pitchFamily="18" charset="0"/>
            </a:endParaRPr>
          </a:p>
          <a:p>
            <a:endParaRPr lang="ko-KR" altLang="en-US" baseline="-25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7380312" y="1412776"/>
            <a:ext cx="20162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smtClean="0">
                <a:latin typeface="Times New Roman" pitchFamily="18" charset="0"/>
                <a:cs typeface="Times New Roman" pitchFamily="18" charset="0"/>
              </a:rPr>
              <a:t>Scheduled power</a:t>
            </a:r>
            <a:endParaRPr lang="ko-KR" altLang="en-US" baseline="-250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50" name="직선 화살표 연결선 49"/>
          <p:cNvCxnSpPr/>
          <p:nvPr/>
        </p:nvCxnSpPr>
        <p:spPr>
          <a:xfrm>
            <a:off x="1645513" y="1268760"/>
            <a:ext cx="0" cy="1872208"/>
          </a:xfrm>
          <a:prstGeom prst="straightConnector1">
            <a:avLst/>
          </a:prstGeom>
          <a:ln>
            <a:solidFill>
              <a:schemeClr val="tx1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TextBox 51"/>
          <p:cNvSpPr txBox="1"/>
          <p:nvPr/>
        </p:nvSpPr>
        <p:spPr>
          <a:xfrm rot="16200000">
            <a:off x="858072" y="2102368"/>
            <a:ext cx="122413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i="1" dirty="0" err="1" smtClean="0">
                <a:latin typeface="Times New Roman" pitchFamily="18" charset="0"/>
                <a:cs typeface="Times New Roman" pitchFamily="18" charset="0"/>
              </a:rPr>
              <a:t>Ppre_MeNB</a:t>
            </a:r>
            <a:endParaRPr lang="ko-KR" altLang="en-US" sz="1200" i="1" baseline="-250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55" name="직선 화살표 연결선 54"/>
          <p:cNvCxnSpPr/>
          <p:nvPr/>
        </p:nvCxnSpPr>
        <p:spPr>
          <a:xfrm>
            <a:off x="3275856" y="4869160"/>
            <a:ext cx="0" cy="1440160"/>
          </a:xfrm>
          <a:prstGeom prst="straightConnector1">
            <a:avLst/>
          </a:prstGeom>
          <a:ln>
            <a:solidFill>
              <a:schemeClr val="tx1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TextBox 55"/>
          <p:cNvSpPr txBox="1"/>
          <p:nvPr/>
        </p:nvSpPr>
        <p:spPr>
          <a:xfrm rot="16200000">
            <a:off x="2404019" y="5433449"/>
            <a:ext cx="122413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i="1" dirty="0" err="1" smtClean="0">
                <a:latin typeface="Times New Roman" pitchFamily="18" charset="0"/>
                <a:cs typeface="Times New Roman" pitchFamily="18" charset="0"/>
              </a:rPr>
              <a:t>Ppre_SeNB</a:t>
            </a:r>
            <a:endParaRPr lang="ko-KR" altLang="en-US" sz="1200" i="1" baseline="-25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7" name="직사각형 66"/>
          <p:cNvSpPr/>
          <p:nvPr/>
        </p:nvSpPr>
        <p:spPr>
          <a:xfrm>
            <a:off x="5364088" y="4869160"/>
            <a:ext cx="2592288" cy="1440160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68" name="직선 화살표 연결선 67"/>
          <p:cNvCxnSpPr/>
          <p:nvPr/>
        </p:nvCxnSpPr>
        <p:spPr>
          <a:xfrm>
            <a:off x="4389858" y="3125220"/>
            <a:ext cx="0" cy="951852"/>
          </a:xfrm>
          <a:prstGeom prst="straightConnector1">
            <a:avLst/>
          </a:prstGeom>
          <a:ln>
            <a:solidFill>
              <a:schemeClr val="tx1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TextBox 68"/>
          <p:cNvSpPr txBox="1"/>
          <p:nvPr/>
        </p:nvSpPr>
        <p:spPr>
          <a:xfrm rot="16200000">
            <a:off x="3658662" y="3190210"/>
            <a:ext cx="14242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i="1" dirty="0" smtClean="0">
                <a:latin typeface="Times New Roman" pitchFamily="18" charset="0"/>
                <a:cs typeface="Times New Roman" pitchFamily="18" charset="0"/>
              </a:rPr>
              <a:t>Remaining  Power(k, </a:t>
            </a:r>
            <a:r>
              <a:rPr lang="en-US" altLang="ko-KR" sz="1200" i="1" dirty="0" err="1" smtClean="0">
                <a:latin typeface="Times New Roman" pitchFamily="18" charset="0"/>
                <a:cs typeface="Times New Roman" pitchFamily="18" charset="0"/>
              </a:rPr>
              <a:t>i+1</a:t>
            </a:r>
            <a:r>
              <a:rPr lang="en-US" altLang="ko-KR" sz="1200" i="1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ko-KR" altLang="en-US" sz="1200" i="1" baseline="-250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70" name="직선 화살표 연결선 69"/>
          <p:cNvCxnSpPr>
            <a:stCxn id="71" idx="3"/>
          </p:cNvCxnSpPr>
          <p:nvPr/>
        </p:nvCxnSpPr>
        <p:spPr>
          <a:xfrm>
            <a:off x="5548465" y="3140967"/>
            <a:ext cx="0" cy="3168353"/>
          </a:xfrm>
          <a:prstGeom prst="straightConnector1">
            <a:avLst/>
          </a:prstGeom>
          <a:ln>
            <a:solidFill>
              <a:schemeClr val="tx1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TextBox 70"/>
          <p:cNvSpPr txBox="1"/>
          <p:nvPr/>
        </p:nvSpPr>
        <p:spPr>
          <a:xfrm rot="16200000">
            <a:off x="4784508" y="3674091"/>
            <a:ext cx="15279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i="1" dirty="0" smtClean="0">
                <a:latin typeface="Times New Roman" pitchFamily="18" charset="0"/>
                <a:cs typeface="Times New Roman" pitchFamily="18" charset="0"/>
              </a:rPr>
              <a:t>Remaining  Power(</a:t>
            </a:r>
            <a:r>
              <a:rPr lang="en-US" altLang="ko-KR" sz="1200" i="1" dirty="0" err="1" smtClean="0">
                <a:latin typeface="Times New Roman" pitchFamily="18" charset="0"/>
                <a:cs typeface="Times New Roman" pitchFamily="18" charset="0"/>
              </a:rPr>
              <a:t>k+1</a:t>
            </a:r>
            <a:r>
              <a:rPr lang="en-US" altLang="ko-KR" sz="1200" i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altLang="ko-KR" sz="1200" i="1" dirty="0" err="1" smtClean="0">
                <a:latin typeface="Times New Roman" pitchFamily="18" charset="0"/>
                <a:cs typeface="Times New Roman" pitchFamily="18" charset="0"/>
              </a:rPr>
              <a:t>i+1</a:t>
            </a:r>
            <a:r>
              <a:rPr lang="en-US" altLang="ko-KR" sz="1200" i="1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ko-KR" altLang="en-US" sz="1200" i="1" baseline="-250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72" name="직선 화살표 연결선 71"/>
          <p:cNvCxnSpPr/>
          <p:nvPr/>
        </p:nvCxnSpPr>
        <p:spPr>
          <a:xfrm>
            <a:off x="4834220" y="1273717"/>
            <a:ext cx="0" cy="2803355"/>
          </a:xfrm>
          <a:prstGeom prst="straightConnector1">
            <a:avLst/>
          </a:prstGeom>
          <a:ln>
            <a:solidFill>
              <a:schemeClr val="tx1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직선 화살표 연결선 72"/>
          <p:cNvCxnSpPr/>
          <p:nvPr/>
        </p:nvCxnSpPr>
        <p:spPr>
          <a:xfrm>
            <a:off x="5796136" y="1302551"/>
            <a:ext cx="0" cy="2774521"/>
          </a:xfrm>
          <a:prstGeom prst="straightConnector1">
            <a:avLst/>
          </a:prstGeom>
          <a:ln>
            <a:solidFill>
              <a:schemeClr val="tx1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TextBox 73"/>
          <p:cNvSpPr txBox="1"/>
          <p:nvPr/>
        </p:nvSpPr>
        <p:spPr>
          <a:xfrm rot="16200000">
            <a:off x="4917578" y="2227275"/>
            <a:ext cx="140636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b="1" i="1" dirty="0" err="1" smtClean="0">
                <a:latin typeface="Times New Roman" pitchFamily="18" charset="0"/>
                <a:cs typeface="Times New Roman" pitchFamily="18" charset="0"/>
              </a:rPr>
              <a:t>Palloc_MeNB_late</a:t>
            </a:r>
            <a:endParaRPr lang="ko-KR" altLang="en-US" sz="1200" b="1" i="1" baseline="-25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5" name="TextBox 74"/>
          <p:cNvSpPr txBox="1"/>
          <p:nvPr/>
        </p:nvSpPr>
        <p:spPr>
          <a:xfrm rot="16200000">
            <a:off x="3901495" y="2208953"/>
            <a:ext cx="150002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b="1" i="1" dirty="0" err="1" smtClean="0">
                <a:latin typeface="Times New Roman" pitchFamily="18" charset="0"/>
                <a:cs typeface="Times New Roman" pitchFamily="18" charset="0"/>
              </a:rPr>
              <a:t>Palloc_MeNB_early</a:t>
            </a:r>
            <a:endParaRPr lang="ko-KR" altLang="en-US" sz="1200" b="1" i="1" baseline="-25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1530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4654</TotalTime>
  <Words>626</Words>
  <Application>Microsoft Office PowerPoint</Application>
  <PresentationFormat>화면 슬라이드 쇼(4:3)</PresentationFormat>
  <Paragraphs>138</Paragraphs>
  <Slides>10</Slides>
  <Notes>1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10</vt:i4>
      </vt:variant>
    </vt:vector>
  </HeadingPairs>
  <TitlesOfParts>
    <vt:vector size="11" baseType="lpstr">
      <vt:lpstr>Office 테마</vt:lpstr>
      <vt:lpstr>WF on Power control for Dual-Connectivity</vt:lpstr>
      <vt:lpstr>Proposal</vt:lpstr>
      <vt:lpstr>Proposal</vt:lpstr>
      <vt:lpstr>Proposal</vt:lpstr>
      <vt:lpstr>Appendix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>LGE_MC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Power control for Dual-Connectivity</dc:title>
  <dc:creator>Daesung Hwang</dc:creator>
  <cp:lastModifiedBy>Yunjung</cp:lastModifiedBy>
  <cp:revision>106</cp:revision>
  <dcterms:created xsi:type="dcterms:W3CDTF">2014-03-27T00:43:29Z</dcterms:created>
  <dcterms:modified xsi:type="dcterms:W3CDTF">2014-05-21T00:04:29Z</dcterms:modified>
</cp:coreProperties>
</file>