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58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76" autoAdjust="0"/>
    <p:restoredTop sz="97945" autoAdjust="0"/>
  </p:normalViewPr>
  <p:slideViewPr>
    <p:cSldViewPr>
      <p:cViewPr varScale="1">
        <p:scale>
          <a:sx n="73" d="100"/>
          <a:sy n="73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22D1C-DC9C-458F-9CFE-41148CE10474}" type="datetimeFigureOut">
              <a:rPr lang="en-US" smtClean="0"/>
              <a:pPr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597A2-8DF1-4415-BD2F-2AD09D3D7EA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PUCCH resource allocation for HARQ-ACK with </a:t>
            </a:r>
            <a:r>
              <a:rPr lang="en-US" dirty="0" err="1" smtClean="0"/>
              <a:t>eIMTA</a:t>
            </a:r>
            <a:r>
              <a:rPr lang="en-US" dirty="0" smtClean="0"/>
              <a:t> ([76-06])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NSN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54868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R1-141064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548680"/>
            <a:ext cx="23913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RAN1 </a:t>
            </a:r>
            <a:r>
              <a:rPr lang="en-US" smtClean="0"/>
              <a:t>#</a:t>
            </a:r>
            <a:r>
              <a:rPr lang="en-US" smtClean="0"/>
              <a:t>76</a:t>
            </a:r>
            <a:endParaRPr lang="en-US" dirty="0" smtClean="0"/>
          </a:p>
          <a:p>
            <a:r>
              <a:rPr lang="en-US" dirty="0" smtClean="0"/>
              <a:t>Prague, Czech Republic</a:t>
            </a:r>
          </a:p>
          <a:p>
            <a:r>
              <a:rPr lang="en-US" dirty="0" smtClean="0"/>
              <a:t>February 10-14, 2014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Subframe</a:t>
            </a:r>
            <a:r>
              <a:rPr lang="en-US" dirty="0" smtClean="0"/>
              <a:t> indexing principles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err="1"/>
              <a:t>Subframes</a:t>
            </a:r>
            <a:r>
              <a:rPr lang="en-US" dirty="0"/>
              <a:t> are indexed according to the principle </a:t>
            </a:r>
          </a:p>
          <a:p>
            <a:pPr lvl="1"/>
            <a:r>
              <a:rPr lang="en-US" dirty="0" smtClean="0"/>
              <a:t>First type: </a:t>
            </a:r>
            <a:r>
              <a:rPr lang="en-US" dirty="0"/>
              <a:t>fixed </a:t>
            </a:r>
            <a:r>
              <a:rPr lang="en-US" dirty="0" err="1"/>
              <a:t>subframes</a:t>
            </a:r>
            <a:r>
              <a:rPr lang="en-US" dirty="0"/>
              <a:t> having the same HARQ timing for both </a:t>
            </a:r>
            <a:r>
              <a:rPr lang="en-US" dirty="0" err="1"/>
              <a:t>eIMTA</a:t>
            </a:r>
            <a:r>
              <a:rPr lang="en-US" dirty="0"/>
              <a:t> and non-</a:t>
            </a:r>
            <a:r>
              <a:rPr lang="en-US" dirty="0" err="1"/>
              <a:t>eIMTA</a:t>
            </a:r>
            <a:r>
              <a:rPr lang="en-US" dirty="0"/>
              <a:t> UEs</a:t>
            </a:r>
          </a:p>
          <a:p>
            <a:pPr lvl="1"/>
            <a:r>
              <a:rPr lang="en-US" dirty="0" smtClean="0"/>
              <a:t>Second type: </a:t>
            </a:r>
            <a:r>
              <a:rPr lang="en-US" dirty="0"/>
              <a:t>fixed </a:t>
            </a:r>
            <a:r>
              <a:rPr lang="en-US" dirty="0" err="1"/>
              <a:t>subframes</a:t>
            </a:r>
            <a:r>
              <a:rPr lang="en-US" dirty="0"/>
              <a:t> having different HARQ timing for </a:t>
            </a:r>
            <a:r>
              <a:rPr lang="en-US" dirty="0" err="1"/>
              <a:t>eIMTA</a:t>
            </a:r>
            <a:r>
              <a:rPr lang="en-US" dirty="0"/>
              <a:t> and non-</a:t>
            </a:r>
            <a:r>
              <a:rPr lang="en-US" dirty="0" err="1"/>
              <a:t>eIMTA</a:t>
            </a:r>
            <a:r>
              <a:rPr lang="en-US" dirty="0"/>
              <a:t> UEs</a:t>
            </a:r>
          </a:p>
          <a:p>
            <a:pPr lvl="1"/>
            <a:r>
              <a:rPr lang="en-US" dirty="0" smtClean="0"/>
              <a:t>Third type: </a:t>
            </a:r>
            <a:r>
              <a:rPr lang="en-US" dirty="0"/>
              <a:t>flexible </a:t>
            </a:r>
            <a:r>
              <a:rPr lang="en-US" dirty="0" err="1"/>
              <a:t>subframes</a:t>
            </a:r>
            <a:endParaRPr lang="en-US" dirty="0"/>
          </a:p>
          <a:p>
            <a:pPr lvl="0"/>
            <a:r>
              <a:rPr lang="en-US" dirty="0"/>
              <a:t>No further separation between the second and the third group of </a:t>
            </a:r>
            <a:r>
              <a:rPr lang="en-US" dirty="0" err="1"/>
              <a:t>subframes</a:t>
            </a:r>
            <a:r>
              <a:rPr lang="en-US" dirty="0"/>
              <a:t>, i.e. block interleaving is applied for second and third group </a:t>
            </a:r>
            <a:r>
              <a:rPr lang="en-US" dirty="0" smtClean="0"/>
              <a:t>of </a:t>
            </a:r>
            <a:r>
              <a:rPr lang="en-US" dirty="0" err="1" smtClean="0"/>
              <a:t>subframes</a:t>
            </a:r>
            <a:r>
              <a:rPr lang="en-US" dirty="0" smtClean="0"/>
              <a:t> together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Resource allocation formulas for PDCCH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For the first type of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 the </a:t>
            </a:r>
            <a:r>
              <a:rPr lang="en-US" sz="2000" dirty="0"/>
              <a:t>exact equation </a:t>
            </a:r>
            <a:r>
              <a:rPr lang="en-US" sz="2000" dirty="0" smtClean="0"/>
              <a:t>is </a:t>
            </a:r>
            <a:r>
              <a:rPr lang="en-US" sz="2000" dirty="0"/>
              <a:t>the same as in </a:t>
            </a:r>
            <a:r>
              <a:rPr lang="en-US" sz="2000" dirty="0" smtClean="0"/>
              <a:t>36.213 but </a:t>
            </a:r>
            <a:r>
              <a:rPr lang="fi-FI" sz="2000" i="1" dirty="0" smtClean="0"/>
              <a:t>M </a:t>
            </a:r>
            <a:r>
              <a:rPr lang="fi-FI" sz="2000" dirty="0" err="1" smtClean="0"/>
              <a:t>refers</a:t>
            </a:r>
            <a:r>
              <a:rPr lang="fi-FI" sz="2000" dirty="0" smtClean="0"/>
              <a:t> to the </a:t>
            </a:r>
            <a:r>
              <a:rPr lang="fi-FI" sz="2000" dirty="0" err="1" smtClean="0"/>
              <a:t>Table</a:t>
            </a:r>
            <a:r>
              <a:rPr lang="fi-FI" sz="2000" dirty="0" smtClean="0"/>
              <a:t> on </a:t>
            </a:r>
            <a:r>
              <a:rPr lang="fi-FI" sz="2000" dirty="0" err="1" smtClean="0"/>
              <a:t>Slide</a:t>
            </a:r>
            <a:r>
              <a:rPr lang="fi-FI" sz="2000" dirty="0" smtClean="0"/>
              <a:t> #4</a:t>
            </a:r>
            <a:endParaRPr lang="en-US" sz="2000" dirty="0" smtClean="0"/>
          </a:p>
          <a:p>
            <a:pPr>
              <a:buNone/>
            </a:pPr>
            <a:endParaRPr lang="en-US" sz="2000" dirty="0"/>
          </a:p>
          <a:p>
            <a:r>
              <a:rPr lang="en-US" sz="2000" dirty="0" smtClean="0"/>
              <a:t>For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and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type of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, PUCCH </a:t>
            </a:r>
            <a:r>
              <a:rPr lang="en-US" sz="2000" dirty="0"/>
              <a:t>resource for antenna port  </a:t>
            </a:r>
            <a:r>
              <a:rPr lang="en-US" sz="2000" i="1" dirty="0" smtClean="0"/>
              <a:t>p0</a:t>
            </a:r>
            <a:r>
              <a:rPr lang="en-US" sz="2000" dirty="0" smtClean="0"/>
              <a:t> is </a:t>
            </a:r>
            <a:r>
              <a:rPr lang="en-US" sz="2000" dirty="0"/>
              <a:t>given </a:t>
            </a:r>
            <a:r>
              <a:rPr lang="en-US" sz="2000" dirty="0" smtClean="0"/>
              <a:t>by: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For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and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type of </a:t>
            </a:r>
            <a:r>
              <a:rPr lang="en-US" sz="2000" dirty="0" err="1" smtClean="0"/>
              <a:t>subframes</a:t>
            </a:r>
            <a:r>
              <a:rPr lang="en-US" sz="2000" dirty="0" smtClean="0"/>
              <a:t>, PUCCH resource for antenna port  </a:t>
            </a:r>
            <a:r>
              <a:rPr lang="en-US" sz="2000" i="1" dirty="0" smtClean="0"/>
              <a:t>p1 </a:t>
            </a:r>
            <a:r>
              <a:rPr lang="en-US" sz="2000" dirty="0" smtClean="0"/>
              <a:t>is given by:</a:t>
            </a:r>
          </a:p>
          <a:p>
            <a:pPr>
              <a:buNone/>
            </a:pPr>
            <a:endParaRPr lang="en-US" sz="2000" dirty="0"/>
          </a:p>
          <a:p>
            <a:pPr>
              <a:buNone/>
            </a:pPr>
            <a:endParaRPr lang="en-US" sz="2000" dirty="0" smtClean="0"/>
          </a:p>
          <a:p>
            <a:r>
              <a:rPr lang="en-US" sz="2000" dirty="0" smtClean="0"/>
              <a:t>In the above equations, </a:t>
            </a:r>
            <a:r>
              <a:rPr lang="en-US" sz="2000" i="1" dirty="0" smtClean="0"/>
              <a:t>M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 </a:t>
            </a:r>
            <a:r>
              <a:rPr lang="en-US" sz="2000" dirty="0" smtClean="0"/>
              <a:t>refers to the Table on slide #5</a:t>
            </a:r>
            <a:endParaRPr lang="en-US" sz="2000" baseline="-25000" dirty="0" smtClean="0"/>
          </a:p>
          <a:p>
            <a:r>
              <a:rPr lang="en-US" sz="2000" dirty="0" smtClean="0"/>
              <a:t>                    is RRC configured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1651000" y="3233738"/>
          <a:ext cx="5054600" cy="400050"/>
        </p:xfrm>
        <a:graphic>
          <a:graphicData uri="http://schemas.openxmlformats.org/presentationml/2006/ole">
            <p:oleObj spid="_x0000_s10241" name="Equation" r:id="rId3" imgW="3149280" imgH="241200" progId="Equation.3">
              <p:embed/>
            </p:oleObj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1644650" y="4602163"/>
          <a:ext cx="5338763" cy="398462"/>
        </p:xfrm>
        <a:graphic>
          <a:graphicData uri="http://schemas.openxmlformats.org/presentationml/2006/ole">
            <p:oleObj spid="_x0000_s10243" name="Equation" r:id="rId4" imgW="3327120" imgH="241200" progId="Equation.3">
              <p:embed/>
            </p:oleObj>
          </a:graphicData>
        </a:graphic>
      </p:graphicFrame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899592" y="5445224"/>
          <a:ext cx="752475" cy="398462"/>
        </p:xfrm>
        <a:graphic>
          <a:graphicData uri="http://schemas.openxmlformats.org/presentationml/2006/ole">
            <p:oleObj spid="_x0000_s10244" name="Equation" r:id="rId5" imgW="469800" imgH="241200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Subframe</a:t>
            </a:r>
            <a:r>
              <a:rPr lang="en-US" dirty="0" smtClean="0"/>
              <a:t> indexing tables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4525963"/>
          </a:xfrm>
        </p:spPr>
        <p:txBody>
          <a:bodyPr>
            <a:normAutofit/>
          </a:bodyPr>
          <a:lstStyle/>
          <a:p>
            <a:r>
              <a:rPr lang="en-US" sz="1600" dirty="0" smtClean="0"/>
              <a:t>The following tables are adopted</a:t>
            </a:r>
          </a:p>
          <a:p>
            <a:pPr lvl="1"/>
            <a:r>
              <a:rPr lang="en-US" sz="1400" dirty="0" smtClean="0"/>
              <a:t>FFS whether implicit resource allocation is supported for DL HARQ reference configuration #5 (depending on the outcome of [76-07])</a:t>
            </a:r>
          </a:p>
          <a:p>
            <a:pPr lvl="1"/>
            <a:r>
              <a:rPr lang="fi-FI" sz="1400" dirty="0" err="1" smtClean="0"/>
              <a:t>Note</a:t>
            </a:r>
            <a:r>
              <a:rPr lang="fi-FI" sz="1400" dirty="0" smtClean="0"/>
              <a:t>: </a:t>
            </a:r>
            <a:r>
              <a:rPr lang="fi-FI" sz="1400" dirty="0" err="1" smtClean="0"/>
              <a:t>whether</a:t>
            </a:r>
            <a:r>
              <a:rPr lang="fi-FI" sz="1400" dirty="0" smtClean="0"/>
              <a:t> </a:t>
            </a:r>
            <a:r>
              <a:rPr lang="fi-FI" sz="1400" dirty="0" err="1" smtClean="0"/>
              <a:t>or</a:t>
            </a:r>
            <a:r>
              <a:rPr lang="fi-FI" sz="1400" dirty="0" smtClean="0"/>
              <a:t> </a:t>
            </a:r>
            <a:r>
              <a:rPr lang="fi-FI" sz="1400" dirty="0" err="1" smtClean="0"/>
              <a:t>not</a:t>
            </a:r>
            <a:r>
              <a:rPr lang="fi-FI" sz="1400" dirty="0" smtClean="0"/>
              <a:t> to </a:t>
            </a:r>
            <a:r>
              <a:rPr lang="fi-FI" sz="1400" dirty="0" err="1" smtClean="0"/>
              <a:t>capture</a:t>
            </a:r>
            <a:r>
              <a:rPr lang="fi-FI" sz="1400" dirty="0" smtClean="0"/>
              <a:t> </a:t>
            </a:r>
            <a:r>
              <a:rPr lang="fi-FI" sz="1400" dirty="0" err="1" smtClean="0"/>
              <a:t>Table</a:t>
            </a:r>
            <a:r>
              <a:rPr lang="fi-FI" sz="1400" dirty="0" smtClean="0"/>
              <a:t> 1 into the </a:t>
            </a:r>
            <a:r>
              <a:rPr lang="fi-FI" sz="1400" dirty="0" err="1" smtClean="0"/>
              <a:t>specs</a:t>
            </a:r>
            <a:r>
              <a:rPr lang="fi-FI" sz="1400" dirty="0" smtClean="0"/>
              <a:t> is </a:t>
            </a:r>
            <a:r>
              <a:rPr lang="fi-FI" sz="1400" dirty="0" err="1" smtClean="0"/>
              <a:t>up</a:t>
            </a:r>
            <a:r>
              <a:rPr lang="fi-FI" sz="1400" dirty="0" smtClean="0"/>
              <a:t> to the </a:t>
            </a:r>
            <a:r>
              <a:rPr lang="fi-FI" sz="1400" dirty="0" err="1" smtClean="0"/>
              <a:t>editor</a:t>
            </a:r>
            <a:endParaRPr lang="fi-FI" sz="1400" dirty="0" smtClean="0"/>
          </a:p>
          <a:p>
            <a:pPr lvl="1"/>
            <a:r>
              <a:rPr lang="en-US" sz="1400" dirty="0" smtClean="0"/>
              <a:t>Note: some of the entries in Table 1 are in brackets, such as (6). This represents a case when there exist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indexes in the DL association set corresponding to SIB-1 UL-DL configuration, which are not present in DL association set corresponding to the DL reference UL-DL configuration. In this case, an </a:t>
            </a:r>
            <a:r>
              <a:rPr lang="en-US" sz="1400" dirty="0" err="1" smtClean="0"/>
              <a:t>eIMTA</a:t>
            </a:r>
            <a:r>
              <a:rPr lang="en-US" sz="1400" dirty="0" smtClean="0"/>
              <a:t> UE needs to reserve the PUCCH resources according to the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 indicated in the brackets, but must not map any HARQ-ACK onto those resources to avoid resource collisions.</a:t>
            </a:r>
            <a:r>
              <a:rPr lang="en-US" sz="1400" dirty="0"/>
              <a:t>	</a:t>
            </a:r>
            <a:endParaRPr lang="en-US" sz="14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331640" y="3789040"/>
          <a:ext cx="5878195" cy="3055620"/>
        </p:xfrm>
        <a:graphic>
          <a:graphicData uri="http://schemas.openxmlformats.org/drawingml/2006/table">
            <a:tbl>
              <a:tblPr/>
              <a:tblGrid>
                <a:gridCol w="846455"/>
                <a:gridCol w="846455"/>
                <a:gridCol w="223520"/>
                <a:gridCol w="978535"/>
                <a:gridCol w="978535"/>
                <a:gridCol w="438785"/>
                <a:gridCol w="186690"/>
                <a:gridCol w="186690"/>
                <a:gridCol w="409575"/>
                <a:gridCol w="409575"/>
                <a:gridCol w="186690"/>
                <a:gridCol w="186690"/>
              </a:tblGrid>
              <a:tr h="26416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 dirty="0">
                          <a:latin typeface="Arial"/>
                          <a:ea typeface="Times New Roman"/>
                          <a:cs typeface="Times New Roman"/>
                        </a:rPr>
                        <a:t>DL HARQ reference configuration</a:t>
                      </a:r>
                      <a:endParaRPr lang="en-US" sz="9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UL-DL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Configuration given by SIB-1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Subframe </a:t>
                      </a:r>
                      <a:r>
                        <a:rPr lang="en-GB" sz="700" b="1" i="1">
                          <a:latin typeface="Arial"/>
                          <a:ea typeface="Times New Roman"/>
                          <a:cs typeface="Times New Roman"/>
                        </a:rPr>
                        <a:t>n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74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7,6 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7,6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8,7,4,6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8,7,4,6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 smtClean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7, (6)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7, (6), 11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6,5 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12, 8, 7, 11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6, 5, 4, 7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 dirty="0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7, 6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8, 7, 4, 6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7, 6, 11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12, 8, 7, 11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13, 12, 9, 8, 7, 5, 4, 11, 6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528" y="3214717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Table 1: </a:t>
            </a:r>
            <a:r>
              <a:rPr lang="en-US" dirty="0"/>
              <a:t> </a:t>
            </a:r>
            <a:r>
              <a:rPr lang="en-US" dirty="0" err="1"/>
              <a:t>Subframe</a:t>
            </a:r>
            <a:r>
              <a:rPr lang="en-US" dirty="0"/>
              <a:t> indexing for </a:t>
            </a:r>
            <a:r>
              <a:rPr lang="en-US" dirty="0" err="1"/>
              <a:t>subframes</a:t>
            </a:r>
            <a:r>
              <a:rPr lang="en-US" dirty="0"/>
              <a:t> for which </a:t>
            </a:r>
            <a:r>
              <a:rPr lang="en-US" dirty="0" err="1"/>
              <a:t>eIMTA</a:t>
            </a:r>
            <a:r>
              <a:rPr lang="en-US" dirty="0"/>
              <a:t> and non-</a:t>
            </a:r>
            <a:r>
              <a:rPr lang="en-US" dirty="0" err="1"/>
              <a:t>eIMTA</a:t>
            </a:r>
            <a:r>
              <a:rPr lang="en-US" dirty="0"/>
              <a:t> UEs have the same </a:t>
            </a:r>
            <a:r>
              <a:rPr lang="en-US" dirty="0" smtClean="0"/>
              <a:t>timing (first type of </a:t>
            </a:r>
            <a:r>
              <a:rPr lang="en-US" dirty="0" err="1" smtClean="0"/>
              <a:t>subframes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Subframe</a:t>
            </a:r>
            <a:r>
              <a:rPr lang="en-US" dirty="0" smtClean="0"/>
              <a:t> indexing tables (2/2)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91680" y="2708920"/>
          <a:ext cx="5597525" cy="3345815"/>
        </p:xfrm>
        <a:graphic>
          <a:graphicData uri="http://schemas.openxmlformats.org/drawingml/2006/table">
            <a:tbl>
              <a:tblPr/>
              <a:tblGrid>
                <a:gridCol w="923290"/>
                <a:gridCol w="861695"/>
                <a:gridCol w="218440"/>
                <a:gridCol w="829310"/>
                <a:gridCol w="829310"/>
                <a:gridCol w="444500"/>
                <a:gridCol w="226695"/>
                <a:gridCol w="216535"/>
                <a:gridCol w="337185"/>
                <a:gridCol w="337185"/>
                <a:gridCol w="186690"/>
                <a:gridCol w="186690"/>
              </a:tblGrid>
              <a:tr h="264160">
                <a:tc rowSpan="2"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700" b="1" dirty="0">
                          <a:latin typeface="Arial"/>
                          <a:ea typeface="Times New Roman"/>
                          <a:cs typeface="Times New Roman"/>
                        </a:rPr>
                        <a:t>DL HARQ reference configuration</a:t>
                      </a:r>
                      <a:endParaRPr lang="en-US" sz="9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UL-DL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Configuration given by SIB-1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Subframe </a:t>
                      </a:r>
                      <a:r>
                        <a:rPr lang="en-GB" sz="700" b="1" i="1">
                          <a:latin typeface="Arial"/>
                          <a:ea typeface="Times New Roman"/>
                          <a:cs typeface="Times New Roman"/>
                        </a:rPr>
                        <a:t>n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6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7, 8, 4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7, 8, 4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3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8, 4 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8, 4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6, 8, 4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8, 6, 4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12, 7, 11, 8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 </a:t>
                      </a: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4</a:t>
                      </a: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 5, </a:t>
                      </a: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6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12, 8, 11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7, </a:t>
                      </a: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5</a:t>
                      </a: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6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 b="1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12, 8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4,7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Invalid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12, 11, 8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Times New Roman"/>
                          <a:cs typeface="Times New Roman"/>
                        </a:rPr>
                        <a:t>4, </a:t>
                      </a:r>
                      <a:r>
                        <a:rPr lang="en-GB" sz="700" dirty="0" smtClean="0">
                          <a:latin typeface="Arial"/>
                          <a:ea typeface="MS Mincho"/>
                          <a:cs typeface="Times New Roman"/>
                        </a:rPr>
                        <a:t>5</a:t>
                      </a:r>
                      <a:r>
                        <a:rPr lang="en-GB" sz="700" dirty="0" smtClean="0">
                          <a:latin typeface="Arial"/>
                          <a:ea typeface="Times New Roman"/>
                          <a:cs typeface="Times New Roman"/>
                        </a:rPr>
                        <a:t>, 6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7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12, 7, 11, 13, 8, 4, 9, 5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13, 12, 8, 11, 4, 9, 5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13, 12, 9, 11,5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13, 12, 5, 4, 8, 9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13, 5, 4, 6, 9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b="1"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US" sz="9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13, 12, 11, 6, 8, 4, 9, 5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 dirty="0"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endParaRPr lang="en-US" sz="9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191683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Table 2:  </a:t>
            </a:r>
            <a:r>
              <a:rPr lang="en-US" dirty="0" err="1"/>
              <a:t>Subframe</a:t>
            </a:r>
            <a:r>
              <a:rPr lang="en-US" dirty="0"/>
              <a:t> indexing for </a:t>
            </a:r>
            <a:r>
              <a:rPr lang="en-US" dirty="0" err="1"/>
              <a:t>subframes</a:t>
            </a:r>
            <a:r>
              <a:rPr lang="en-US" dirty="0"/>
              <a:t> for which </a:t>
            </a:r>
            <a:r>
              <a:rPr lang="en-US" dirty="0" err="1"/>
              <a:t>eIMTA</a:t>
            </a:r>
            <a:r>
              <a:rPr lang="en-US" dirty="0"/>
              <a:t> and non-</a:t>
            </a:r>
            <a:r>
              <a:rPr lang="en-US" dirty="0" err="1"/>
              <a:t>eIMTA</a:t>
            </a:r>
            <a:r>
              <a:rPr lang="en-US" dirty="0"/>
              <a:t> UEs have the </a:t>
            </a:r>
            <a:r>
              <a:rPr lang="en-US" dirty="0" smtClean="0"/>
              <a:t>different timing (second and third type of </a:t>
            </a:r>
            <a:r>
              <a:rPr lang="en-US" dirty="0" err="1" smtClean="0"/>
              <a:t>subframes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 information: Example of </a:t>
            </a:r>
            <a:r>
              <a:rPr lang="en-US" dirty="0" err="1" smtClean="0"/>
              <a:t>subframe</a:t>
            </a:r>
            <a:r>
              <a:rPr lang="en-US" dirty="0" smtClean="0"/>
              <a:t> indexing according to the proposal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0" y="1592262"/>
            <a:ext cx="6786563" cy="4528173"/>
            <a:chOff x="0" y="1592262"/>
            <a:chExt cx="6786563" cy="4528173"/>
          </a:xfrm>
        </p:grpSpPr>
        <p:pic>
          <p:nvPicPr>
            <p:cNvPr id="25604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31640" y="1592262"/>
              <a:ext cx="5454923" cy="4528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TextBox 3"/>
            <p:cNvSpPr txBox="1"/>
            <p:nvPr/>
          </p:nvSpPr>
          <p:spPr>
            <a:xfrm>
              <a:off x="0" y="2780928"/>
              <a:ext cx="1475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i-FI" sz="1400" dirty="0" smtClean="0"/>
                <a:t>RRC </a:t>
              </a:r>
              <a:r>
                <a:rPr lang="fi-FI" sz="1400" dirty="0" err="1" smtClean="0"/>
                <a:t>Configurable</a:t>
              </a:r>
              <a:endParaRPr lang="en-US" sz="1400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HARQ-ACK resource allocation with EPDCCH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EPDCCH, same </a:t>
            </a:r>
            <a:r>
              <a:rPr lang="en-US" dirty="0" err="1"/>
              <a:t>subframe</a:t>
            </a:r>
            <a:r>
              <a:rPr lang="en-US" dirty="0"/>
              <a:t> indexing is used as for </a:t>
            </a:r>
            <a:r>
              <a:rPr lang="en-US" dirty="0" smtClean="0"/>
              <a:t>PDCCH</a:t>
            </a:r>
          </a:p>
          <a:p>
            <a:pPr lvl="1"/>
            <a:r>
              <a:rPr lang="fi-FI" dirty="0" err="1" smtClean="0"/>
              <a:t>This</a:t>
            </a:r>
            <a:r>
              <a:rPr lang="fi-FI" dirty="0" smtClean="0"/>
              <a:t> </a:t>
            </a:r>
            <a:r>
              <a:rPr lang="fi-FI" dirty="0" err="1" smtClean="0"/>
              <a:t>subframe</a:t>
            </a:r>
            <a:r>
              <a:rPr lang="fi-FI" dirty="0" smtClean="0"/>
              <a:t> </a:t>
            </a:r>
            <a:r>
              <a:rPr lang="fi-FI" dirty="0" err="1" smtClean="0"/>
              <a:t>indexing</a:t>
            </a:r>
            <a:r>
              <a:rPr lang="fi-FI" dirty="0" smtClean="0"/>
              <a:t> is </a:t>
            </a:r>
            <a:r>
              <a:rPr lang="fi-FI" dirty="0" err="1" smtClean="0"/>
              <a:t>also</a:t>
            </a:r>
            <a:r>
              <a:rPr lang="fi-FI" dirty="0" smtClean="0"/>
              <a:t> </a:t>
            </a:r>
            <a:r>
              <a:rPr lang="fi-FI" dirty="0" err="1" smtClean="0"/>
              <a:t>used</a:t>
            </a:r>
            <a:r>
              <a:rPr lang="fi-FI" dirty="0" smtClean="0"/>
              <a:t> in the ARO </a:t>
            </a:r>
            <a:r>
              <a:rPr lang="fi-FI" dirty="0" err="1" smtClean="0"/>
              <a:t>calculation</a:t>
            </a:r>
            <a:endParaRPr lang="en-US" dirty="0"/>
          </a:p>
          <a:p>
            <a:pPr lvl="0"/>
            <a:r>
              <a:rPr lang="en-US" dirty="0" smtClean="0"/>
              <a:t>RRC configured </a:t>
            </a:r>
            <a:r>
              <a:rPr lang="en-US" dirty="0"/>
              <a:t>offset </a:t>
            </a:r>
            <a:r>
              <a:rPr lang="en-US" dirty="0" smtClean="0"/>
              <a:t>between Type 1 and Type 2 &amp; 3 </a:t>
            </a:r>
            <a:r>
              <a:rPr lang="en-US" dirty="0" err="1" smtClean="0"/>
              <a:t>subframes</a:t>
            </a:r>
            <a:r>
              <a:rPr lang="en-US" dirty="0" smtClean="0"/>
              <a:t> is </a:t>
            </a:r>
            <a:r>
              <a:rPr lang="en-US" dirty="0"/>
              <a:t>not introduced for EPDCCH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Ordering of the HARQ-ACK bits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PUCCH format 3, the currently specified principle is used </a:t>
            </a:r>
          </a:p>
          <a:p>
            <a:r>
              <a:rPr lang="en-US" dirty="0" smtClean="0"/>
              <a:t>FFS: For PUCCH format 1b with channel selection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</TotalTime>
  <Words>1047</Words>
  <Application>Microsoft Office PowerPoint</Application>
  <PresentationFormat>On-screen Show (4:3)</PresentationFormat>
  <Paragraphs>446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Equation</vt:lpstr>
      <vt:lpstr>Way Forward on PUCCH resource allocation for HARQ-ACK with eIMTA ([76-06]) </vt:lpstr>
      <vt:lpstr>Subframe indexing principles</vt:lpstr>
      <vt:lpstr>Resource allocation formulas for PDCCH</vt:lpstr>
      <vt:lpstr>Subframe indexing tables (1/2)</vt:lpstr>
      <vt:lpstr>Subframe indexing tables (2/2)</vt:lpstr>
      <vt:lpstr>For information: Example of subframe indexing according to the proposal</vt:lpstr>
      <vt:lpstr>HARQ-ACK resource allocation with EPDCCH</vt:lpstr>
      <vt:lpstr>Ordering of the HARQ-ACK bits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NSN</dc:creator>
  <cp:lastModifiedBy>Timo Lunttila</cp:lastModifiedBy>
  <cp:revision>50</cp:revision>
  <dcterms:created xsi:type="dcterms:W3CDTF">2014-03-11T07:58:33Z</dcterms:created>
  <dcterms:modified xsi:type="dcterms:W3CDTF">2014-03-17T19:28:26Z</dcterms:modified>
</cp:coreProperties>
</file>