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6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77" r:id="rId13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07" autoAdjust="0"/>
    <p:restoredTop sz="94660"/>
  </p:normalViewPr>
  <p:slideViewPr>
    <p:cSldViewPr snapToObjects="1">
      <p:cViewPr varScale="1">
        <p:scale>
          <a:sx n="101" d="100"/>
          <a:sy n="101" d="100"/>
        </p:scale>
        <p:origin x="-312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NSN_Logo_FAWIM_RGB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8682" y="337433"/>
            <a:ext cx="6196958" cy="2582065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53400" y="4781550"/>
            <a:ext cx="1140062" cy="267407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US"/>
            </a:defPPr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r>
              <a:rPr lang="en-US" sz="800" b="1" i="0" baseline="0" dirty="0" smtClean="0">
                <a:latin typeface="Arial"/>
                <a:cs typeface="Arial"/>
              </a:rPr>
              <a:t>Internal Use Only</a:t>
            </a:r>
            <a:endParaRPr lang="en-US" sz="800" b="1" i="0" dirty="0">
              <a:latin typeface="Arial"/>
              <a:cs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7611" y="3132875"/>
            <a:ext cx="7772400" cy="819739"/>
          </a:xfrm>
        </p:spPr>
        <p:txBody>
          <a:bodyPr anchor="b"/>
          <a:lstStyle>
            <a:lvl1pPr>
              <a:defRPr sz="2600">
                <a:solidFill>
                  <a:schemeClr val="bg2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7611" y="3855711"/>
            <a:ext cx="7773460" cy="530663"/>
          </a:xfrm>
        </p:spPr>
        <p:txBody>
          <a:bodyPr/>
          <a:lstStyle>
            <a:lvl1pPr marL="0" indent="0" algn="l">
              <a:buNone/>
              <a:defRPr sz="2600" b="0" i="0">
                <a:solidFill>
                  <a:schemeClr val="accent4"/>
                </a:solidFill>
                <a:latin typeface="+mn-lt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D6211-092E-4340-AE84-491F8A864DC5}" type="datetime1">
              <a:rPr lang="en-US" smtClean="0"/>
              <a:pPr/>
              <a:t>11/14/2013</a:t>
            </a:fld>
            <a:endParaRPr 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4572000" y="4713528"/>
            <a:ext cx="3126650" cy="267407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US"/>
            </a:defPPr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r>
              <a:rPr lang="en-US" sz="800" baseline="0" dirty="0" smtClean="0">
                <a:latin typeface="+mn-lt"/>
                <a:cs typeface="Arial"/>
              </a:rPr>
              <a:t>©2013 Nokia Solutions and Networks. All rights reserved.</a:t>
            </a:r>
            <a:endParaRPr lang="en-US" sz="8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555988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9B7E1-5121-DB45-9E32-B75E98CC42EE}" type="datetime1">
              <a:rPr lang="en-US" smtClean="0"/>
              <a:pPr/>
              <a:t>11/14/2013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None/>
              <a:defRPr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53400" y="4812506"/>
            <a:ext cx="3176945" cy="273844"/>
          </a:xfrm>
          <a:prstGeom prst="rect">
            <a:avLst/>
          </a:prstGeom>
        </p:spPr>
        <p:txBody>
          <a:bodyPr/>
          <a:lstStyle/>
          <a:p>
            <a:r>
              <a:rPr lang="fr-FR" dirty="0" err="1" smtClean="0"/>
              <a:t>Quantization</a:t>
            </a:r>
            <a:r>
              <a:rPr lang="fr-FR" dirty="0" smtClean="0"/>
              <a:t>/ v. 1.0 / T&amp;I:RS/ Tim Thomas</a:t>
            </a: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18076233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8120" y="1087310"/>
            <a:ext cx="4038600" cy="2545556"/>
          </a:xfrm>
        </p:spPr>
        <p:txBody>
          <a:bodyPr rIns="91440"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9120" y="1087310"/>
            <a:ext cx="4038600" cy="2545556"/>
          </a:xfrm>
        </p:spPr>
        <p:txBody>
          <a:bodyPr rIns="91440"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89EFC-77E7-1B4E-9FB7-3E3514C1F454}" type="datetime1">
              <a:rPr lang="en-US" smtClean="0"/>
              <a:pPr/>
              <a:t>11/14/2013</a:t>
            </a:fld>
            <a:endParaRPr lang="en-US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53400" y="4713528"/>
            <a:ext cx="3176945" cy="273844"/>
          </a:xfrm>
          <a:prstGeom prst="rect">
            <a:avLst/>
          </a:prstGeom>
        </p:spPr>
        <p:txBody>
          <a:bodyPr/>
          <a:lstStyle/>
          <a:p>
            <a:r>
              <a:rPr lang="fr-FR" dirty="0" err="1" smtClean="0"/>
              <a:t>Quantization</a:t>
            </a:r>
            <a:r>
              <a:rPr lang="fr-FR" dirty="0" smtClean="0"/>
              <a:t>/ v. 1.0 / T&amp;I:RS/ Tim Thomas</a:t>
            </a: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2272902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DB731-43B4-644E-8C8C-D0B0600D9403}" type="datetime1">
              <a:rPr lang="en-US" smtClean="0"/>
              <a:pPr/>
              <a:t>11/14/2013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253400" y="4713528"/>
            <a:ext cx="3176945" cy="273844"/>
          </a:xfrm>
          <a:prstGeom prst="rect">
            <a:avLst/>
          </a:prstGeom>
        </p:spPr>
        <p:txBody>
          <a:bodyPr/>
          <a:lstStyle/>
          <a:p>
            <a:r>
              <a:rPr lang="fr-FR" dirty="0" err="1" smtClean="0"/>
              <a:t>Quantization</a:t>
            </a:r>
            <a:r>
              <a:rPr lang="fr-FR" dirty="0" smtClean="0"/>
              <a:t>/ v. 1.0 / T&amp;I:RS/ Tim Thomas</a:t>
            </a:r>
            <a:endParaRPr lang="fr-FR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27543736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97332-E39C-724D-A070-905544DDF077}" type="datetime1">
              <a:rPr lang="en-US" smtClean="0"/>
              <a:pPr/>
              <a:t>11/14/2013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253400" y="4713528"/>
            <a:ext cx="3176945" cy="273844"/>
          </a:xfrm>
          <a:prstGeom prst="rect">
            <a:avLst/>
          </a:prstGeom>
        </p:spPr>
        <p:txBody>
          <a:bodyPr/>
          <a:lstStyle/>
          <a:p>
            <a:r>
              <a:rPr lang="fr-FR" dirty="0" err="1" smtClean="0"/>
              <a:t>Quantization</a:t>
            </a:r>
            <a:r>
              <a:rPr lang="fr-FR" dirty="0" smtClean="0"/>
              <a:t>/ v. 1.0 / T&amp;I:RS/ Tim Thomas</a:t>
            </a: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20818683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ingle Corner Rectangle 7"/>
          <p:cNvSpPr/>
          <p:nvPr userDrawn="1"/>
        </p:nvSpPr>
        <p:spPr>
          <a:xfrm>
            <a:off x="402611" y="429768"/>
            <a:ext cx="8338779" cy="3716212"/>
          </a:xfrm>
          <a:prstGeom prst="round1Rect">
            <a:avLst>
              <a:gd name="adj" fmla="val 10971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1BECD-7930-7944-9C02-4A0035817FCC}" type="datetime1">
              <a:rPr lang="en-US" smtClean="0"/>
              <a:pPr/>
              <a:t>11/14/2013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253400" y="4713528"/>
            <a:ext cx="3176945" cy="273844"/>
          </a:xfrm>
          <a:prstGeom prst="rect">
            <a:avLst/>
          </a:prstGeom>
        </p:spPr>
        <p:txBody>
          <a:bodyPr/>
          <a:lstStyle/>
          <a:p>
            <a:r>
              <a:rPr lang="fr-FR" dirty="0" err="1" smtClean="0"/>
              <a:t>Quantization</a:t>
            </a:r>
            <a:r>
              <a:rPr lang="fr-FR" dirty="0" smtClean="0"/>
              <a:t>/ v. 1.0 / T&amp;I:RS/ Tim Thomas</a:t>
            </a:r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64452" y="498916"/>
            <a:ext cx="7893748" cy="3639312"/>
          </a:xfrm>
        </p:spPr>
        <p:txBody>
          <a:bodyPr anchor="t"/>
          <a:lstStyle>
            <a:lvl1pPr algn="l">
              <a:defRPr sz="4500" b="0" cap="none">
                <a:solidFill>
                  <a:schemeClr val="bg2"/>
                </a:solidFill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0092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11163" y="310896"/>
            <a:ext cx="7772400" cy="3635826"/>
          </a:xfrm>
        </p:spPr>
        <p:txBody>
          <a:bodyPr anchor="t"/>
          <a:lstStyle>
            <a:lvl1pPr algn="l">
              <a:defRPr sz="4500" b="0" cap="none">
                <a:solidFill>
                  <a:schemeClr val="accent2"/>
                </a:solidFill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1BECD-7930-7944-9C02-4A0035817FCC}" type="datetime1">
              <a:rPr lang="en-US" smtClean="0"/>
              <a:pPr/>
              <a:t>11/14/2013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253400" y="4713528"/>
            <a:ext cx="3176945" cy="273844"/>
          </a:xfrm>
          <a:prstGeom prst="rect">
            <a:avLst/>
          </a:prstGeom>
        </p:spPr>
        <p:txBody>
          <a:bodyPr/>
          <a:lstStyle/>
          <a:p>
            <a:r>
              <a:rPr lang="fr-FR" dirty="0" err="1" smtClean="0"/>
              <a:t>Quantization</a:t>
            </a:r>
            <a:r>
              <a:rPr lang="fr-FR" dirty="0" smtClean="0"/>
              <a:t>/ v. 1.0 / T&amp;I:RS/ Tim Thomas</a:t>
            </a: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16316954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Line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ingle Corner Rectangle 7"/>
          <p:cNvSpPr/>
          <p:nvPr userDrawn="1"/>
        </p:nvSpPr>
        <p:spPr>
          <a:xfrm>
            <a:off x="402611" y="429768"/>
            <a:ext cx="8338779" cy="3716212"/>
          </a:xfrm>
          <a:prstGeom prst="round1Rect">
            <a:avLst>
              <a:gd name="adj" fmla="val 10971"/>
            </a:avLst>
          </a:prstGeom>
          <a:pattFill prst="wdDnDiag">
            <a:fgClr>
              <a:schemeClr val="accent1">
                <a:lumMod val="60000"/>
                <a:lumOff val="40000"/>
              </a:schemeClr>
            </a:fgClr>
            <a:bgClr>
              <a:prstClr val="white"/>
            </a:bgClr>
          </a:patt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66927" y="502920"/>
            <a:ext cx="7899855" cy="3635826"/>
          </a:xfrm>
        </p:spPr>
        <p:txBody>
          <a:bodyPr anchor="t"/>
          <a:lstStyle>
            <a:lvl1pPr algn="l">
              <a:defRPr sz="4500" b="0" cap="none">
                <a:solidFill>
                  <a:schemeClr val="bg2"/>
                </a:solidFill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1BECD-7930-7944-9C02-4A0035817FCC}" type="datetime1">
              <a:rPr lang="en-US" smtClean="0"/>
              <a:pPr/>
              <a:t>11/14/2013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253400" y="4713528"/>
            <a:ext cx="3176945" cy="273844"/>
          </a:xfrm>
          <a:prstGeom prst="rect">
            <a:avLst/>
          </a:prstGeom>
        </p:spPr>
        <p:txBody>
          <a:bodyPr/>
          <a:lstStyle/>
          <a:p>
            <a:r>
              <a:rPr lang="fr-FR" dirty="0" err="1" smtClean="0"/>
              <a:t>Quantization</a:t>
            </a:r>
            <a:r>
              <a:rPr lang="fr-FR" dirty="0" smtClean="0"/>
              <a:t>/ v. 1.0 / T&amp;I:RS/ Tim Thomas</a:t>
            </a: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3581531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  <a:prstGeom prst="rect">
            <a:avLst/>
          </a:prstGeom>
        </p:spPr>
        <p:txBody>
          <a:bodyPr vert="horz" lIns="0" tIns="45720" rIns="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8120" y="1089269"/>
            <a:ext cx="8229600" cy="3306885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18120" y="4713528"/>
            <a:ext cx="632066" cy="273844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fld id="{4BA1BECD-7930-7944-9C02-4A0035817FCC}" type="datetime1">
              <a:rPr lang="en-US" smtClean="0"/>
              <a:pPr/>
              <a:t>11/14/2013</a:t>
            </a:fld>
            <a:endParaRPr lang="en-US" dirty="0"/>
          </a:p>
        </p:txBody>
      </p:sp>
      <p:pic>
        <p:nvPicPr>
          <p:cNvPr id="8" name="Picture 7" descr="NSN_RGB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0305" y="4557518"/>
            <a:ext cx="894781" cy="34283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4713528"/>
            <a:ext cx="315110" cy="267407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US"/>
            </a:defPPr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/>
            <a:fld id="{9223803B-E8E2-334B-8877-4605643D3265}" type="slidenum">
              <a:rPr lang="en-US" smtClean="0">
                <a:latin typeface="Arial"/>
                <a:cs typeface="Arial"/>
              </a:rPr>
              <a:pPr lvl="0"/>
              <a:t>‹#›</a:t>
            </a:fld>
            <a:endParaRPr lang="en-US" dirty="0">
              <a:latin typeface="Arial"/>
              <a:cs typeface="Arial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53400" y="4742743"/>
            <a:ext cx="1140062" cy="267407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US"/>
            </a:defPPr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r>
              <a:rPr lang="en-US" sz="800" b="1" i="0" baseline="0" dirty="0" smtClean="0">
                <a:latin typeface="Arial"/>
                <a:cs typeface="Arial"/>
              </a:rPr>
              <a:t>Internal Use Only</a:t>
            </a:r>
            <a:endParaRPr lang="en-US" sz="800" b="1" i="0" dirty="0">
              <a:latin typeface="Arial"/>
              <a:cs typeface="Arial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72000" y="4713528"/>
            <a:ext cx="3126650" cy="267407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US"/>
            </a:defPPr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r>
              <a:rPr lang="en-US" sz="800" baseline="0" dirty="0" smtClean="0">
                <a:latin typeface="+mn-lt"/>
                <a:cs typeface="Arial"/>
              </a:rPr>
              <a:t>©2013 Nokia Solutions and Networks. All rights reserved.</a:t>
            </a:r>
            <a:endParaRPr lang="en-US" sz="8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887382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0" r:id="rId2"/>
    <p:sldLayoutId id="2147483652" r:id="rId3"/>
    <p:sldLayoutId id="2147483654" r:id="rId4"/>
    <p:sldLayoutId id="2147483655" r:id="rId5"/>
    <p:sldLayoutId id="2147483657" r:id="rId6"/>
    <p:sldLayoutId id="2147483658" r:id="rId7"/>
    <p:sldLayoutId id="2147483659" r:id="rId8"/>
  </p:sldLayoutIdLst>
  <p:hf sldNum="0" hdr="0"/>
  <p:txStyles>
    <p:titleStyle>
      <a:lvl1pPr algn="l" defTabSz="457200" rtl="0" eaLnBrk="1" latinLnBrk="0" hangingPunct="1">
        <a:spcBef>
          <a:spcPct val="0"/>
        </a:spcBef>
        <a:buNone/>
        <a:defRPr sz="1800" b="1" i="0" kern="1200">
          <a:solidFill>
            <a:schemeClr val="bg2"/>
          </a:solidFill>
          <a:latin typeface="Arial"/>
          <a:ea typeface="+mj-ea"/>
          <a:cs typeface="Arial"/>
        </a:defRPr>
      </a:lvl1pPr>
    </p:titleStyle>
    <p:bodyStyle>
      <a:lvl1pPr marL="230188" indent="-230188" algn="l" defTabSz="457200" rtl="0" eaLnBrk="1" latinLnBrk="0" hangingPunct="1">
        <a:spcBef>
          <a:spcPts val="0"/>
        </a:spcBef>
        <a:buClrTx/>
        <a:buFont typeface="Arial"/>
        <a:buChar char="•"/>
        <a:defRPr sz="1800" b="0" kern="1200">
          <a:solidFill>
            <a:schemeClr val="bg2"/>
          </a:solidFill>
          <a:latin typeface="+mn-lt"/>
          <a:ea typeface="+mn-ea"/>
          <a:cs typeface="+mn-cs"/>
        </a:defRPr>
      </a:lvl1pPr>
      <a:lvl2pPr marL="458788" indent="-228600" algn="l" defTabSz="457200" rtl="0" eaLnBrk="1" latinLnBrk="0" hangingPunct="1">
        <a:spcBef>
          <a:spcPts val="0"/>
        </a:spcBef>
        <a:buClrTx/>
        <a:buFont typeface="Lucida Grande"/>
        <a:buChar char="-"/>
        <a:defRPr sz="1800" b="0" kern="1200">
          <a:solidFill>
            <a:schemeClr val="bg2"/>
          </a:solidFill>
          <a:latin typeface="+mn-lt"/>
          <a:ea typeface="+mn-ea"/>
          <a:cs typeface="+mn-cs"/>
        </a:defRPr>
      </a:lvl2pPr>
      <a:lvl3pPr marL="684213" indent="-225425" algn="l" defTabSz="457200" rtl="0" eaLnBrk="1" latinLnBrk="0" hangingPunct="1">
        <a:spcBef>
          <a:spcPts val="0"/>
        </a:spcBef>
        <a:buClrTx/>
        <a:buFont typeface="Arial"/>
        <a:buChar char="•"/>
        <a:defRPr sz="1800" b="0" kern="1200">
          <a:solidFill>
            <a:schemeClr val="bg2"/>
          </a:solidFill>
          <a:latin typeface="+mn-lt"/>
          <a:ea typeface="+mn-ea"/>
          <a:cs typeface="+mn-cs"/>
        </a:defRPr>
      </a:lvl3pPr>
      <a:lvl4pPr marL="912813" indent="-228600" algn="l" defTabSz="457200" rtl="0" eaLnBrk="1" latinLnBrk="0" hangingPunct="1">
        <a:spcBef>
          <a:spcPts val="0"/>
        </a:spcBef>
        <a:buClrTx/>
        <a:buFont typeface="Lucida Grande"/>
        <a:buChar char="-"/>
        <a:defRPr sz="1800" b="0" kern="1200">
          <a:solidFill>
            <a:schemeClr val="bg2"/>
          </a:solidFill>
          <a:latin typeface="+mn-lt"/>
          <a:ea typeface="+mn-ea"/>
          <a:cs typeface="+mn-cs"/>
        </a:defRPr>
      </a:lvl4pPr>
      <a:lvl5pPr marL="1143000" indent="-230188" algn="l" defTabSz="457200" rtl="0" eaLnBrk="1" latinLnBrk="0" hangingPunct="1">
        <a:spcBef>
          <a:spcPts val="0"/>
        </a:spcBef>
        <a:buClrTx/>
        <a:buFont typeface="Arial"/>
        <a:buChar char="•"/>
        <a:defRPr sz="1800" b="0" kern="1200">
          <a:solidFill>
            <a:schemeClr val="bg2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ESD validation simulations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November 14, 2013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23691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3D-UMa NLOS: </a:t>
            </a:r>
            <a:r>
              <a:rPr lang="en-US" u="sng" dirty="0" smtClean="0"/>
              <a:t>1.5 m UE height</a:t>
            </a:r>
            <a:endParaRPr lang="en-U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8120" y="819150"/>
            <a:ext cx="4038600" cy="2545556"/>
          </a:xfrm>
        </p:spPr>
        <p:txBody>
          <a:bodyPr/>
          <a:lstStyle/>
          <a:p>
            <a:r>
              <a:rPr lang="en-US" sz="1400" dirty="0" smtClean="0"/>
              <a:t>Log of elevation spread</a:t>
            </a:r>
            <a:endParaRPr lang="en-US" sz="14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9120" y="819150"/>
            <a:ext cx="4038600" cy="2545556"/>
          </a:xfrm>
        </p:spPr>
        <p:txBody>
          <a:bodyPr/>
          <a:lstStyle/>
          <a:p>
            <a:r>
              <a:rPr lang="en-US" sz="1400" dirty="0" smtClean="0"/>
              <a:t>Variance of log of elevation spread</a:t>
            </a:r>
          </a:p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89EFC-77E7-1B4E-9FB7-3E3514C1F454}" type="datetime1">
              <a:rPr lang="en-US" smtClean="0"/>
              <a:pPr/>
              <a:t>11/14/2013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418120" y="3595123"/>
            <a:ext cx="857348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400" dirty="0" smtClean="0"/>
              <a:t> Green plot is equation, red plot is best-fit line  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/>
              <a:t> 3D-UMa NLOS:</a:t>
            </a:r>
            <a:r>
              <a:rPr lang="en-US" sz="1400" dirty="0" smtClean="0">
                <a:latin typeface="Symbol" pitchFamily="18" charset="2"/>
              </a:rPr>
              <a:t>  </a:t>
            </a:r>
            <a:r>
              <a:rPr lang="en-US" sz="1400" dirty="0" err="1" smtClean="0">
                <a:latin typeface="Symbol" pitchFamily="18" charset="2"/>
              </a:rPr>
              <a:t>m</a:t>
            </a:r>
            <a:r>
              <a:rPr lang="en-US" sz="1400" baseline="-25000" dirty="0" err="1" smtClean="0"/>
              <a:t>ZSD</a:t>
            </a:r>
            <a:r>
              <a:rPr lang="en-US" sz="1400" dirty="0" smtClean="0"/>
              <a:t> = max(-.5,-2.1(d</a:t>
            </a:r>
            <a:r>
              <a:rPr lang="en-US" sz="1400" baseline="-25000" dirty="0" smtClean="0"/>
              <a:t>2D</a:t>
            </a:r>
            <a:r>
              <a:rPr lang="en-US" sz="1400" dirty="0" smtClean="0"/>
              <a:t>/1000) -0.01(h-1.5)+0.9), </a:t>
            </a:r>
            <a:r>
              <a:rPr lang="el-GR" sz="1400" dirty="0" smtClean="0">
                <a:latin typeface="Arial"/>
                <a:cs typeface="Arial"/>
              </a:rPr>
              <a:t>σ</a:t>
            </a:r>
            <a:r>
              <a:rPr lang="en-US" sz="1400" baseline="-25000" dirty="0" smtClean="0"/>
              <a:t>ZSD</a:t>
            </a:r>
            <a:r>
              <a:rPr lang="en-US" sz="1400" dirty="0" smtClean="0"/>
              <a:t> = 0.49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/>
              <a:t> </a:t>
            </a:r>
            <a:r>
              <a:rPr lang="en-US" sz="1400" dirty="0" err="1" smtClean="0"/>
              <a:t>cZSD</a:t>
            </a:r>
            <a:r>
              <a:rPr lang="en-US" sz="1400" dirty="0" smtClean="0"/>
              <a:t> = (3/8)</a:t>
            </a:r>
            <a:r>
              <a:rPr lang="el-GR" sz="1400" dirty="0" smtClean="0">
                <a:cs typeface="Arial"/>
              </a:rPr>
              <a:t> σ</a:t>
            </a:r>
            <a:r>
              <a:rPr lang="en-US" sz="1400" baseline="-25000" dirty="0" smtClean="0"/>
              <a:t>ZOD</a:t>
            </a:r>
            <a:r>
              <a:rPr lang="en-US" sz="1400" dirty="0" smtClean="0"/>
              <a:t>  (</a:t>
            </a:r>
            <a:r>
              <a:rPr lang="el-GR" sz="1400" dirty="0" smtClean="0">
                <a:cs typeface="Arial"/>
              </a:rPr>
              <a:t>σ</a:t>
            </a:r>
            <a:r>
              <a:rPr lang="en-US" sz="1400" baseline="-25000" dirty="0" smtClean="0"/>
              <a:t>ZOD</a:t>
            </a:r>
            <a:r>
              <a:rPr lang="en-US" sz="1400" dirty="0" smtClean="0"/>
              <a:t> = elevation spread realization)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/>
              <a:t> ZOD offset – according to R1-13xxxx</a:t>
            </a:r>
          </a:p>
          <a:p>
            <a:pPr>
              <a:buFont typeface="Arial" pitchFamily="34" charset="0"/>
              <a:buChar char="•"/>
            </a:pPr>
            <a:r>
              <a:rPr lang="en-US" sz="1400" b="1" dirty="0" smtClean="0"/>
              <a:t> </a:t>
            </a:r>
            <a:r>
              <a:rPr lang="en-US" sz="1400" dirty="0" smtClean="0"/>
              <a:t>C values </a:t>
            </a:r>
            <a:r>
              <a:rPr lang="fr-FR" sz="1400" dirty="0" smtClean="0"/>
              <a:t>([12 19 20])=[1.104  1.184   1.178</a:t>
            </a:r>
            <a:r>
              <a:rPr lang="en-US" sz="1400" dirty="0" smtClean="0"/>
              <a:t>]; ESD limit 52</a:t>
            </a:r>
            <a:r>
              <a:rPr lang="en-US" sz="1400" baseline="30000" dirty="0" smtClean="0"/>
              <a:t>0</a:t>
            </a:r>
            <a:r>
              <a:rPr lang="en-US" sz="1400" dirty="0" smtClean="0"/>
              <a:t>, EOD </a:t>
            </a:r>
            <a:r>
              <a:rPr lang="en-US" sz="1400" dirty="0" smtClean="0"/>
              <a:t>capped to</a:t>
            </a:r>
            <a:r>
              <a:rPr lang="en-US" sz="1400" dirty="0" smtClean="0"/>
              <a:t> (</a:t>
            </a:r>
            <a:r>
              <a:rPr lang="en-US" sz="1400" dirty="0" smtClean="0"/>
              <a:t>0,180), (from R1-135895)</a:t>
            </a:r>
          </a:p>
          <a:p>
            <a:pPr>
              <a:buFont typeface="Arial" pitchFamily="34" charset="0"/>
              <a:buChar char="•"/>
            </a:pPr>
            <a:endParaRPr lang="en-US" sz="1400" dirty="0" smtClean="0"/>
          </a:p>
          <a:p>
            <a:pPr>
              <a:buFont typeface="Arial" pitchFamily="34" charset="0"/>
              <a:buChar char="•"/>
            </a:pPr>
            <a:endParaRPr lang="en-US" sz="1400" dirty="0" smtClean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43400" y="932688"/>
            <a:ext cx="3560598" cy="2673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1752" y="932688"/>
            <a:ext cx="3560598" cy="2673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3D-UMa NLOS: </a:t>
            </a:r>
            <a:r>
              <a:rPr lang="en-US" u="sng" dirty="0" smtClean="0"/>
              <a:t>22.5 m UE height</a:t>
            </a:r>
            <a:endParaRPr lang="en-U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8120" y="819150"/>
            <a:ext cx="4038600" cy="2545556"/>
          </a:xfrm>
        </p:spPr>
        <p:txBody>
          <a:bodyPr/>
          <a:lstStyle/>
          <a:p>
            <a:r>
              <a:rPr lang="en-US" sz="1400" dirty="0" smtClean="0"/>
              <a:t>Log of elevation spread</a:t>
            </a:r>
            <a:endParaRPr lang="en-US" sz="14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9120" y="819150"/>
            <a:ext cx="4038600" cy="2545556"/>
          </a:xfrm>
        </p:spPr>
        <p:txBody>
          <a:bodyPr/>
          <a:lstStyle/>
          <a:p>
            <a:r>
              <a:rPr lang="en-US" sz="1400" dirty="0" smtClean="0"/>
              <a:t>Variance of log of elevation spread</a:t>
            </a:r>
          </a:p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89EFC-77E7-1B4E-9FB7-3E3514C1F454}" type="datetime1">
              <a:rPr lang="en-US" smtClean="0"/>
              <a:pPr/>
              <a:t>11/14/2013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418120" y="3595122"/>
            <a:ext cx="857348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400" dirty="0" smtClean="0"/>
              <a:t> Green plot is equation, red plot is best-fit line  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/>
              <a:t> 3D-UMa NLOS:</a:t>
            </a:r>
            <a:r>
              <a:rPr lang="en-US" sz="1400" dirty="0" smtClean="0">
                <a:latin typeface="Symbol" pitchFamily="18" charset="2"/>
              </a:rPr>
              <a:t>  </a:t>
            </a:r>
            <a:r>
              <a:rPr lang="en-US" sz="1400" dirty="0" err="1" smtClean="0">
                <a:latin typeface="Symbol" pitchFamily="18" charset="2"/>
              </a:rPr>
              <a:t>m</a:t>
            </a:r>
            <a:r>
              <a:rPr lang="en-US" sz="1400" baseline="-25000" dirty="0" err="1" smtClean="0"/>
              <a:t>ZSD</a:t>
            </a:r>
            <a:r>
              <a:rPr lang="en-US" sz="1400" dirty="0" smtClean="0"/>
              <a:t> = max(-.5,-2.1(d</a:t>
            </a:r>
            <a:r>
              <a:rPr lang="en-US" sz="1400" baseline="-25000" dirty="0" smtClean="0"/>
              <a:t>2D</a:t>
            </a:r>
            <a:r>
              <a:rPr lang="en-US" sz="1400" dirty="0" smtClean="0"/>
              <a:t>/1000) -0.01(h-1.5)+0.9), </a:t>
            </a:r>
            <a:r>
              <a:rPr lang="el-GR" sz="1400" dirty="0" smtClean="0">
                <a:latin typeface="Arial"/>
                <a:cs typeface="Arial"/>
              </a:rPr>
              <a:t>σ</a:t>
            </a:r>
            <a:r>
              <a:rPr lang="en-US" sz="1400" baseline="-25000" dirty="0" smtClean="0"/>
              <a:t>ZSD</a:t>
            </a:r>
            <a:r>
              <a:rPr lang="en-US" sz="1400" dirty="0" smtClean="0"/>
              <a:t> = 0.49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/>
              <a:t> </a:t>
            </a:r>
            <a:r>
              <a:rPr lang="en-US" sz="1400" dirty="0" err="1" smtClean="0"/>
              <a:t>cZSD</a:t>
            </a:r>
            <a:r>
              <a:rPr lang="en-US" sz="1400" dirty="0" smtClean="0"/>
              <a:t> = (3/8)</a:t>
            </a:r>
            <a:r>
              <a:rPr lang="el-GR" sz="1400" dirty="0" smtClean="0">
                <a:cs typeface="Arial"/>
              </a:rPr>
              <a:t> σ</a:t>
            </a:r>
            <a:r>
              <a:rPr lang="en-US" sz="1400" baseline="-25000" dirty="0" smtClean="0"/>
              <a:t>ZOD</a:t>
            </a:r>
            <a:r>
              <a:rPr lang="en-US" sz="1400" dirty="0" smtClean="0"/>
              <a:t>  (</a:t>
            </a:r>
            <a:r>
              <a:rPr lang="el-GR" sz="1400" dirty="0" smtClean="0">
                <a:cs typeface="Arial"/>
              </a:rPr>
              <a:t>σ</a:t>
            </a:r>
            <a:r>
              <a:rPr lang="en-US" sz="1400" baseline="-25000" dirty="0" smtClean="0"/>
              <a:t>ZOD</a:t>
            </a:r>
            <a:r>
              <a:rPr lang="en-US" sz="1400" dirty="0" smtClean="0"/>
              <a:t> = elevation spread realization)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/>
              <a:t> ZOD offset – according to R1-13xxxx</a:t>
            </a:r>
          </a:p>
          <a:p>
            <a:pPr>
              <a:buFont typeface="Arial" pitchFamily="34" charset="0"/>
              <a:buChar char="•"/>
            </a:pPr>
            <a:r>
              <a:rPr lang="en-US" sz="1100" dirty="0" smtClean="0"/>
              <a:t> </a:t>
            </a:r>
            <a:r>
              <a:rPr lang="en-US" sz="1400" dirty="0" smtClean="0"/>
              <a:t>C values </a:t>
            </a:r>
            <a:r>
              <a:rPr lang="fr-FR" sz="1400" dirty="0" smtClean="0"/>
              <a:t>([12 19 20])=[1.104  1.184   1.178</a:t>
            </a:r>
            <a:r>
              <a:rPr lang="en-US" sz="1400" dirty="0" smtClean="0"/>
              <a:t>]; ESD limit 52</a:t>
            </a:r>
            <a:r>
              <a:rPr lang="en-US" sz="1400" baseline="30000" dirty="0" smtClean="0"/>
              <a:t>0</a:t>
            </a:r>
            <a:r>
              <a:rPr lang="en-US" sz="1400" dirty="0" smtClean="0"/>
              <a:t>, EOD </a:t>
            </a:r>
            <a:r>
              <a:rPr lang="en-US" sz="1400" dirty="0" smtClean="0"/>
              <a:t>capped to (</a:t>
            </a:r>
            <a:r>
              <a:rPr lang="en-US" sz="1400" dirty="0" smtClean="0"/>
              <a:t>0,180), (from R1-135895)</a:t>
            </a:r>
            <a:endParaRPr lang="en-US" sz="1100" dirty="0" smtClean="0"/>
          </a:p>
          <a:p>
            <a:pPr>
              <a:buFont typeface="Arial" pitchFamily="34" charset="0"/>
              <a:buChar char="•"/>
            </a:pPr>
            <a:endParaRPr lang="en-US" sz="1400" dirty="0" smtClean="0"/>
          </a:p>
          <a:p>
            <a:pPr>
              <a:buFont typeface="Arial" pitchFamily="34" charset="0"/>
              <a:buChar char="•"/>
            </a:pPr>
            <a:endParaRPr lang="en-US" sz="1400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43400" y="932688"/>
            <a:ext cx="3560598" cy="2673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1752" y="932688"/>
            <a:ext cx="3560598" cy="2673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3D-UMa LOS: </a:t>
            </a:r>
            <a:r>
              <a:rPr lang="en-US" u="sng" dirty="0" smtClean="0"/>
              <a:t>1.5 m UE height</a:t>
            </a:r>
            <a:endParaRPr lang="en-U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8120" y="819150"/>
            <a:ext cx="4038600" cy="2545556"/>
          </a:xfrm>
        </p:spPr>
        <p:txBody>
          <a:bodyPr/>
          <a:lstStyle/>
          <a:p>
            <a:r>
              <a:rPr lang="en-US" sz="1400" dirty="0" smtClean="0"/>
              <a:t>Log of elevation spread</a:t>
            </a:r>
            <a:endParaRPr lang="en-US" sz="14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9120" y="819150"/>
            <a:ext cx="4038600" cy="2545556"/>
          </a:xfrm>
        </p:spPr>
        <p:txBody>
          <a:bodyPr/>
          <a:lstStyle/>
          <a:p>
            <a:r>
              <a:rPr lang="en-US" sz="1400" dirty="0" smtClean="0"/>
              <a:t>Variance of log of elevation spread</a:t>
            </a:r>
          </a:p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89EFC-77E7-1B4E-9FB7-3E3514C1F454}" type="datetime1">
              <a:rPr lang="en-US" smtClean="0"/>
              <a:pPr/>
              <a:t>11/14/2013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418120" y="3595122"/>
            <a:ext cx="87258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400" dirty="0" smtClean="0"/>
              <a:t> Green plot is equation, red plot is best-fit line  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/>
              <a:t> 3D-UMa NLOS:</a:t>
            </a:r>
            <a:r>
              <a:rPr lang="en-US" sz="1400" dirty="0" smtClean="0">
                <a:latin typeface="Symbol" pitchFamily="18" charset="2"/>
              </a:rPr>
              <a:t>  </a:t>
            </a:r>
            <a:r>
              <a:rPr lang="en-US" sz="1400" dirty="0" err="1" smtClean="0">
                <a:latin typeface="Symbol" pitchFamily="18" charset="2"/>
              </a:rPr>
              <a:t>m</a:t>
            </a:r>
            <a:r>
              <a:rPr lang="en-US" sz="1400" baseline="-25000" dirty="0" err="1" smtClean="0"/>
              <a:t>ZSD</a:t>
            </a:r>
            <a:r>
              <a:rPr lang="en-US" sz="1400" dirty="0" smtClean="0"/>
              <a:t> = max(-.5,-2.1(d</a:t>
            </a:r>
            <a:r>
              <a:rPr lang="en-US" sz="1400" baseline="-25000" dirty="0" smtClean="0"/>
              <a:t>2D</a:t>
            </a:r>
            <a:r>
              <a:rPr lang="en-US" sz="1400" dirty="0" smtClean="0"/>
              <a:t>/1000) -0.01(h-1.5)+0.75), </a:t>
            </a:r>
            <a:r>
              <a:rPr lang="el-GR" sz="1400" dirty="0" smtClean="0">
                <a:latin typeface="Arial"/>
                <a:cs typeface="Arial"/>
              </a:rPr>
              <a:t>σ</a:t>
            </a:r>
            <a:r>
              <a:rPr lang="en-US" sz="1400" baseline="-25000" dirty="0" smtClean="0"/>
              <a:t>ZSD</a:t>
            </a:r>
            <a:r>
              <a:rPr lang="en-US" sz="1400" dirty="0" smtClean="0"/>
              <a:t> = 0.4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/>
              <a:t> </a:t>
            </a:r>
            <a:r>
              <a:rPr lang="en-US" sz="1400" dirty="0" err="1" smtClean="0"/>
              <a:t>cZSD</a:t>
            </a:r>
            <a:r>
              <a:rPr lang="en-US" sz="1400" dirty="0" smtClean="0"/>
              <a:t> = (3/8)</a:t>
            </a:r>
            <a:r>
              <a:rPr lang="el-GR" sz="1400" dirty="0" smtClean="0">
                <a:cs typeface="Arial"/>
              </a:rPr>
              <a:t> σ</a:t>
            </a:r>
            <a:r>
              <a:rPr lang="en-US" sz="1400" baseline="-25000" dirty="0" smtClean="0"/>
              <a:t>ZOD</a:t>
            </a:r>
            <a:r>
              <a:rPr lang="en-US" sz="1400" dirty="0" smtClean="0"/>
              <a:t>  (</a:t>
            </a:r>
            <a:r>
              <a:rPr lang="el-GR" sz="1400" dirty="0" smtClean="0">
                <a:cs typeface="Arial"/>
              </a:rPr>
              <a:t>σ</a:t>
            </a:r>
            <a:r>
              <a:rPr lang="en-US" sz="1400" baseline="-25000" dirty="0" smtClean="0"/>
              <a:t>ZOD</a:t>
            </a:r>
            <a:r>
              <a:rPr lang="en-US" sz="1400" dirty="0" smtClean="0"/>
              <a:t> = elevation spread realization)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/>
              <a:t> ZOD offset=0</a:t>
            </a:r>
          </a:p>
          <a:p>
            <a:pPr>
              <a:buFont typeface="Arial" pitchFamily="34" charset="0"/>
              <a:buChar char="•"/>
            </a:pPr>
            <a:r>
              <a:rPr lang="en-US" sz="1100" dirty="0" smtClean="0"/>
              <a:t> </a:t>
            </a:r>
            <a:r>
              <a:rPr lang="en-US" sz="1400" dirty="0" smtClean="0"/>
              <a:t>C</a:t>
            </a:r>
            <a:r>
              <a:rPr lang="en-US" sz="1400" baseline="30000" dirty="0" smtClean="0"/>
              <a:t>LOS</a:t>
            </a:r>
            <a:r>
              <a:rPr lang="en-US" sz="1400" dirty="0" smtClean="0"/>
              <a:t>, C values </a:t>
            </a:r>
            <a:r>
              <a:rPr lang="fr-FR" sz="1400" dirty="0" smtClean="0"/>
              <a:t>([12 19 20])=[1.104  1.184   1.178</a:t>
            </a:r>
            <a:r>
              <a:rPr lang="en-US" sz="1400" dirty="0" smtClean="0"/>
              <a:t>]; ESD limit 52</a:t>
            </a:r>
            <a:r>
              <a:rPr lang="en-US" sz="1400" baseline="30000" dirty="0" smtClean="0"/>
              <a:t>0</a:t>
            </a:r>
            <a:r>
              <a:rPr lang="en-US" sz="1400" dirty="0" smtClean="0"/>
              <a:t>, EOD </a:t>
            </a:r>
            <a:r>
              <a:rPr lang="en-US" sz="1400" dirty="0" smtClean="0"/>
              <a:t>capped to (</a:t>
            </a:r>
            <a:r>
              <a:rPr lang="en-US" sz="1400" dirty="0" smtClean="0"/>
              <a:t>0,180) (from R1-135895)</a:t>
            </a:r>
          </a:p>
          <a:p>
            <a:pPr>
              <a:buFont typeface="Arial" pitchFamily="34" charset="0"/>
              <a:buChar char="•"/>
            </a:pPr>
            <a:endParaRPr lang="en-US" sz="1400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43400" y="932688"/>
            <a:ext cx="3560598" cy="2673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1752" y="932688"/>
            <a:ext cx="3560598" cy="2673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3D-UMa LOS: </a:t>
            </a:r>
            <a:r>
              <a:rPr lang="en-US" u="sng" dirty="0" smtClean="0"/>
              <a:t>22.5 m UE height</a:t>
            </a:r>
            <a:endParaRPr lang="en-U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8120" y="819150"/>
            <a:ext cx="4038600" cy="2545556"/>
          </a:xfrm>
        </p:spPr>
        <p:txBody>
          <a:bodyPr/>
          <a:lstStyle/>
          <a:p>
            <a:r>
              <a:rPr lang="en-US" sz="1400" dirty="0" smtClean="0"/>
              <a:t>Log of elevation spread</a:t>
            </a:r>
            <a:endParaRPr lang="en-US" sz="14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9120" y="819150"/>
            <a:ext cx="4038600" cy="2545556"/>
          </a:xfrm>
        </p:spPr>
        <p:txBody>
          <a:bodyPr/>
          <a:lstStyle/>
          <a:p>
            <a:r>
              <a:rPr lang="en-US" sz="1400" dirty="0" smtClean="0"/>
              <a:t>Variance of log of elevation spread</a:t>
            </a:r>
          </a:p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89EFC-77E7-1B4E-9FB7-3E3514C1F454}" type="datetime1">
              <a:rPr lang="en-US" smtClean="0"/>
              <a:pPr/>
              <a:t>11/14/2013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418120" y="3595122"/>
            <a:ext cx="872588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400" dirty="0" smtClean="0"/>
              <a:t> Green plot is equation, red plot is best-fit line  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/>
              <a:t> 3D-UMa NLOS:</a:t>
            </a:r>
            <a:r>
              <a:rPr lang="en-US" sz="1400" dirty="0" smtClean="0">
                <a:latin typeface="Symbol" pitchFamily="18" charset="2"/>
              </a:rPr>
              <a:t>  </a:t>
            </a:r>
            <a:r>
              <a:rPr lang="en-US" sz="1400" dirty="0" err="1" smtClean="0">
                <a:latin typeface="Symbol" pitchFamily="18" charset="2"/>
              </a:rPr>
              <a:t>m</a:t>
            </a:r>
            <a:r>
              <a:rPr lang="en-US" sz="1400" baseline="-25000" dirty="0" err="1" smtClean="0"/>
              <a:t>ZSD</a:t>
            </a:r>
            <a:r>
              <a:rPr lang="en-US" sz="1400" dirty="0" smtClean="0"/>
              <a:t> = max(-.5,-2.1(d</a:t>
            </a:r>
            <a:r>
              <a:rPr lang="en-US" sz="1400" baseline="-25000" dirty="0" smtClean="0"/>
              <a:t>2D</a:t>
            </a:r>
            <a:r>
              <a:rPr lang="en-US" sz="1400" dirty="0" smtClean="0"/>
              <a:t>/1000) -0.01(h-1.5)+0.75), </a:t>
            </a:r>
            <a:r>
              <a:rPr lang="el-GR" sz="1400" dirty="0" smtClean="0">
                <a:latin typeface="Arial"/>
                <a:cs typeface="Arial"/>
              </a:rPr>
              <a:t>σ</a:t>
            </a:r>
            <a:r>
              <a:rPr lang="en-US" sz="1400" baseline="-25000" dirty="0" smtClean="0"/>
              <a:t>ZSD</a:t>
            </a:r>
            <a:r>
              <a:rPr lang="en-US" sz="1400" dirty="0" smtClean="0"/>
              <a:t> = 0.4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/>
              <a:t> </a:t>
            </a:r>
            <a:r>
              <a:rPr lang="en-US" sz="1400" dirty="0" err="1" smtClean="0"/>
              <a:t>cZSD</a:t>
            </a:r>
            <a:r>
              <a:rPr lang="en-US" sz="1400" dirty="0" smtClean="0"/>
              <a:t> = (3/8)</a:t>
            </a:r>
            <a:r>
              <a:rPr lang="el-GR" sz="1400" dirty="0" smtClean="0">
                <a:cs typeface="Arial"/>
              </a:rPr>
              <a:t> σ</a:t>
            </a:r>
            <a:r>
              <a:rPr lang="en-US" sz="1400" baseline="-25000" dirty="0" smtClean="0"/>
              <a:t>ZOD</a:t>
            </a:r>
            <a:r>
              <a:rPr lang="en-US" sz="1400" dirty="0" smtClean="0"/>
              <a:t>  (</a:t>
            </a:r>
            <a:r>
              <a:rPr lang="el-GR" sz="1400" dirty="0" smtClean="0">
                <a:cs typeface="Arial"/>
              </a:rPr>
              <a:t>σ</a:t>
            </a:r>
            <a:r>
              <a:rPr lang="en-US" sz="1400" baseline="-25000" dirty="0" smtClean="0"/>
              <a:t>ZOD</a:t>
            </a:r>
            <a:r>
              <a:rPr lang="en-US" sz="1400" dirty="0" smtClean="0"/>
              <a:t> = elevation spread realization)</a:t>
            </a:r>
          </a:p>
          <a:p>
            <a:pPr>
              <a:buFont typeface="Arial" pitchFamily="34" charset="0"/>
              <a:buChar char="•"/>
            </a:pPr>
            <a:r>
              <a:rPr lang="en-US" sz="1100" dirty="0" smtClean="0"/>
              <a:t>  </a:t>
            </a:r>
            <a:r>
              <a:rPr lang="en-US" sz="1400" dirty="0" smtClean="0"/>
              <a:t>ZOD offset=0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/>
              <a:t> C</a:t>
            </a:r>
            <a:r>
              <a:rPr lang="en-US" sz="1400" baseline="30000" dirty="0" smtClean="0"/>
              <a:t>LOS</a:t>
            </a:r>
            <a:r>
              <a:rPr lang="en-US" sz="1400" dirty="0" smtClean="0"/>
              <a:t>, C values </a:t>
            </a:r>
            <a:r>
              <a:rPr lang="fr-FR" sz="1400" dirty="0" smtClean="0"/>
              <a:t>([12 19 20])=[1.104  1.184   1.178</a:t>
            </a:r>
            <a:r>
              <a:rPr lang="en-US" sz="1400" dirty="0" smtClean="0"/>
              <a:t>]; ESD limit 52</a:t>
            </a:r>
            <a:r>
              <a:rPr lang="en-US" sz="1400" baseline="30000" dirty="0" smtClean="0"/>
              <a:t>0</a:t>
            </a:r>
            <a:r>
              <a:rPr lang="en-US" sz="1400" dirty="0" smtClean="0"/>
              <a:t>, EOD </a:t>
            </a:r>
            <a:r>
              <a:rPr lang="en-US" sz="1400" dirty="0" smtClean="0"/>
              <a:t>capped to (</a:t>
            </a:r>
            <a:r>
              <a:rPr lang="en-US" sz="1400" dirty="0" smtClean="0"/>
              <a:t>0,180) (from R1-135895)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43400" y="932688"/>
            <a:ext cx="3560598" cy="2673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1752" y="932688"/>
            <a:ext cx="3560598" cy="2673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3D-UMi NLOS: </a:t>
            </a:r>
            <a:r>
              <a:rPr lang="en-US" u="sng" dirty="0" smtClean="0"/>
              <a:t>1.5 m UE height</a:t>
            </a:r>
            <a:endParaRPr lang="en-U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8120" y="819150"/>
            <a:ext cx="4038600" cy="2545556"/>
          </a:xfrm>
        </p:spPr>
        <p:txBody>
          <a:bodyPr/>
          <a:lstStyle/>
          <a:p>
            <a:r>
              <a:rPr lang="en-US" sz="1400" dirty="0" smtClean="0"/>
              <a:t>Log of elevation spread</a:t>
            </a:r>
            <a:endParaRPr lang="en-US" sz="14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9120" y="819150"/>
            <a:ext cx="4038600" cy="2545556"/>
          </a:xfrm>
        </p:spPr>
        <p:txBody>
          <a:bodyPr/>
          <a:lstStyle/>
          <a:p>
            <a:r>
              <a:rPr lang="en-US" sz="1400" dirty="0" smtClean="0"/>
              <a:t>Variance of log of elevation spread</a:t>
            </a:r>
          </a:p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89EFC-77E7-1B4E-9FB7-3E3514C1F454}" type="datetime1">
              <a:rPr lang="en-US" smtClean="0"/>
              <a:pPr/>
              <a:t>11/14/2013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418120" y="3595122"/>
            <a:ext cx="842108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400" dirty="0" smtClean="0"/>
              <a:t> Green plot is equation, red plot is best-fit line  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/>
              <a:t> 3D-UMa NLOS:</a:t>
            </a:r>
            <a:r>
              <a:rPr lang="en-US" sz="1400" dirty="0" smtClean="0">
                <a:latin typeface="Symbol" pitchFamily="18" charset="2"/>
              </a:rPr>
              <a:t>  </a:t>
            </a:r>
            <a:r>
              <a:rPr lang="en-US" sz="1400" dirty="0" err="1" smtClean="0">
                <a:latin typeface="Symbol" pitchFamily="18" charset="2"/>
              </a:rPr>
              <a:t>m</a:t>
            </a:r>
            <a:r>
              <a:rPr lang="en-US" sz="1400" baseline="-25000" dirty="0" err="1" smtClean="0"/>
              <a:t>ZSD</a:t>
            </a:r>
            <a:r>
              <a:rPr lang="en-US" sz="1400" dirty="0" smtClean="0"/>
              <a:t> = max(-.5,-2.1(d</a:t>
            </a:r>
            <a:r>
              <a:rPr lang="en-US" sz="1400" baseline="-25000" dirty="0" smtClean="0"/>
              <a:t>2D</a:t>
            </a:r>
            <a:r>
              <a:rPr lang="en-US" sz="1400" dirty="0" smtClean="0"/>
              <a:t>/1000) +0.01*max(h-h_base,0)+0.9), </a:t>
            </a:r>
            <a:r>
              <a:rPr lang="el-GR" sz="1400" dirty="0" smtClean="0">
                <a:latin typeface="Arial"/>
                <a:cs typeface="Arial"/>
              </a:rPr>
              <a:t>σ</a:t>
            </a:r>
            <a:r>
              <a:rPr lang="en-US" sz="1400" baseline="-25000" dirty="0" smtClean="0"/>
              <a:t>ZSD</a:t>
            </a:r>
            <a:r>
              <a:rPr lang="en-US" sz="1400" dirty="0" smtClean="0"/>
              <a:t> = 0.6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/>
              <a:t> </a:t>
            </a:r>
            <a:r>
              <a:rPr lang="en-US" sz="1400" dirty="0" err="1" smtClean="0"/>
              <a:t>cZSD</a:t>
            </a:r>
            <a:r>
              <a:rPr lang="en-US" sz="1400" dirty="0" smtClean="0"/>
              <a:t> = (3/8)</a:t>
            </a:r>
            <a:r>
              <a:rPr lang="el-GR" sz="1400" dirty="0" smtClean="0">
                <a:cs typeface="Arial"/>
              </a:rPr>
              <a:t> σ</a:t>
            </a:r>
            <a:r>
              <a:rPr lang="en-US" sz="1400" baseline="-25000" dirty="0" smtClean="0"/>
              <a:t>ZOD</a:t>
            </a:r>
            <a:r>
              <a:rPr lang="en-US" sz="1400" dirty="0" smtClean="0"/>
              <a:t>  (</a:t>
            </a:r>
            <a:r>
              <a:rPr lang="el-GR" sz="1400" dirty="0" smtClean="0">
                <a:cs typeface="Arial"/>
              </a:rPr>
              <a:t>σ</a:t>
            </a:r>
            <a:r>
              <a:rPr lang="en-US" sz="1400" baseline="-25000" dirty="0" smtClean="0"/>
              <a:t>ZOD</a:t>
            </a:r>
            <a:r>
              <a:rPr lang="en-US" sz="1400" dirty="0" smtClean="0"/>
              <a:t> = elevation spread realization)</a:t>
            </a:r>
          </a:p>
          <a:p>
            <a:pPr>
              <a:buFont typeface="Arial" pitchFamily="34" charset="0"/>
              <a:buChar char="•"/>
            </a:pPr>
            <a:r>
              <a:rPr lang="en-US" sz="1100" dirty="0" smtClean="0"/>
              <a:t> </a:t>
            </a:r>
            <a:r>
              <a:rPr lang="en-US" sz="1400" dirty="0" smtClean="0"/>
              <a:t>ZOD offset – according to R1-13xxxx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/>
              <a:t> C values </a:t>
            </a:r>
            <a:r>
              <a:rPr lang="fr-FR" sz="1400" dirty="0" smtClean="0"/>
              <a:t>([12 19 20])=[1.104  1.184   1.178</a:t>
            </a:r>
            <a:r>
              <a:rPr lang="en-US" sz="1400" dirty="0" smtClean="0"/>
              <a:t>]; ESD limit 52</a:t>
            </a:r>
            <a:r>
              <a:rPr lang="en-US" sz="1400" baseline="30000" dirty="0" smtClean="0"/>
              <a:t>0</a:t>
            </a:r>
            <a:r>
              <a:rPr lang="en-US" sz="1400" dirty="0" smtClean="0"/>
              <a:t>, EOD </a:t>
            </a:r>
            <a:r>
              <a:rPr lang="en-US" sz="1400" dirty="0" smtClean="0"/>
              <a:t>capped to (</a:t>
            </a:r>
            <a:r>
              <a:rPr lang="en-US" sz="1400" dirty="0" smtClean="0"/>
              <a:t>0,180), (from R1-135895)</a:t>
            </a:r>
          </a:p>
          <a:p>
            <a:pPr>
              <a:buFont typeface="Arial" pitchFamily="34" charset="0"/>
              <a:buChar char="•"/>
            </a:pPr>
            <a:endParaRPr lang="en-US" sz="1400" dirty="0" smtClean="0"/>
          </a:p>
          <a:p>
            <a:pPr>
              <a:buFont typeface="Arial" pitchFamily="34" charset="0"/>
              <a:buChar char="•"/>
            </a:pPr>
            <a:endParaRPr lang="en-US" sz="1400" dirty="0" smtClean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43400" y="932688"/>
            <a:ext cx="3560598" cy="2673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1752" y="932688"/>
            <a:ext cx="3560598" cy="2673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3D-UMi NLOS: </a:t>
            </a:r>
            <a:r>
              <a:rPr lang="en-US" u="sng" dirty="0" smtClean="0"/>
              <a:t>22.5 m UE height</a:t>
            </a:r>
            <a:endParaRPr lang="en-U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8120" y="819150"/>
            <a:ext cx="4038600" cy="2545556"/>
          </a:xfrm>
        </p:spPr>
        <p:txBody>
          <a:bodyPr/>
          <a:lstStyle/>
          <a:p>
            <a:r>
              <a:rPr lang="en-US" sz="1400" dirty="0" smtClean="0"/>
              <a:t>Log of elevation spread</a:t>
            </a:r>
            <a:endParaRPr lang="en-US" sz="14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9120" y="819150"/>
            <a:ext cx="4038600" cy="2545556"/>
          </a:xfrm>
        </p:spPr>
        <p:txBody>
          <a:bodyPr/>
          <a:lstStyle/>
          <a:p>
            <a:r>
              <a:rPr lang="en-US" sz="1400" dirty="0" smtClean="0"/>
              <a:t>Variance of log of elevation spread</a:t>
            </a:r>
          </a:p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89EFC-77E7-1B4E-9FB7-3E3514C1F454}" type="datetime1">
              <a:rPr lang="en-US" smtClean="0"/>
              <a:pPr/>
              <a:t>11/14/2013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418120" y="3595122"/>
            <a:ext cx="8497280" cy="1769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400" dirty="0" smtClean="0"/>
              <a:t> Green plot is equation, red plot is best-fit line  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/>
              <a:t> 3D-UMa NLOS:</a:t>
            </a:r>
            <a:r>
              <a:rPr lang="en-US" sz="1400" dirty="0" smtClean="0">
                <a:latin typeface="Symbol" pitchFamily="18" charset="2"/>
              </a:rPr>
              <a:t>  </a:t>
            </a:r>
            <a:r>
              <a:rPr lang="en-US" sz="1400" dirty="0" err="1" smtClean="0">
                <a:latin typeface="Symbol" pitchFamily="18" charset="2"/>
              </a:rPr>
              <a:t>m</a:t>
            </a:r>
            <a:r>
              <a:rPr lang="en-US" sz="1400" baseline="-25000" dirty="0" err="1" smtClean="0"/>
              <a:t>ZSD</a:t>
            </a:r>
            <a:r>
              <a:rPr lang="en-US" sz="1400" dirty="0" smtClean="0"/>
              <a:t> = max(-.5,-2.1(d</a:t>
            </a:r>
            <a:r>
              <a:rPr lang="en-US" sz="1400" baseline="-25000" dirty="0" smtClean="0"/>
              <a:t>2D</a:t>
            </a:r>
            <a:r>
              <a:rPr lang="en-US" sz="1400" dirty="0" smtClean="0"/>
              <a:t>/1000) +0.01*max(h-h_base,0)+0.9), </a:t>
            </a:r>
            <a:r>
              <a:rPr lang="el-GR" sz="1400" dirty="0" smtClean="0">
                <a:cs typeface="Arial"/>
              </a:rPr>
              <a:t>σ</a:t>
            </a:r>
            <a:r>
              <a:rPr lang="en-US" sz="1400" baseline="-25000" dirty="0" smtClean="0"/>
              <a:t>ZSD</a:t>
            </a:r>
            <a:r>
              <a:rPr lang="en-US" sz="1400" dirty="0" smtClean="0"/>
              <a:t> = 0.6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/>
              <a:t> </a:t>
            </a:r>
            <a:r>
              <a:rPr lang="en-US" sz="1400" dirty="0" err="1" smtClean="0"/>
              <a:t>cZSD</a:t>
            </a:r>
            <a:r>
              <a:rPr lang="en-US" sz="1400" dirty="0" smtClean="0"/>
              <a:t> = (3/8)</a:t>
            </a:r>
            <a:r>
              <a:rPr lang="el-GR" sz="1400" dirty="0" smtClean="0">
                <a:cs typeface="Arial"/>
              </a:rPr>
              <a:t> σ</a:t>
            </a:r>
            <a:r>
              <a:rPr lang="en-US" sz="1400" baseline="-25000" dirty="0" smtClean="0"/>
              <a:t>ZOD</a:t>
            </a:r>
            <a:r>
              <a:rPr lang="en-US" sz="1400" dirty="0" smtClean="0"/>
              <a:t>  (</a:t>
            </a:r>
            <a:r>
              <a:rPr lang="el-GR" sz="1400" dirty="0" smtClean="0">
                <a:cs typeface="Arial"/>
              </a:rPr>
              <a:t>σ</a:t>
            </a:r>
            <a:r>
              <a:rPr lang="en-US" sz="1400" baseline="-25000" dirty="0" smtClean="0"/>
              <a:t>ZOD</a:t>
            </a:r>
            <a:r>
              <a:rPr lang="en-US" sz="1400" dirty="0" smtClean="0"/>
              <a:t> = elevation spread realization)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/>
              <a:t> ZOD offset – according to R1-13xxxx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/>
              <a:t> C values </a:t>
            </a:r>
            <a:r>
              <a:rPr lang="fr-FR" sz="1400" dirty="0" smtClean="0"/>
              <a:t>([12 19 20])=[1.104  1.184   1.178</a:t>
            </a:r>
            <a:r>
              <a:rPr lang="en-US" sz="1400" dirty="0" smtClean="0"/>
              <a:t>]; ESD limit 52</a:t>
            </a:r>
            <a:r>
              <a:rPr lang="en-US" sz="1400" baseline="30000" dirty="0" smtClean="0"/>
              <a:t>0</a:t>
            </a:r>
            <a:r>
              <a:rPr lang="en-US" sz="1400" dirty="0" smtClean="0"/>
              <a:t>, EOD </a:t>
            </a:r>
            <a:r>
              <a:rPr lang="en-US" sz="1400" dirty="0" smtClean="0"/>
              <a:t>capped to (0,180</a:t>
            </a:r>
            <a:r>
              <a:rPr lang="en-US" sz="1400" dirty="0" smtClean="0"/>
              <a:t>), (from R1-135895)</a:t>
            </a:r>
          </a:p>
          <a:p>
            <a:endParaRPr lang="en-US" sz="1100" dirty="0" smtClean="0"/>
          </a:p>
          <a:p>
            <a:pPr>
              <a:buFont typeface="Arial" pitchFamily="34" charset="0"/>
              <a:buChar char="•"/>
            </a:pPr>
            <a:endParaRPr lang="en-US" sz="1400" dirty="0" smtClean="0"/>
          </a:p>
          <a:p>
            <a:pPr>
              <a:buFont typeface="Arial" pitchFamily="34" charset="0"/>
              <a:buChar char="•"/>
            </a:pPr>
            <a:endParaRPr lang="en-US" sz="1400" dirty="0" smtClean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43400" y="932688"/>
            <a:ext cx="3560598" cy="2673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1752" y="932688"/>
            <a:ext cx="3560598" cy="2673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3D-UMi LOS: </a:t>
            </a:r>
            <a:r>
              <a:rPr lang="en-US" u="sng" dirty="0" smtClean="0"/>
              <a:t>1.5 m UE height</a:t>
            </a:r>
            <a:endParaRPr lang="en-U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8120" y="819150"/>
            <a:ext cx="4038600" cy="2545556"/>
          </a:xfrm>
        </p:spPr>
        <p:txBody>
          <a:bodyPr/>
          <a:lstStyle/>
          <a:p>
            <a:r>
              <a:rPr lang="en-US" sz="1400" dirty="0" smtClean="0"/>
              <a:t>Log of elevation spread</a:t>
            </a:r>
            <a:endParaRPr lang="en-US" sz="14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9120" y="819150"/>
            <a:ext cx="4038600" cy="2545556"/>
          </a:xfrm>
        </p:spPr>
        <p:txBody>
          <a:bodyPr/>
          <a:lstStyle/>
          <a:p>
            <a:r>
              <a:rPr lang="en-US" sz="1400" dirty="0" smtClean="0"/>
              <a:t>Variance of log of elevation spread</a:t>
            </a:r>
          </a:p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89EFC-77E7-1B4E-9FB7-3E3514C1F454}" type="datetime1">
              <a:rPr lang="en-US" smtClean="0"/>
              <a:pPr/>
              <a:t>11/14/2013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418120" y="3595122"/>
            <a:ext cx="8725880" cy="1769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400" dirty="0" smtClean="0"/>
              <a:t> Green plot is equation, red plot is best-fit line  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/>
              <a:t> 3D-UMa NLOS:</a:t>
            </a:r>
            <a:r>
              <a:rPr lang="en-US" sz="1400" dirty="0" smtClean="0">
                <a:latin typeface="Symbol" pitchFamily="18" charset="2"/>
              </a:rPr>
              <a:t>  </a:t>
            </a:r>
            <a:r>
              <a:rPr lang="en-US" sz="1400" dirty="0" err="1" smtClean="0">
                <a:latin typeface="Symbol" pitchFamily="18" charset="2"/>
              </a:rPr>
              <a:t>m</a:t>
            </a:r>
            <a:r>
              <a:rPr lang="en-US" sz="1400" baseline="-25000" dirty="0" err="1" smtClean="0"/>
              <a:t>ZSD</a:t>
            </a:r>
            <a:r>
              <a:rPr lang="en-US" sz="1400" dirty="0" smtClean="0"/>
              <a:t> = max(-.5,-2.1(d</a:t>
            </a:r>
            <a:r>
              <a:rPr lang="en-US" sz="1400" baseline="-25000" dirty="0" smtClean="0"/>
              <a:t>2D</a:t>
            </a:r>
            <a:r>
              <a:rPr lang="en-US" sz="1400" dirty="0" smtClean="0"/>
              <a:t>/1000) +0.01(h-</a:t>
            </a:r>
            <a:r>
              <a:rPr lang="en-US" sz="1400" dirty="0" err="1" smtClean="0"/>
              <a:t>h_base</a:t>
            </a:r>
            <a:r>
              <a:rPr lang="en-US" sz="1400" dirty="0" smtClean="0"/>
              <a:t>)+0.75), </a:t>
            </a:r>
            <a:r>
              <a:rPr lang="el-GR" sz="1400" dirty="0" smtClean="0">
                <a:latin typeface="Arial"/>
                <a:cs typeface="Arial"/>
              </a:rPr>
              <a:t>σ</a:t>
            </a:r>
            <a:r>
              <a:rPr lang="en-US" sz="1400" baseline="-25000" dirty="0" smtClean="0"/>
              <a:t>ZSD</a:t>
            </a:r>
            <a:r>
              <a:rPr lang="en-US" sz="1400" dirty="0" smtClean="0"/>
              <a:t> = 0.4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/>
              <a:t> </a:t>
            </a:r>
            <a:r>
              <a:rPr lang="en-US" sz="1400" dirty="0" err="1" smtClean="0"/>
              <a:t>cZSD</a:t>
            </a:r>
            <a:r>
              <a:rPr lang="en-US" sz="1400" dirty="0" smtClean="0"/>
              <a:t> = (3/8)</a:t>
            </a:r>
            <a:r>
              <a:rPr lang="el-GR" sz="1400" dirty="0" smtClean="0">
                <a:cs typeface="Arial"/>
              </a:rPr>
              <a:t> σ</a:t>
            </a:r>
            <a:r>
              <a:rPr lang="en-US" sz="1400" baseline="-25000" dirty="0" smtClean="0"/>
              <a:t>ZOD</a:t>
            </a:r>
            <a:r>
              <a:rPr lang="en-US" sz="1400" dirty="0" smtClean="0"/>
              <a:t>  (</a:t>
            </a:r>
            <a:r>
              <a:rPr lang="el-GR" sz="1400" dirty="0" smtClean="0">
                <a:cs typeface="Arial"/>
              </a:rPr>
              <a:t>σ</a:t>
            </a:r>
            <a:r>
              <a:rPr lang="en-US" sz="1400" baseline="-25000" dirty="0" smtClean="0"/>
              <a:t>ZOD</a:t>
            </a:r>
            <a:r>
              <a:rPr lang="en-US" sz="1400" dirty="0" smtClean="0"/>
              <a:t> = elevation spread realization)</a:t>
            </a:r>
          </a:p>
          <a:p>
            <a:pPr>
              <a:buFont typeface="Arial" pitchFamily="34" charset="0"/>
              <a:buChar char="•"/>
            </a:pPr>
            <a:r>
              <a:rPr lang="en-US" sz="1100" dirty="0" smtClean="0"/>
              <a:t> </a:t>
            </a:r>
            <a:r>
              <a:rPr lang="en-US" sz="1400" dirty="0" smtClean="0"/>
              <a:t>ZOD offset=0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/>
              <a:t> C</a:t>
            </a:r>
            <a:r>
              <a:rPr lang="en-US" sz="1400" baseline="30000" dirty="0" smtClean="0"/>
              <a:t>LOS</a:t>
            </a:r>
            <a:r>
              <a:rPr lang="en-US" sz="1400" dirty="0" smtClean="0"/>
              <a:t>, C values </a:t>
            </a:r>
            <a:r>
              <a:rPr lang="fr-FR" sz="1400" dirty="0" smtClean="0"/>
              <a:t>([12 19 20])=[1.104  1.184   1.178</a:t>
            </a:r>
            <a:r>
              <a:rPr lang="en-US" sz="1400" dirty="0" smtClean="0"/>
              <a:t>]; ESD limit 52</a:t>
            </a:r>
            <a:r>
              <a:rPr lang="en-US" sz="1400" baseline="30000" dirty="0" smtClean="0"/>
              <a:t>0</a:t>
            </a:r>
            <a:r>
              <a:rPr lang="en-US" sz="1400" dirty="0" smtClean="0"/>
              <a:t>, EOD </a:t>
            </a:r>
            <a:r>
              <a:rPr lang="en-US" sz="1400" dirty="0" smtClean="0"/>
              <a:t>capped to (</a:t>
            </a:r>
            <a:r>
              <a:rPr lang="en-US" sz="1400" dirty="0" smtClean="0"/>
              <a:t>0,180) (from R1-135895)</a:t>
            </a:r>
          </a:p>
          <a:p>
            <a:pPr>
              <a:buFont typeface="Arial" pitchFamily="34" charset="0"/>
              <a:buChar char="•"/>
            </a:pPr>
            <a:endParaRPr lang="en-US" sz="1100" dirty="0" smtClean="0"/>
          </a:p>
          <a:p>
            <a:pPr>
              <a:buFont typeface="Arial" pitchFamily="34" charset="0"/>
              <a:buChar char="•"/>
            </a:pPr>
            <a:endParaRPr lang="en-US" sz="1400" dirty="0" smtClean="0"/>
          </a:p>
          <a:p>
            <a:pPr>
              <a:buFont typeface="Arial" pitchFamily="34" charset="0"/>
              <a:buChar char="•"/>
            </a:pPr>
            <a:endParaRPr lang="en-US" sz="1400" dirty="0" smtClean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43400" y="932688"/>
            <a:ext cx="3560598" cy="2673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1752" y="932688"/>
            <a:ext cx="3560598" cy="2673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3D-UMi LOS: </a:t>
            </a:r>
            <a:r>
              <a:rPr lang="en-US" u="sng" dirty="0" smtClean="0"/>
              <a:t>22.5 m UE height</a:t>
            </a:r>
            <a:endParaRPr lang="en-U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8120" y="819150"/>
            <a:ext cx="4038600" cy="2545556"/>
          </a:xfrm>
        </p:spPr>
        <p:txBody>
          <a:bodyPr/>
          <a:lstStyle/>
          <a:p>
            <a:r>
              <a:rPr lang="en-US" sz="1400" dirty="0" smtClean="0"/>
              <a:t>Log of elevation spread</a:t>
            </a:r>
            <a:endParaRPr lang="en-US" sz="14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9120" y="819150"/>
            <a:ext cx="4038600" cy="2545556"/>
          </a:xfrm>
        </p:spPr>
        <p:txBody>
          <a:bodyPr/>
          <a:lstStyle/>
          <a:p>
            <a:r>
              <a:rPr lang="en-US" sz="1400" dirty="0" smtClean="0"/>
              <a:t>Variance of log of elevation spread</a:t>
            </a:r>
          </a:p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89EFC-77E7-1B4E-9FB7-3E3514C1F454}" type="datetime1">
              <a:rPr lang="en-US" smtClean="0"/>
              <a:pPr/>
              <a:t>11/14/2013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418120" y="3595122"/>
            <a:ext cx="872588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400" dirty="0" smtClean="0"/>
              <a:t> Green plot is equation, red plot is best-fit line  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/>
              <a:t> 3D-UMa NLOS:</a:t>
            </a:r>
            <a:r>
              <a:rPr lang="en-US" sz="1400" dirty="0" smtClean="0">
                <a:latin typeface="Symbol" pitchFamily="18" charset="2"/>
              </a:rPr>
              <a:t>  </a:t>
            </a:r>
            <a:r>
              <a:rPr lang="en-US" sz="1400" dirty="0" err="1" smtClean="0">
                <a:latin typeface="Symbol" pitchFamily="18" charset="2"/>
              </a:rPr>
              <a:t>m</a:t>
            </a:r>
            <a:r>
              <a:rPr lang="en-US" sz="1400" baseline="-25000" dirty="0" err="1" smtClean="0"/>
              <a:t>ZSD</a:t>
            </a:r>
            <a:r>
              <a:rPr lang="en-US" sz="1400" dirty="0" smtClean="0"/>
              <a:t> = max(-.5,-2.1(d</a:t>
            </a:r>
            <a:r>
              <a:rPr lang="en-US" sz="1400" baseline="-25000" dirty="0" smtClean="0"/>
              <a:t>2D</a:t>
            </a:r>
            <a:r>
              <a:rPr lang="en-US" sz="1400" dirty="0" smtClean="0"/>
              <a:t>/1000) +0.01(h-</a:t>
            </a:r>
            <a:r>
              <a:rPr lang="en-US" sz="1400" dirty="0" err="1" smtClean="0"/>
              <a:t>h_base</a:t>
            </a:r>
            <a:r>
              <a:rPr lang="en-US" sz="1400" dirty="0" smtClean="0"/>
              <a:t>)+0.75), </a:t>
            </a:r>
            <a:r>
              <a:rPr lang="el-GR" sz="1400" dirty="0" smtClean="0">
                <a:cs typeface="Arial"/>
              </a:rPr>
              <a:t>σ</a:t>
            </a:r>
            <a:r>
              <a:rPr lang="en-US" sz="1400" baseline="-25000" dirty="0" smtClean="0"/>
              <a:t>ZSD</a:t>
            </a:r>
            <a:r>
              <a:rPr lang="en-US" sz="1400" dirty="0" smtClean="0"/>
              <a:t> = 0.4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/>
              <a:t> </a:t>
            </a:r>
            <a:r>
              <a:rPr lang="en-US" sz="1400" dirty="0" err="1" smtClean="0"/>
              <a:t>cZSD</a:t>
            </a:r>
            <a:r>
              <a:rPr lang="en-US" sz="1400" dirty="0" smtClean="0"/>
              <a:t> = (3/8)</a:t>
            </a:r>
            <a:r>
              <a:rPr lang="el-GR" sz="1400" dirty="0" smtClean="0">
                <a:cs typeface="Arial"/>
              </a:rPr>
              <a:t> σ</a:t>
            </a:r>
            <a:r>
              <a:rPr lang="en-US" sz="1400" baseline="-25000" dirty="0" smtClean="0"/>
              <a:t>ZOD</a:t>
            </a:r>
            <a:r>
              <a:rPr lang="en-US" sz="1400" dirty="0" smtClean="0"/>
              <a:t>  (</a:t>
            </a:r>
            <a:r>
              <a:rPr lang="el-GR" sz="1400" dirty="0" smtClean="0">
                <a:cs typeface="Arial"/>
              </a:rPr>
              <a:t>σ</a:t>
            </a:r>
            <a:r>
              <a:rPr lang="en-US" sz="1400" baseline="-25000" dirty="0" smtClean="0"/>
              <a:t>ZOD</a:t>
            </a:r>
            <a:r>
              <a:rPr lang="en-US" sz="1400" dirty="0" smtClean="0"/>
              <a:t> = elevation spread realization)</a:t>
            </a:r>
          </a:p>
          <a:p>
            <a:pPr>
              <a:buFont typeface="Arial" pitchFamily="34" charset="0"/>
              <a:buChar char="•"/>
            </a:pPr>
            <a:r>
              <a:rPr lang="en-US" sz="1100" dirty="0" smtClean="0"/>
              <a:t> </a:t>
            </a:r>
            <a:r>
              <a:rPr lang="en-US" sz="1400" dirty="0" smtClean="0"/>
              <a:t>ZOD offset=0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/>
              <a:t> C</a:t>
            </a:r>
            <a:r>
              <a:rPr lang="en-US" sz="1400" baseline="30000" dirty="0" smtClean="0"/>
              <a:t>LOS</a:t>
            </a:r>
            <a:r>
              <a:rPr lang="en-US" sz="1400" dirty="0" smtClean="0"/>
              <a:t>, C values </a:t>
            </a:r>
            <a:r>
              <a:rPr lang="fr-FR" sz="1400" dirty="0" smtClean="0"/>
              <a:t>([12 19 20])=[1.104  1.184   1.178</a:t>
            </a:r>
            <a:r>
              <a:rPr lang="en-US" sz="1400" dirty="0" smtClean="0"/>
              <a:t>]; ESD limit 52</a:t>
            </a:r>
            <a:r>
              <a:rPr lang="en-US" sz="1400" baseline="30000" dirty="0" smtClean="0"/>
              <a:t>0</a:t>
            </a:r>
            <a:r>
              <a:rPr lang="en-US" sz="1400" dirty="0" smtClean="0"/>
              <a:t>, EOD </a:t>
            </a:r>
            <a:r>
              <a:rPr lang="en-US" sz="1400" dirty="0" smtClean="0"/>
              <a:t>capped to (</a:t>
            </a:r>
            <a:r>
              <a:rPr lang="en-US" sz="1400" dirty="0" smtClean="0"/>
              <a:t>0,180) (from R1-135895)</a:t>
            </a:r>
          </a:p>
          <a:p>
            <a:pPr>
              <a:buFont typeface="Arial" pitchFamily="34" charset="0"/>
              <a:buChar char="•"/>
            </a:pPr>
            <a:endParaRPr lang="en-US" sz="1400" dirty="0" smtClean="0"/>
          </a:p>
          <a:p>
            <a:pPr>
              <a:buFont typeface="Arial" pitchFamily="34" charset="0"/>
              <a:buChar char="•"/>
            </a:pPr>
            <a:endParaRPr lang="en-US" sz="1400" dirty="0" smtClean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43400" y="932688"/>
            <a:ext cx="3560598" cy="2673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1752" y="932688"/>
            <a:ext cx="3560598" cy="2673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nsn_template_arial">
  <a:themeElements>
    <a:clrScheme name="nsn">
      <a:dk1>
        <a:srgbClr val="000000"/>
      </a:dk1>
      <a:lt1>
        <a:srgbClr val="FFFFFF"/>
      </a:lt1>
      <a:dk2>
        <a:srgbClr val="272425"/>
      </a:dk2>
      <a:lt2>
        <a:srgbClr val="68717A"/>
      </a:lt2>
      <a:accent1>
        <a:srgbClr val="FFCC00"/>
      </a:accent1>
      <a:accent2>
        <a:srgbClr val="FF8200"/>
      </a:accent2>
      <a:accent3>
        <a:srgbClr val="7F10A2"/>
      </a:accent3>
      <a:accent4>
        <a:srgbClr val="A7BAC0"/>
      </a:accent4>
      <a:accent5>
        <a:srgbClr val="B3B6BA"/>
      </a:accent5>
      <a:accent6>
        <a:srgbClr val="D7D9DB"/>
      </a:accent6>
      <a:hlink>
        <a:srgbClr val="FFCC00"/>
      </a:hlink>
      <a:folHlink>
        <a:srgbClr val="7F10A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782904E1614074CA041AC3225AEC38D" ma:contentTypeVersion="1" ma:contentTypeDescription="Create a new document." ma:contentTypeScope="" ma:versionID="7bba74f54984c67775486479768150e5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a447206dab0015f8b9f8924535193e8c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495FC94A-A3E2-4943-B9CD-83BA7B638C1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4167E76-FF40-4A4F-90B5-2B53CCBDFF4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CDF2435-880D-47B4-B4DD-252CBAFCD26F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nsn_template_arial</Template>
  <TotalTime>1147</TotalTime>
  <Words>791</Words>
  <Application>Microsoft Office PowerPoint</Application>
  <PresentationFormat>On-screen Show (16:9)</PresentationFormat>
  <Paragraphs>76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nsn_template_arial</vt:lpstr>
      <vt:lpstr>ESD validation simulations</vt:lpstr>
      <vt:lpstr>3D-UMa NLOS: 1.5 m UE height</vt:lpstr>
      <vt:lpstr>3D-UMa NLOS: 22.5 m UE height</vt:lpstr>
      <vt:lpstr>3D-UMa LOS: 1.5 m UE height</vt:lpstr>
      <vt:lpstr>3D-UMa LOS: 22.5 m UE height</vt:lpstr>
      <vt:lpstr>3D-UMi NLOS: 1.5 m UE height</vt:lpstr>
      <vt:lpstr>3D-UMi NLOS: 22.5 m UE height</vt:lpstr>
      <vt:lpstr>3D-UMi LOS: 1.5 m UE height</vt:lpstr>
      <vt:lpstr>3D-UMi LOS: 22.5 m UE height</vt:lpstr>
    </vt:vector>
  </TitlesOfParts>
  <Company>Nokia Siemens Networks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Headline set in Arial Bold 26 pt</dc:title>
  <dc:creator>Tim Thomas</dc:creator>
  <cp:lastModifiedBy>Bishwarup Mondal</cp:lastModifiedBy>
  <cp:revision>106</cp:revision>
  <dcterms:created xsi:type="dcterms:W3CDTF">2013-08-07T12:38:00Z</dcterms:created>
  <dcterms:modified xsi:type="dcterms:W3CDTF">2013-11-14T17:21:07Z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0x0101006782904E1614074CA041AC3225AEC38D</vt:lpwstr>
  </property>
  <property fmtid="{D5CDD505-2E9C-101B-9397-08002B2CF9AE}" pid="3" name="TaxKeyword">
    <vt:lpwstr/>
  </property>
</Properties>
</file>