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1" r:id="rId3"/>
    <p:sldId id="262"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48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2013/11/13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2013/11/13</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ph type="ctrTitle"/>
          </p:nvPr>
        </p:nvSpPr>
        <p:spPr/>
        <p:txBody>
          <a:bodyPr/>
          <a:lstStyle/>
          <a:p>
            <a:pPr eaLnBrk="1" hangingPunct="1"/>
            <a:r>
              <a:rPr lang="en-US" altLang="ja-JP" dirty="0" smtClean="0"/>
              <a:t>Way Forward on Discovery and Measurement Enhancement(s)</a:t>
            </a:r>
            <a:endParaRPr lang="ja-JP" altLang="en-US" dirty="0" smtClean="0"/>
          </a:p>
        </p:txBody>
      </p:sp>
      <p:sp>
        <p:nvSpPr>
          <p:cNvPr id="2051" name="サブタイトル 2"/>
          <p:cNvSpPr>
            <a:spLocks noGrp="1"/>
          </p:cNvSpPr>
          <p:nvPr>
            <p:ph type="subTitle" idx="1"/>
          </p:nvPr>
        </p:nvSpPr>
        <p:spPr>
          <a:xfrm>
            <a:off x="768350" y="3886200"/>
            <a:ext cx="7607300" cy="2422525"/>
          </a:xfrm>
        </p:spPr>
        <p:txBody>
          <a:bodyPr>
            <a:normAutofit/>
          </a:bodyPr>
          <a:lstStyle/>
          <a:p>
            <a:pPr eaLnBrk="1" hangingPunct="1"/>
            <a:r>
              <a:rPr lang="en-US" altLang="ja-JP" dirty="0" smtClean="0">
                <a:solidFill>
                  <a:schemeClr val="tx1"/>
                </a:solidFill>
              </a:rPr>
              <a:t>NTT DOCOMO, </a:t>
            </a:r>
            <a:r>
              <a:rPr lang="en-US" altLang="ja-JP" dirty="0" smtClean="0">
                <a:solidFill>
                  <a:schemeClr val="tx1"/>
                </a:solidFill>
              </a:rPr>
              <a:t>ZTE, ETRI, Panasonic, Samsung</a:t>
            </a:r>
            <a:endParaRPr lang="ja-JP" altLang="en-US" dirty="0" smtClean="0">
              <a:solidFill>
                <a:schemeClr val="tx1"/>
              </a:solidFill>
            </a:endParaRPr>
          </a:p>
        </p:txBody>
      </p:sp>
      <p:sp>
        <p:nvSpPr>
          <p:cNvPr id="2052" name="テキスト ボックス 3"/>
          <p:cNvSpPr txBox="1">
            <a:spLocks noChangeArrowheads="1"/>
          </p:cNvSpPr>
          <p:nvPr/>
        </p:nvSpPr>
        <p:spPr bwMode="auto">
          <a:xfrm>
            <a:off x="7524750" y="188913"/>
            <a:ext cx="1534394" cy="461665"/>
          </a:xfrm>
          <a:prstGeom prst="rect">
            <a:avLst/>
          </a:prstGeom>
          <a:noFill/>
          <a:ln w="9525">
            <a:noFill/>
            <a:miter lim="800000"/>
            <a:headEnd/>
            <a:tailEnd/>
          </a:ln>
        </p:spPr>
        <p:txBody>
          <a:bodyPr wrap="none">
            <a:spAutoFit/>
          </a:bodyPr>
          <a:lstStyle/>
          <a:p>
            <a:r>
              <a:rPr lang="en-US" altLang="ja-JP" sz="2400" smtClean="0">
                <a:latin typeface="Calibri" pitchFamily="34" charset="0"/>
              </a:rPr>
              <a:t>R1-135957</a:t>
            </a:r>
            <a:endParaRPr lang="ja-JP" altLang="en-US" sz="2400">
              <a:latin typeface="Calibri" pitchFamily="34" charset="0"/>
            </a:endParaRPr>
          </a:p>
        </p:txBody>
      </p:sp>
      <p:sp>
        <p:nvSpPr>
          <p:cNvPr id="2053" name="テキスト ボックス 4"/>
          <p:cNvSpPr txBox="1">
            <a:spLocks noChangeArrowheads="1"/>
          </p:cNvSpPr>
          <p:nvPr/>
        </p:nvSpPr>
        <p:spPr bwMode="auto">
          <a:xfrm>
            <a:off x="179388" y="188913"/>
            <a:ext cx="6038833" cy="1200329"/>
          </a:xfrm>
          <a:prstGeom prst="rect">
            <a:avLst/>
          </a:prstGeom>
          <a:noFill/>
          <a:ln w="9525">
            <a:noFill/>
            <a:miter lim="800000"/>
            <a:headEnd/>
            <a:tailEnd/>
          </a:ln>
        </p:spPr>
        <p:txBody>
          <a:bodyPr wrap="none">
            <a:spAutoFit/>
          </a:bodyPr>
          <a:lstStyle/>
          <a:p>
            <a:r>
              <a:rPr lang="en-US" altLang="ja-JP" sz="2400" dirty="0">
                <a:latin typeface="Calibri" pitchFamily="34" charset="0"/>
              </a:rPr>
              <a:t>3GPP TSG RAN WG1 #</a:t>
            </a:r>
            <a:r>
              <a:rPr lang="en-US" altLang="ja-JP" sz="2400" dirty="0" smtClean="0">
                <a:latin typeface="Calibri" pitchFamily="34" charset="0"/>
              </a:rPr>
              <a:t>75</a:t>
            </a:r>
            <a:endParaRPr lang="en-US" altLang="ja-JP" sz="2400" dirty="0">
              <a:latin typeface="Calibri" pitchFamily="34" charset="0"/>
            </a:endParaRPr>
          </a:p>
          <a:p>
            <a:r>
              <a:rPr lang="en-US" altLang="ja-JP" sz="2400" dirty="0" smtClean="0">
                <a:latin typeface="Calibri" pitchFamily="34" charset="0"/>
              </a:rPr>
              <a:t>San Francisco, USA, 11</a:t>
            </a:r>
            <a:r>
              <a:rPr lang="en-US" altLang="ja-JP" sz="2400" baseline="30000" dirty="0" smtClean="0">
                <a:latin typeface="Calibri" pitchFamily="34" charset="0"/>
              </a:rPr>
              <a:t>th</a:t>
            </a:r>
            <a:r>
              <a:rPr lang="en-US" altLang="ja-JP" sz="2400" dirty="0" smtClean="0">
                <a:latin typeface="Calibri" pitchFamily="34" charset="0"/>
              </a:rPr>
              <a:t> </a:t>
            </a:r>
            <a:r>
              <a:rPr lang="en-US" altLang="ja-JP" sz="2400" dirty="0">
                <a:latin typeface="Calibri" pitchFamily="34" charset="0"/>
              </a:rPr>
              <a:t>– </a:t>
            </a:r>
            <a:r>
              <a:rPr lang="en-US" altLang="ja-JP" sz="2400" dirty="0" smtClean="0">
                <a:latin typeface="Calibri" pitchFamily="34" charset="0"/>
              </a:rPr>
              <a:t>15</a:t>
            </a:r>
            <a:r>
              <a:rPr lang="en-US" altLang="ja-JP" sz="2400" baseline="30000" dirty="0" smtClean="0">
                <a:latin typeface="Calibri" pitchFamily="34" charset="0"/>
              </a:rPr>
              <a:t>th</a:t>
            </a:r>
            <a:r>
              <a:rPr lang="en-US" altLang="ja-JP" sz="2400" dirty="0" smtClean="0">
                <a:latin typeface="Calibri" pitchFamily="34" charset="0"/>
              </a:rPr>
              <a:t> November </a:t>
            </a:r>
            <a:r>
              <a:rPr lang="en-US" altLang="ja-JP" sz="2400" dirty="0">
                <a:latin typeface="Calibri" pitchFamily="34" charset="0"/>
              </a:rPr>
              <a:t>2013</a:t>
            </a:r>
          </a:p>
          <a:p>
            <a:r>
              <a:rPr lang="en-US" altLang="ja-JP" sz="2400" dirty="0">
                <a:latin typeface="Calibri" pitchFamily="34" charset="0"/>
              </a:rPr>
              <a:t>Agenda item </a:t>
            </a:r>
            <a:r>
              <a:rPr lang="en-US" altLang="ja-JP" sz="2400" dirty="0" smtClean="0">
                <a:latin typeface="Calibri" pitchFamily="34" charset="0"/>
              </a:rPr>
              <a:t>6.2.6.2</a:t>
            </a:r>
            <a:endParaRPr lang="ja-JP" altLang="en-US" sz="2400"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 2"/>
          <p:cNvSpPr>
            <a:spLocks noGrp="1"/>
          </p:cNvSpPr>
          <p:nvPr>
            <p:ph idx="1"/>
          </p:nvPr>
        </p:nvSpPr>
        <p:spPr/>
        <p:txBody>
          <a:bodyPr>
            <a:normAutofit fontScale="62500" lnSpcReduction="20000"/>
          </a:bodyPr>
          <a:lstStyle/>
          <a:p>
            <a:pPr lvl="0">
              <a:buNone/>
            </a:pPr>
            <a:r>
              <a:rPr lang="en-GB" altLang="ja-JP" b="1" u="sng" dirty="0" smtClean="0"/>
              <a:t>Conclusion:</a:t>
            </a:r>
          </a:p>
          <a:p>
            <a:pPr lvl="0"/>
            <a:r>
              <a:rPr lang="en-GB" altLang="ja-JP" dirty="0" smtClean="0"/>
              <a:t>To support an enhanced transition time reduction, discovery procedure/signal(s) is needed</a:t>
            </a:r>
            <a:endParaRPr lang="ja-JP" altLang="ja-JP" dirty="0" smtClean="0"/>
          </a:p>
          <a:p>
            <a:pPr lvl="0"/>
            <a:r>
              <a:rPr lang="en-GB" altLang="ja-JP" dirty="0" smtClean="0"/>
              <a:t>Cells operating a cell on/off may transmit discovery signal(s) supporting at least for cell identification, coarse time/frequency synchronization, intra-/inter- frequency RRM measurement of cells and QCL</a:t>
            </a:r>
            <a:endParaRPr lang="ja-JP" altLang="ja-JP" dirty="0" smtClean="0"/>
          </a:p>
          <a:p>
            <a:pPr lvl="1"/>
            <a:r>
              <a:rPr lang="en-GB" altLang="ja-JP" dirty="0" smtClean="0"/>
              <a:t>Note that QCL is not always necessary or possible depending on the procedure</a:t>
            </a:r>
            <a:endParaRPr lang="ja-JP" altLang="ja-JP" dirty="0" smtClean="0"/>
          </a:p>
          <a:p>
            <a:pPr lvl="1"/>
            <a:r>
              <a:rPr lang="en-GB" altLang="ja-JP" dirty="0" smtClean="0"/>
              <a:t>Note that all QCL features might not needed</a:t>
            </a:r>
            <a:endParaRPr lang="ja-JP" altLang="ja-JP" dirty="0" smtClean="0"/>
          </a:p>
          <a:p>
            <a:pPr lvl="1"/>
            <a:r>
              <a:rPr lang="en-GB" altLang="ja-JP" dirty="0" smtClean="0"/>
              <a:t>Need of RLM is FFS</a:t>
            </a:r>
            <a:endParaRPr lang="en-US" altLang="ja-JP" dirty="0" smtClean="0"/>
          </a:p>
          <a:p>
            <a:pPr>
              <a:buNone/>
            </a:pPr>
            <a:r>
              <a:rPr lang="en-GB" altLang="ja-JP" b="1" u="sng" dirty="0" smtClean="0"/>
              <a:t>Possible conclusion and observation:</a:t>
            </a:r>
            <a:endParaRPr lang="ja-JP" altLang="ja-JP" dirty="0" smtClean="0"/>
          </a:p>
          <a:p>
            <a:pPr lvl="0"/>
            <a:r>
              <a:rPr lang="en-GB" altLang="ja-JP" dirty="0" smtClean="0"/>
              <a:t>If new discovery signal(s)/procedure(s) are defined, they may be used in cells not operating a cell on/off</a:t>
            </a:r>
            <a:endParaRPr lang="ja-JP" altLang="ja-JP" dirty="0" smtClean="0"/>
          </a:p>
          <a:p>
            <a:pPr lvl="0"/>
            <a:r>
              <a:rPr lang="en-GB" altLang="ja-JP" dirty="0" smtClean="0"/>
              <a:t>Discovery and measurement enhancement(s) in Rel. 12 should enable UE to reliably detect and measure at least the three strongest small cells subject to meeting the side conditions (e.g., for RSRP)</a:t>
            </a:r>
            <a:endParaRPr lang="ja-JP" altLang="ja-JP" dirty="0" smtClean="0"/>
          </a:p>
          <a:p>
            <a:pPr>
              <a:buNone/>
            </a:pPr>
            <a:endParaRPr lang="en-GB" altLang="ja-JP"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a:t>
            </a:r>
            <a:endParaRPr kumimoji="1" lang="ja-JP" altLang="en-US" dirty="0"/>
          </a:p>
        </p:txBody>
      </p:sp>
      <p:sp>
        <p:nvSpPr>
          <p:cNvPr id="3" name="コンテンツ プレースホルダ 2"/>
          <p:cNvSpPr>
            <a:spLocks noGrp="1"/>
          </p:cNvSpPr>
          <p:nvPr>
            <p:ph idx="1"/>
          </p:nvPr>
        </p:nvSpPr>
        <p:spPr/>
        <p:txBody>
          <a:bodyPr>
            <a:normAutofit fontScale="85000" lnSpcReduction="10000"/>
          </a:bodyPr>
          <a:lstStyle/>
          <a:p>
            <a:pPr>
              <a:buNone/>
            </a:pPr>
            <a:r>
              <a:rPr lang="en-GB" altLang="ja-JP" b="1" u="sng" dirty="0" smtClean="0"/>
              <a:t>Conclusion:</a:t>
            </a:r>
            <a:endParaRPr lang="en-GB" altLang="ja-JP" dirty="0" smtClean="0"/>
          </a:p>
          <a:p>
            <a:pPr lvl="0"/>
            <a:r>
              <a:rPr lang="en-GB" altLang="ja-JP" dirty="0" smtClean="0"/>
              <a:t>If new discovery signal(s)/procedure(s) are defined</a:t>
            </a:r>
            <a:r>
              <a:rPr lang="ja-JP" altLang="en-US" dirty="0" smtClean="0"/>
              <a:t> </a:t>
            </a:r>
            <a:r>
              <a:rPr lang="en-US" altLang="ja-JP" dirty="0" smtClean="0">
                <a:solidFill>
                  <a:srgbClr val="FF0000"/>
                </a:solidFill>
              </a:rPr>
              <a:t>for small cell on/off</a:t>
            </a:r>
            <a:r>
              <a:rPr lang="en-GB" altLang="ja-JP" dirty="0" smtClean="0"/>
              <a:t>, they may be </a:t>
            </a:r>
            <a:r>
              <a:rPr lang="en-GB" altLang="ja-JP" dirty="0" smtClean="0">
                <a:solidFill>
                  <a:srgbClr val="FF0000"/>
                </a:solidFill>
              </a:rPr>
              <a:t>considered</a:t>
            </a:r>
            <a:r>
              <a:rPr lang="en-GB" altLang="ja-JP" dirty="0" smtClean="0"/>
              <a:t> in cells not operating a cell on/off </a:t>
            </a:r>
          </a:p>
          <a:p>
            <a:pPr lvl="1"/>
            <a:r>
              <a:rPr lang="en-GB" altLang="ja-JP" dirty="0" smtClean="0">
                <a:solidFill>
                  <a:srgbClr val="FF0000"/>
                </a:solidFill>
              </a:rPr>
              <a:t>The new discovery signal(s)/procedure(s) do not replace existing Rel-8/11 discovery signal(s)/procedure(s).</a:t>
            </a:r>
          </a:p>
          <a:p>
            <a:pPr lvl="0">
              <a:buNone/>
            </a:pPr>
            <a:r>
              <a:rPr lang="en-GB" altLang="ja-JP" b="1" u="sng" dirty="0" smtClean="0"/>
              <a:t>Observation</a:t>
            </a:r>
            <a:r>
              <a:rPr lang="en-GB" altLang="ja-JP" b="1" u="sng" dirty="0" smtClean="0"/>
              <a:t>:</a:t>
            </a:r>
            <a:endParaRPr lang="en-GB" altLang="ja-JP" dirty="0" smtClean="0"/>
          </a:p>
          <a:p>
            <a:pPr lvl="0"/>
            <a:r>
              <a:rPr lang="en-GB" altLang="ja-JP" dirty="0" smtClean="0"/>
              <a:t>Discovery and measurement enhancement(s) in Rel. 12 should enable UE to reliably detect and measure at least the three strongest cells subject to meeting the side conditions (e.g., for RSRP)</a:t>
            </a:r>
            <a:endParaRPr lang="ja-JP" altLang="ja-JP" dirty="0" smtClean="0"/>
          </a:p>
        </p:txBody>
      </p:sp>
    </p:spTree>
    <p:extLst>
      <p:ext uri="{BB962C8B-B14F-4D97-AF65-F5344CB8AC3E}">
        <p14:creationId xmlns:p14="http://schemas.microsoft.com/office/powerpoint/2010/main" val="293078729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255</Words>
  <Application>Microsoft Office PowerPoint</Application>
  <PresentationFormat>画面に合わせる (4:3)</PresentationFormat>
  <Paragraphs>22</Paragraphs>
  <Slides>3</Slides>
  <Notes>0</Notes>
  <HiddenSlides>0</HiddenSlides>
  <MMClips>0</MMClips>
  <ScaleCrop>false</ScaleCrop>
  <HeadingPairs>
    <vt:vector size="4" baseType="variant">
      <vt:variant>
        <vt:lpstr>テーマ</vt:lpstr>
      </vt:variant>
      <vt:variant>
        <vt:i4>1</vt:i4>
      </vt:variant>
      <vt:variant>
        <vt:lpstr>スライド タイトル</vt:lpstr>
      </vt:variant>
      <vt:variant>
        <vt:i4>3</vt:i4>
      </vt:variant>
    </vt:vector>
  </HeadingPairs>
  <TitlesOfParts>
    <vt:vector size="4" baseType="lpstr">
      <vt:lpstr>Office テーマ</vt:lpstr>
      <vt:lpstr>Way Forward on Discovery and Measurement Enhancement(s)</vt:lpstr>
      <vt:lpstr>Background</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Small Cell On/off and Discovery</dc:title>
  <dc:creator>5139473</dc:creator>
  <cp:lastModifiedBy>Hiroki Harada</cp:lastModifiedBy>
  <cp:revision>15</cp:revision>
  <dcterms:created xsi:type="dcterms:W3CDTF">2013-11-07T07:47:05Z</dcterms:created>
  <dcterms:modified xsi:type="dcterms:W3CDTF">2013-11-13T02:16:26Z</dcterms:modified>
</cp:coreProperties>
</file>