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61" r:id="rId4"/>
    <p:sldId id="262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524" autoAdjust="0"/>
  </p:normalViewPr>
  <p:slideViewPr>
    <p:cSldViewPr>
      <p:cViewPr>
        <p:scale>
          <a:sx n="70" d="100"/>
          <a:sy n="70" d="100"/>
        </p:scale>
        <p:origin x="-1158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7A88C6-2ED6-47C2-876E-741A260D848E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4ABB3-B6AD-4545-87F2-16FBB8EDDA05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5119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ABB3-B6AD-4545-87F2-16FBB8EDDA05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 smtClean="0"/>
              <a:t>Way Forward on </a:t>
            </a:r>
            <a:r>
              <a:rPr kumimoji="1" lang="en-US" altLang="ja-JP" sz="3600" dirty="0" smtClean="0"/>
              <a:t>PRACH for MTC enhanced coverage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 smtClean="0">
                <a:solidFill>
                  <a:schemeClr val="tx1"/>
                </a:solidFill>
              </a:rPr>
              <a:t>Vodafone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00403" y="116632"/>
            <a:ext cx="89154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#75					    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R1-13</a:t>
            </a:r>
            <a:r>
              <a:rPr lang="es-ES" altLang="ko-KR" b="1" smtClean="0">
                <a:latin typeface="Calibri" pitchFamily="34" charset="0"/>
                <a:cs typeface="Times New Roman" pitchFamily="18" charset="0"/>
              </a:rPr>
              <a:t>5944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San Francisco, USA, 11 – 15 November 2013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00402" y="965945"/>
            <a:ext cx="2959429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US" altLang="ko-KR" sz="1800" dirty="0"/>
              <a:t>Agenda item: </a:t>
            </a:r>
            <a:r>
              <a:rPr lang="en-US" altLang="ko-KR" sz="1800" dirty="0" smtClean="0"/>
              <a:t>6.2.2.2.2</a:t>
            </a:r>
            <a:endParaRPr lang="ko-KR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PRACH architecture aspects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896544"/>
          </a:xfrm>
        </p:spPr>
        <p:txBody>
          <a:bodyPr>
            <a:noAutofit/>
          </a:bodyPr>
          <a:lstStyle/>
          <a:p>
            <a:pPr lvl="0"/>
            <a:r>
              <a:rPr lang="en-GB" sz="2400" dirty="0" smtClean="0"/>
              <a:t>WA </a:t>
            </a:r>
            <a:r>
              <a:rPr lang="en-GB" sz="2400" dirty="0"/>
              <a:t>on </a:t>
            </a:r>
            <a:r>
              <a:rPr lang="en-GB" sz="2400" dirty="0" smtClean="0"/>
              <a:t>usage of existing PRACH formats </a:t>
            </a:r>
            <a:r>
              <a:rPr lang="en-GB" sz="2400" dirty="0"/>
              <a:t>from </a:t>
            </a:r>
            <a:r>
              <a:rPr lang="en-GB" sz="2400" dirty="0" smtClean="0"/>
              <a:t>RAN1#74bis </a:t>
            </a:r>
            <a:r>
              <a:rPr lang="en-GB" sz="2400" dirty="0"/>
              <a:t>is confirmed.</a:t>
            </a:r>
          </a:p>
          <a:p>
            <a:pPr lvl="0"/>
            <a:r>
              <a:rPr lang="en-GB" sz="2400" dirty="0" smtClean="0"/>
              <a:t>Enhanced </a:t>
            </a:r>
            <a:r>
              <a:rPr lang="en-GB" sz="2400" dirty="0"/>
              <a:t>coverage UEs and legacy UE </a:t>
            </a:r>
            <a:r>
              <a:rPr lang="en-GB" sz="2400" dirty="0" smtClean="0"/>
              <a:t>may share </a:t>
            </a:r>
            <a:r>
              <a:rPr lang="en-GB" sz="2400" dirty="0"/>
              <a:t>the same time/frequency </a:t>
            </a:r>
            <a:r>
              <a:rPr lang="en-GB" sz="2400" dirty="0" smtClean="0"/>
              <a:t>resource. In this case, e</a:t>
            </a:r>
            <a:r>
              <a:rPr lang="en-GB" sz="2400" dirty="0" smtClean="0"/>
              <a:t>nhanced </a:t>
            </a:r>
            <a:r>
              <a:rPr lang="en-GB" sz="2400" dirty="0"/>
              <a:t>coverage UEs will </a:t>
            </a:r>
            <a:r>
              <a:rPr lang="en-GB" sz="2400" dirty="0" smtClean="0"/>
              <a:t>use </a:t>
            </a:r>
            <a:r>
              <a:rPr lang="en-GB" sz="2400" dirty="0" smtClean="0"/>
              <a:t>CDM to multiplex </a:t>
            </a:r>
            <a:r>
              <a:rPr lang="en-GB" sz="2400" dirty="0"/>
              <a:t>with </a:t>
            </a:r>
            <a:r>
              <a:rPr lang="en-GB" sz="2400" dirty="0" smtClean="0"/>
              <a:t>legacy </a:t>
            </a:r>
            <a:r>
              <a:rPr lang="en-GB" sz="2400" dirty="0" smtClean="0"/>
              <a:t>UEs.</a:t>
            </a:r>
            <a:endParaRPr lang="en-GB" sz="2400" dirty="0"/>
          </a:p>
          <a:p>
            <a:pPr lvl="0"/>
            <a:r>
              <a:rPr lang="en-GB" sz="2400" dirty="0"/>
              <a:t>In addition define time-frequency resource region separate for </a:t>
            </a:r>
            <a:r>
              <a:rPr lang="en-GB" sz="2400" dirty="0" smtClean="0"/>
              <a:t>“enhanced coverage” </a:t>
            </a:r>
            <a:r>
              <a:rPr lang="en-GB" sz="2400" dirty="0"/>
              <a:t>UEs.</a:t>
            </a:r>
          </a:p>
          <a:p>
            <a:pPr lvl="1"/>
            <a:r>
              <a:rPr lang="en-GB" sz="2000" dirty="0"/>
              <a:t>Within new region, CDM is allowed.</a:t>
            </a:r>
          </a:p>
          <a:p>
            <a:pPr lvl="1"/>
            <a:r>
              <a:rPr lang="en-GB" sz="2000" dirty="0"/>
              <a:t>Specification of FDM in this region is FFS.</a:t>
            </a:r>
          </a:p>
          <a:p>
            <a:pPr lvl="1"/>
            <a:r>
              <a:rPr lang="en-GB" sz="2000" dirty="0" smtClean="0"/>
              <a:t>Specification of Frequency </a:t>
            </a:r>
            <a:r>
              <a:rPr lang="en-GB" sz="2000" dirty="0"/>
              <a:t>H</a:t>
            </a:r>
            <a:r>
              <a:rPr lang="en-GB" sz="2000" dirty="0" smtClean="0"/>
              <a:t>opping within this region is FFS</a:t>
            </a:r>
            <a:r>
              <a:rPr lang="en-GB" sz="2000" dirty="0" smtClean="0"/>
              <a:t>.</a:t>
            </a:r>
          </a:p>
          <a:p>
            <a:r>
              <a:rPr lang="es-ES" sz="2400" dirty="0" smtClean="0"/>
              <a:t>NOTE: RACH </a:t>
            </a:r>
            <a:r>
              <a:rPr lang="es-ES" sz="2400" dirty="0" err="1" smtClean="0"/>
              <a:t>resource</a:t>
            </a:r>
            <a:r>
              <a:rPr lang="es-ES" sz="2400" dirty="0" smtClean="0"/>
              <a:t> </a:t>
            </a:r>
            <a:r>
              <a:rPr lang="es-ES" sz="2400" dirty="0" err="1" smtClean="0"/>
              <a:t>mapping</a:t>
            </a:r>
            <a:r>
              <a:rPr lang="es-ES" sz="2400" dirty="0" smtClean="0"/>
              <a:t> </a:t>
            </a:r>
            <a:r>
              <a:rPr lang="es-ES" sz="2400" dirty="0" err="1" smtClean="0"/>
              <a:t>for</a:t>
            </a:r>
            <a:r>
              <a:rPr lang="es-ES" sz="2400" dirty="0" smtClean="0"/>
              <a:t> </a:t>
            </a:r>
            <a:r>
              <a:rPr lang="es-ES" sz="2400" dirty="0" err="1" smtClean="0"/>
              <a:t>the</a:t>
            </a:r>
            <a:r>
              <a:rPr lang="es-ES" sz="2400" dirty="0" smtClean="0"/>
              <a:t> “</a:t>
            </a:r>
            <a:r>
              <a:rPr lang="es-ES" sz="2400" dirty="0" err="1" smtClean="0"/>
              <a:t>low</a:t>
            </a:r>
            <a:r>
              <a:rPr lang="es-ES" sz="2400" dirty="0" smtClean="0"/>
              <a:t> </a:t>
            </a:r>
            <a:r>
              <a:rPr lang="es-ES" sz="2400" dirty="0" err="1" smtClean="0"/>
              <a:t>complexity</a:t>
            </a:r>
            <a:r>
              <a:rPr lang="es-ES" sz="2400" dirty="0" smtClean="0"/>
              <a:t> UE </a:t>
            </a:r>
            <a:r>
              <a:rPr lang="es-ES" sz="2400" dirty="0" err="1" smtClean="0"/>
              <a:t>not</a:t>
            </a:r>
            <a:r>
              <a:rPr lang="es-ES" sz="2400" dirty="0" smtClean="0"/>
              <a:t> </a:t>
            </a:r>
            <a:r>
              <a:rPr lang="es-ES" sz="2400" dirty="0" err="1" smtClean="0"/>
              <a:t>requiring</a:t>
            </a:r>
            <a:r>
              <a:rPr lang="es-ES" sz="2400" dirty="0" smtClean="0"/>
              <a:t> </a:t>
            </a:r>
            <a:r>
              <a:rPr lang="es-ES" sz="2400" dirty="0" err="1" smtClean="0"/>
              <a:t>enhanced</a:t>
            </a:r>
            <a:r>
              <a:rPr lang="es-ES" sz="2400" dirty="0" smtClean="0"/>
              <a:t> </a:t>
            </a:r>
            <a:r>
              <a:rPr lang="es-ES" sz="2400" dirty="0" err="1" smtClean="0"/>
              <a:t>coverage</a:t>
            </a:r>
            <a:r>
              <a:rPr lang="es-ES" sz="2400" dirty="0" smtClean="0"/>
              <a:t>” </a:t>
            </a:r>
            <a:r>
              <a:rPr lang="es-ES" sz="2400" dirty="0" err="1" smtClean="0"/>
              <a:t>is</a:t>
            </a:r>
            <a:r>
              <a:rPr lang="es-ES" sz="2400" dirty="0" smtClean="0"/>
              <a:t> FFS.</a:t>
            </a:r>
            <a:endParaRPr lang="en-GB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200" dirty="0" smtClean="0"/>
              <a:t>PRACH </a:t>
            </a:r>
            <a:r>
              <a:rPr lang="es-ES" sz="3200" dirty="0" err="1" smtClean="0"/>
              <a:t>repetition</a:t>
            </a:r>
            <a:r>
              <a:rPr lang="es-ES" sz="3200" dirty="0" smtClean="0"/>
              <a:t> </a:t>
            </a:r>
            <a:r>
              <a:rPr lang="es-ES" sz="3200" dirty="0" err="1" smtClean="0"/>
              <a:t>levels</a:t>
            </a:r>
            <a:r>
              <a:rPr lang="es-ES" sz="3200" dirty="0" smtClean="0"/>
              <a:t> and </a:t>
            </a:r>
            <a:r>
              <a:rPr lang="es-ES" sz="3200" dirty="0" err="1" smtClean="0"/>
              <a:t>associated</a:t>
            </a:r>
            <a:r>
              <a:rPr lang="es-ES" sz="3200" dirty="0" smtClean="0"/>
              <a:t> </a:t>
            </a:r>
            <a:r>
              <a:rPr lang="es-ES" sz="3200" dirty="0" err="1" smtClean="0"/>
              <a:t>behaviour</a:t>
            </a:r>
            <a:endParaRPr lang="en-GB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lvl="0"/>
            <a:r>
              <a:rPr lang="en-GB" sz="4900" dirty="0" smtClean="0"/>
              <a:t>Specified </a:t>
            </a:r>
            <a:r>
              <a:rPr lang="en-GB" sz="4900" dirty="0"/>
              <a:t>maximum numbers of levels: Working assumption of 3 </a:t>
            </a:r>
            <a:r>
              <a:rPr lang="en-GB" sz="4900" dirty="0" smtClean="0"/>
              <a:t>(this does not include “zero coverage extension”). </a:t>
            </a:r>
            <a:r>
              <a:rPr lang="en-GB" sz="4900" dirty="0"/>
              <a:t>More evidence needed if we were to extend this. </a:t>
            </a:r>
          </a:p>
          <a:p>
            <a:pPr lvl="0"/>
            <a:r>
              <a:rPr lang="en-GB" sz="4900" dirty="0" err="1" smtClean="0"/>
              <a:t>eNB</a:t>
            </a:r>
            <a:r>
              <a:rPr lang="en-GB" sz="4900" dirty="0" smtClean="0"/>
              <a:t>-configurable </a:t>
            </a:r>
            <a:r>
              <a:rPr lang="en-GB" sz="4900" dirty="0"/>
              <a:t>number of levels (1, 2, 3) up to specified max level.</a:t>
            </a:r>
          </a:p>
          <a:p>
            <a:pPr lvl="0"/>
            <a:r>
              <a:rPr lang="en-GB" sz="4900" dirty="0"/>
              <a:t>Number of repetitions per level: </a:t>
            </a:r>
            <a:endParaRPr lang="en-GB" sz="4900" dirty="0" smtClean="0"/>
          </a:p>
          <a:p>
            <a:pPr lvl="1"/>
            <a:r>
              <a:rPr lang="en-GB" sz="4300" dirty="0" smtClean="0"/>
              <a:t>working </a:t>
            </a:r>
            <a:r>
              <a:rPr lang="en-GB" sz="4300" dirty="0"/>
              <a:t>assumption: configurable value. </a:t>
            </a:r>
            <a:endParaRPr lang="en-GB" sz="4300" dirty="0" smtClean="0"/>
          </a:p>
          <a:p>
            <a:pPr lvl="1"/>
            <a:r>
              <a:rPr lang="en-GB" sz="4300" dirty="0" smtClean="0"/>
              <a:t>FFS </a:t>
            </a:r>
            <a:r>
              <a:rPr lang="en-GB" sz="4300" dirty="0"/>
              <a:t>ranges of this value per level – come back later in week.</a:t>
            </a:r>
          </a:p>
          <a:p>
            <a:pPr lvl="0"/>
            <a:r>
              <a:rPr lang="en-GB" sz="4900" dirty="0"/>
              <a:t>1 attempt = configured number of repetitions.</a:t>
            </a:r>
          </a:p>
          <a:p>
            <a:pPr lvl="0"/>
            <a:r>
              <a:rPr lang="en-GB" sz="4900" dirty="0"/>
              <a:t>If UE does not receive a RAR after 1 attempt, it moves to next highest </a:t>
            </a:r>
            <a:r>
              <a:rPr lang="en-GB" sz="4900" dirty="0" smtClean="0"/>
              <a:t>level </a:t>
            </a:r>
            <a:r>
              <a:rPr lang="en-GB" sz="4900" dirty="0"/>
              <a:t>(e.g. 5 to 10, and 10 to 15). </a:t>
            </a:r>
            <a:endParaRPr lang="en-GB" sz="4900" dirty="0" smtClean="0"/>
          </a:p>
          <a:p>
            <a:pPr lvl="0"/>
            <a:r>
              <a:rPr lang="en-GB" sz="4900" dirty="0" smtClean="0"/>
              <a:t>At </a:t>
            </a:r>
            <a:r>
              <a:rPr lang="en-GB" sz="4900" dirty="0"/>
              <a:t>highest </a:t>
            </a:r>
            <a:r>
              <a:rPr lang="en-GB" sz="4900" dirty="0" smtClean="0"/>
              <a:t>level</a:t>
            </a:r>
            <a:r>
              <a:rPr lang="en-GB" sz="4900" dirty="0"/>
              <a:t>, </a:t>
            </a:r>
            <a:r>
              <a:rPr lang="en-GB" sz="4900" dirty="0" smtClean="0"/>
              <a:t>FFS on how </a:t>
            </a:r>
            <a:r>
              <a:rPr lang="en-GB" sz="4900" dirty="0"/>
              <a:t>many attempts are </a:t>
            </a:r>
            <a:r>
              <a:rPr lang="en-GB" sz="4900" dirty="0" smtClean="0"/>
              <a:t>allowed, and the </a:t>
            </a:r>
            <a:r>
              <a:rPr lang="en-GB" sz="4900" dirty="0"/>
              <a:t>overall </a:t>
            </a:r>
            <a:r>
              <a:rPr lang="en-GB" sz="4900" dirty="0" smtClean="0"/>
              <a:t>procedure (e.g. </a:t>
            </a:r>
            <a:r>
              <a:rPr lang="en-GB" sz="4900" dirty="0" err="1" smtClean="0"/>
              <a:t>Backoff</a:t>
            </a:r>
            <a:r>
              <a:rPr lang="en-GB" sz="4900" dirty="0" smtClean="0"/>
              <a:t> </a:t>
            </a:r>
            <a:r>
              <a:rPr lang="en-GB" sz="4900" dirty="0" err="1" smtClean="0"/>
              <a:t>etc</a:t>
            </a:r>
            <a:r>
              <a:rPr lang="en-GB" sz="4900" dirty="0" smtClean="0"/>
              <a:t>).</a:t>
            </a:r>
            <a:endParaRPr lang="en-GB" sz="4900" dirty="0"/>
          </a:p>
          <a:p>
            <a:pPr lvl="0"/>
            <a:r>
              <a:rPr lang="en-GB" sz="4900" dirty="0"/>
              <a:t>Starting level: </a:t>
            </a:r>
            <a:endParaRPr lang="en-GB" sz="4900" dirty="0" smtClean="0"/>
          </a:p>
          <a:p>
            <a:pPr lvl="1"/>
            <a:r>
              <a:rPr lang="en-GB" sz="4300" dirty="0" smtClean="0"/>
              <a:t>Start </a:t>
            </a:r>
            <a:r>
              <a:rPr lang="en-GB" sz="4300" dirty="0"/>
              <a:t>at the lowest </a:t>
            </a:r>
            <a:r>
              <a:rPr lang="en-GB" sz="4300" dirty="0" smtClean="0"/>
              <a:t>level </a:t>
            </a:r>
            <a:r>
              <a:rPr lang="en-GB" sz="4300" dirty="0"/>
              <a:t>as </a:t>
            </a:r>
            <a:r>
              <a:rPr lang="en-GB" sz="4300" dirty="0" smtClean="0"/>
              <a:t>baseline </a:t>
            </a:r>
            <a:r>
              <a:rPr lang="en-GB" sz="4300" dirty="0" smtClean="0"/>
              <a:t>in </a:t>
            </a:r>
            <a:r>
              <a:rPr lang="en-GB" sz="4300" dirty="0"/>
              <a:t>initial </a:t>
            </a:r>
            <a:r>
              <a:rPr lang="en-GB" sz="4300" dirty="0" smtClean="0"/>
              <a:t> IDLE mode access case</a:t>
            </a:r>
            <a:r>
              <a:rPr lang="en-GB" sz="4300" dirty="0"/>
              <a:t>. </a:t>
            </a:r>
            <a:r>
              <a:rPr lang="en-GB" sz="4300" dirty="0" smtClean="0"/>
              <a:t>We could </a:t>
            </a:r>
            <a:r>
              <a:rPr lang="en-GB" sz="4300" dirty="0"/>
              <a:t>allow optimisations so UE can instead decide the starting </a:t>
            </a:r>
            <a:r>
              <a:rPr lang="en-GB" sz="4300" dirty="0" smtClean="0"/>
              <a:t>level </a:t>
            </a:r>
            <a:r>
              <a:rPr lang="en-GB" sz="4300" dirty="0"/>
              <a:t>(e.g. based on defined measurements or other </a:t>
            </a:r>
            <a:r>
              <a:rPr lang="en-GB" sz="4300" dirty="0" smtClean="0"/>
              <a:t>means), but FFS on the way </a:t>
            </a:r>
            <a:r>
              <a:rPr lang="en-GB" sz="4300" dirty="0"/>
              <a:t>of detecting and specifying that </a:t>
            </a:r>
            <a:r>
              <a:rPr lang="en-GB" sz="4300" dirty="0" smtClean="0"/>
              <a:t>(</a:t>
            </a:r>
            <a:r>
              <a:rPr lang="en-GB" sz="4300" dirty="0"/>
              <a:t>more analysis invited for next meeting</a:t>
            </a:r>
            <a:r>
              <a:rPr lang="en-GB" sz="4300" dirty="0" smtClean="0"/>
              <a:t>).</a:t>
            </a:r>
          </a:p>
          <a:p>
            <a:pPr lvl="1"/>
            <a:r>
              <a:rPr lang="en-GB" sz="4900" dirty="0"/>
              <a:t>I</a:t>
            </a:r>
            <a:r>
              <a:rPr lang="en-GB" sz="4900" dirty="0" smtClean="0"/>
              <a:t>n </a:t>
            </a:r>
            <a:r>
              <a:rPr lang="en-GB" sz="4900" dirty="0"/>
              <a:t>RRC connected mode could be configured by </a:t>
            </a:r>
            <a:r>
              <a:rPr lang="en-GB" sz="4900" dirty="0" err="1"/>
              <a:t>eNB</a:t>
            </a:r>
            <a:r>
              <a:rPr lang="en-GB" sz="4900" dirty="0"/>
              <a:t> (dedicated RRC signalling).</a:t>
            </a:r>
          </a:p>
          <a:p>
            <a:pPr lvl="0"/>
            <a:r>
              <a:rPr lang="en-GB" sz="4900" dirty="0" smtClean="0"/>
              <a:t>NOTE: </a:t>
            </a:r>
            <a:r>
              <a:rPr lang="en-GB" sz="4900" dirty="0" err="1" smtClean="0"/>
              <a:t>Pmissed</a:t>
            </a:r>
            <a:r>
              <a:rPr lang="en-GB" sz="4900" dirty="0" smtClean="0"/>
              <a:t>-detection </a:t>
            </a:r>
            <a:r>
              <a:rPr lang="en-GB" sz="4900" dirty="0"/>
              <a:t>relaxation only impacts the max number of possible repetitions overall we need to specify.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3606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Other</a:t>
            </a:r>
            <a:r>
              <a:rPr lang="es-ES" dirty="0" smtClean="0"/>
              <a:t> </a:t>
            </a:r>
            <a:r>
              <a:rPr lang="es-ES" dirty="0" err="1" smtClean="0"/>
              <a:t>aspects</a:t>
            </a:r>
            <a:endParaRPr lang="en-GB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u="sng" dirty="0" smtClean="0"/>
              <a:t>Observation</a:t>
            </a:r>
            <a:r>
              <a:rPr lang="en-GB" dirty="0"/>
              <a:t>: Need to evaluate max RACH latency with 15dB coverage extension for RAN2.</a:t>
            </a:r>
            <a:endParaRPr lang="en-GB" sz="44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1200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369</Words>
  <Application>Microsoft Office PowerPoint</Application>
  <PresentationFormat>Presentación en pantalla (4:3)</PresentationFormat>
  <Paragraphs>29</Paragraphs>
  <Slides>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テーマ</vt:lpstr>
      <vt:lpstr>Way Forward on PRACH for MTC enhanced coverage</vt:lpstr>
      <vt:lpstr>PRACH architecture aspects</vt:lpstr>
      <vt:lpstr>PRACH repetition levels and associated behaviour</vt:lpstr>
      <vt:lpstr>Other aspects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Small Cell On/Off</dc:title>
  <dc:creator>Daesung Hwang</dc:creator>
  <cp:lastModifiedBy>Frost, Tim, Vodafone Group (tfrostf)</cp:lastModifiedBy>
  <cp:revision>133</cp:revision>
  <dcterms:created xsi:type="dcterms:W3CDTF">2013-04-12T08:09:08Z</dcterms:created>
  <dcterms:modified xsi:type="dcterms:W3CDTF">2013-11-12T22:51:44Z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(2)nYeA2RYSNjefOqqgPnVZ6xvCMXhbjPdgUIJlUKXg0ja0k4EO8ZG13h94eE7FQzIYU9ul/nWU_x000d_
dnWOoV1T2BI1eu24I3mLbd9TDYy9cYnR5NENJcnF1AlcJG+v415vkkXGg13dJJq046NP6v2r_x000d_
t4ZAOY7nagzseZmWU65MZYcQyKmsr2r/6+Kn6NhcTK0pf6V96CzzYZGzgTAwR5RQkK7bZ2hE_x000d_
FBvJNieI0VrBqoTKU+</vt:lpwstr>
  </property>
  <property fmtid="{D5CDD505-2E9C-101B-9397-08002B2CF9AE}" pid="3" name="_ms_pID_7253431">
    <vt:lpwstr>jLChDOOTMgj7EiVIrUhrhoRl/cYq9bh8uH9DM8TLYG/1gypcvSe9VR_x000d_
8x+M7gZQh52XgrmdOAqK/QlYzAUo7+x/</vt:lpwstr>
  </property>
  <property fmtid="{D5CDD505-2E9C-101B-9397-08002B2CF9AE}" pid="4" name="sflag">
    <vt:lpwstr>1381110516</vt:lpwstr>
  </property>
</Properties>
</file>