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6"/>
  </p:sldMasterIdLst>
  <p:notesMasterIdLst>
    <p:notesMasterId r:id="rId11"/>
  </p:notesMasterIdLst>
  <p:sldIdLst>
    <p:sldId id="256" r:id="rId7"/>
    <p:sldId id="336" r:id="rId8"/>
    <p:sldId id="338" r:id="rId9"/>
    <p:sldId id="339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31" autoAdjust="0"/>
    <p:restoredTop sz="87234" autoAdjust="0"/>
  </p:normalViewPr>
  <p:slideViewPr>
    <p:cSldViewPr>
      <p:cViewPr varScale="1">
        <p:scale>
          <a:sx n="85" d="100"/>
          <a:sy n="85" d="100"/>
        </p:scale>
        <p:origin x="-121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6F7ADAA-2A8D-4297-B1BA-AFCF37645665}" type="datetimeFigureOut">
              <a:rPr lang="ru-RU"/>
              <a:pPr/>
              <a:t>10.10.2013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648D9C2-0097-417E-89DF-8E4FC01F62E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E89F5B-26A6-49D0-B7B4-D57DF153B85B}" type="datetime1">
              <a:rPr lang="en-US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6E8907-9F15-468C-A8F7-3216DDC535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BC7EF2-96C6-470E-8192-22348475C4CC}" type="datetime1">
              <a:rPr lang="en-US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B02053-4BA3-4278-BD7F-8564C17CCA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E178C9-B3C2-4CCF-8969-95C694E1215E}" type="datetime1">
              <a:rPr lang="en-US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653825-7733-4E4F-AE6A-A5DBE27DE5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C31F11-3F63-4D7C-A373-9CB3E463891A}" type="datetime1">
              <a:rPr lang="en-US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E5268E-21DA-442E-9A14-19CBF5E27AA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C8C8BB-DBBD-4A69-BA34-BAACEC424805}" type="datetime1">
              <a:rPr lang="en-US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C1D595-F5CF-43C7-8C3F-1F048BA782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45E435-3879-4244-B38C-49F1E69A2FEA}" type="datetime1">
              <a:rPr lang="en-US"/>
              <a:pPr/>
              <a:t>10/10/2013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A06A82-4D18-4FB2-8523-94760C754A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8A0487-82F5-4C50-A300-E4A57AFFF2D1}" type="datetime1">
              <a:rPr lang="en-US"/>
              <a:pPr/>
              <a:t>10/10/2013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BF4180-7305-4124-A9DC-1A60DB6017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231DC4-EDDE-4DA5-864C-2FD816BFD9C6}" type="datetime1">
              <a:rPr lang="en-US"/>
              <a:pPr/>
              <a:t>10/10/2013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24C59C-A43A-421E-9407-AAE3DAC947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E730D0-1E0F-4D00-9CD5-1ADEB958BEEA}" type="datetime1">
              <a:rPr lang="en-US"/>
              <a:pPr/>
              <a:t>10/10/2013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764A2-0194-4EB5-808D-A973681418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B7D272-E055-4266-9052-326515127473}" type="datetime1">
              <a:rPr lang="en-US"/>
              <a:pPr/>
              <a:t>10/10/2013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B6047-B221-4244-828E-AD6EAA3867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F0244D-F890-4C7D-BF79-A9FAAF055BE4}" type="datetime1">
              <a:rPr lang="en-US"/>
              <a:pPr/>
              <a:t>10/10/2013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7FB4B9-7A19-46F8-A74C-2E79F5CCDB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E696D22A-0E43-498B-9D05-E6E8DB5D7AE3}" type="datetime1">
              <a:rPr lang="en-US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98580F67-1BAB-4BE5-9311-E30B5FC0894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/>
              <a:t>Way Forward on </a:t>
            </a:r>
            <a:br>
              <a:rPr lang="en-US" sz="4000" dirty="0" smtClean="0"/>
            </a:br>
            <a:r>
              <a:rPr lang="en-US" sz="4000" dirty="0" smtClean="0"/>
              <a:t>FDD-TDD switching enhancement in FDD-TDD joint operation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7924800" cy="17526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dirty="0" smtClean="0">
                <a:solidFill>
                  <a:srgbClr val="898989"/>
                </a:solidFill>
              </a:rPr>
              <a:t>CMCC, </a:t>
            </a:r>
            <a:r>
              <a:rPr lang="en-US" sz="2800" dirty="0" err="1" smtClean="0">
                <a:solidFill>
                  <a:srgbClr val="898989"/>
                </a:solidFill>
              </a:rPr>
              <a:t>Huawei</a:t>
            </a:r>
            <a:r>
              <a:rPr lang="en-US" sz="2800" dirty="0" smtClean="0">
                <a:solidFill>
                  <a:srgbClr val="898989"/>
                </a:solidFill>
              </a:rPr>
              <a:t>, </a:t>
            </a:r>
            <a:r>
              <a:rPr lang="en-US" sz="2800" dirty="0" err="1" smtClean="0">
                <a:solidFill>
                  <a:srgbClr val="898989"/>
                </a:solidFill>
              </a:rPr>
              <a:t>HiSilicon</a:t>
            </a:r>
            <a:r>
              <a:rPr lang="en-US" sz="2800" dirty="0" smtClean="0">
                <a:solidFill>
                  <a:srgbClr val="898989"/>
                </a:solidFill>
              </a:rPr>
              <a:t>, </a:t>
            </a:r>
            <a:r>
              <a:rPr lang="en-US" sz="2800" dirty="0" err="1" smtClean="0">
                <a:solidFill>
                  <a:srgbClr val="898989"/>
                </a:solidFill>
              </a:rPr>
              <a:t>MediaTek</a:t>
            </a:r>
            <a:r>
              <a:rPr lang="en-US" sz="2800" dirty="0" smtClean="0">
                <a:solidFill>
                  <a:srgbClr val="898989"/>
                </a:solidFill>
              </a:rPr>
              <a:t>, CATR, </a:t>
            </a:r>
            <a:r>
              <a:rPr lang="en-US" sz="2800" dirty="0" smtClean="0">
                <a:solidFill>
                  <a:srgbClr val="898989"/>
                </a:solidFill>
              </a:rPr>
              <a:t>ZTE, </a:t>
            </a:r>
            <a:r>
              <a:rPr lang="en-US" sz="2800" dirty="0" smtClean="0">
                <a:solidFill>
                  <a:srgbClr val="898989"/>
                </a:solidFill>
              </a:rPr>
              <a:t>KDDI, CHTTL, ITRI, </a:t>
            </a:r>
            <a:r>
              <a:rPr lang="en-US" altLang="zh-CN" sz="2800" dirty="0" smtClean="0"/>
              <a:t>Deutsche Telekom, </a:t>
            </a:r>
            <a:r>
              <a:rPr lang="en-US" altLang="zh-CN" sz="2800" dirty="0" smtClean="0"/>
              <a:t>CATT</a:t>
            </a:r>
            <a:endParaRPr lang="en-US" sz="3200" dirty="0" smtClean="0">
              <a:solidFill>
                <a:srgbClr val="898989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6081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/>
              <a:t>3GPP TSG-RAN </a:t>
            </a:r>
            <a:r>
              <a:rPr lang="en-US" altLang="zh-CN" b="1" dirty="0" smtClean="0"/>
              <a:t>WG1 </a:t>
            </a:r>
            <a:r>
              <a:rPr lang="en-US" altLang="zh-CN" b="1" dirty="0"/>
              <a:t>Meeting </a:t>
            </a:r>
            <a:r>
              <a:rPr lang="en-US" altLang="zh-CN" b="1" dirty="0" smtClean="0"/>
              <a:t>#74bis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 smtClean="0"/>
              <a:t>Guangzhou, China, </a:t>
            </a:r>
            <a:r>
              <a:rPr lang="en-US" altLang="zh-CN" b="1" dirty="0"/>
              <a:t>7 - 11 Oct, 2013</a:t>
            </a:r>
          </a:p>
          <a:p>
            <a:r>
              <a:rPr lang="en-US" altLang="zh-CN" b="1" dirty="0"/>
              <a:t>Agenda Item: </a:t>
            </a:r>
            <a:r>
              <a:rPr lang="en-US" altLang="zh-CN" b="1" dirty="0" smtClean="0"/>
              <a:t>7.2.3.2</a:t>
            </a:r>
            <a:endParaRPr lang="en-US" altLang="zh-CN" b="1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42225" y="323850"/>
            <a:ext cx="11993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 smtClean="0"/>
              <a:t>R1-134967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4724400" cy="4906963"/>
          </a:xfrm>
        </p:spPr>
        <p:txBody>
          <a:bodyPr/>
          <a:lstStyle/>
          <a:p>
            <a:r>
              <a:rPr lang="en-GB" dirty="0" smtClean="0"/>
              <a:t>FDD and TDD networks </a:t>
            </a:r>
            <a:r>
              <a:rPr lang="en-GB" dirty="0" smtClean="0"/>
              <a:t>can be deployed to provide </a:t>
            </a:r>
            <a:r>
              <a:rPr lang="en-GB" dirty="0" smtClean="0"/>
              <a:t>different services with different </a:t>
            </a:r>
            <a:r>
              <a:rPr lang="en-GB" dirty="0" err="1" smtClean="0"/>
              <a:t>QoS</a:t>
            </a:r>
            <a:r>
              <a:rPr lang="en-GB" dirty="0" smtClean="0"/>
              <a:t> </a:t>
            </a:r>
            <a:r>
              <a:rPr lang="en-GB" dirty="0" smtClean="0"/>
              <a:t>requirements, possibly due to</a:t>
            </a:r>
            <a:endParaRPr lang="en-GB" dirty="0" smtClean="0"/>
          </a:p>
          <a:p>
            <a:pPr lvl="1"/>
            <a:r>
              <a:rPr lang="en-GB" dirty="0" smtClean="0"/>
              <a:t>Different coverage characteristics due to different frequency bands</a:t>
            </a:r>
          </a:p>
          <a:p>
            <a:pPr lvl="1"/>
            <a:r>
              <a:rPr lang="en-GB" dirty="0" smtClean="0"/>
              <a:t>Different backhaul latency affecting time-sensitive services  </a:t>
            </a:r>
            <a:endParaRPr lang="en-GB" dirty="0" smtClean="0"/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Limited capability of small cell network, i.e. no voice service</a:t>
            </a:r>
            <a:endParaRPr lang="en-GB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Switching between FDD and TDD networks is needed based on services </a:t>
            </a:r>
            <a:r>
              <a:rPr lang="en-US" dirty="0" smtClean="0"/>
              <a:t>in this case</a:t>
            </a: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268E-21DA-442E-9A14-19CBF5E27AA7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5142105" y="1371600"/>
          <a:ext cx="4001895" cy="4419600"/>
        </p:xfrm>
        <a:graphic>
          <a:graphicData uri="http://schemas.openxmlformats.org/presentationml/2006/ole">
            <p:oleObj spid="_x0000_s26625" name="Visio" r:id="rId3" imgW="3627322" imgH="4005375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switching approaches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Possible switching approaches are (but not limited to):</a:t>
            </a:r>
          </a:p>
          <a:p>
            <a:pPr lvl="1"/>
            <a:r>
              <a:rPr lang="en-US" dirty="0" smtClean="0"/>
              <a:t>Inter-frequency Handover: </a:t>
            </a:r>
          </a:p>
          <a:p>
            <a:pPr lvl="2"/>
            <a:r>
              <a:rPr lang="en-US" dirty="0" smtClean="0"/>
              <a:t>If the source </a:t>
            </a:r>
            <a:r>
              <a:rPr lang="en-US" dirty="0" err="1" smtClean="0"/>
              <a:t>eNB</a:t>
            </a:r>
            <a:r>
              <a:rPr lang="en-US" dirty="0" smtClean="0"/>
              <a:t> can prepare the target </a:t>
            </a:r>
            <a:r>
              <a:rPr lang="en-US" dirty="0" err="1" smtClean="0"/>
              <a:t>eNB</a:t>
            </a:r>
            <a:endParaRPr lang="en-US" dirty="0" smtClean="0"/>
          </a:p>
          <a:p>
            <a:pPr lvl="2"/>
            <a:r>
              <a:rPr lang="en-US" dirty="0" smtClean="0"/>
              <a:t>But not always </a:t>
            </a:r>
            <a:r>
              <a:rPr lang="en-US" dirty="0" smtClean="0"/>
              <a:t>practical between </a:t>
            </a:r>
            <a:r>
              <a:rPr lang="en-US" dirty="0" err="1" smtClean="0"/>
              <a:t>eNBs</a:t>
            </a:r>
            <a:r>
              <a:rPr lang="en-US" dirty="0" smtClean="0"/>
              <a:t> from </a:t>
            </a:r>
            <a:r>
              <a:rPr lang="en-US" dirty="0" smtClean="0"/>
              <a:t>multi-vendors </a:t>
            </a:r>
            <a:endParaRPr lang="en-US" dirty="0" smtClean="0"/>
          </a:p>
          <a:p>
            <a:pPr lvl="1"/>
            <a:r>
              <a:rPr lang="en-US" dirty="0" smtClean="0"/>
              <a:t>RRC release with redirection </a:t>
            </a:r>
          </a:p>
          <a:p>
            <a:pPr lvl="2"/>
            <a:r>
              <a:rPr lang="en-US" dirty="0" smtClean="0"/>
              <a:t>When the source </a:t>
            </a:r>
            <a:r>
              <a:rPr lang="en-US" dirty="0" err="1" smtClean="0"/>
              <a:t>eNB</a:t>
            </a:r>
            <a:r>
              <a:rPr lang="en-US" dirty="0" smtClean="0"/>
              <a:t> is not able to prepare the target </a:t>
            </a:r>
            <a:r>
              <a:rPr lang="en-US" dirty="0" err="1" smtClean="0"/>
              <a:t>eNB</a:t>
            </a:r>
            <a:endParaRPr lang="en-US" dirty="0" smtClean="0"/>
          </a:p>
          <a:p>
            <a:pPr lvl="2"/>
            <a:r>
              <a:rPr lang="en-US" dirty="0" smtClean="0"/>
              <a:t>Performance not satisfactory (up to several seconds in latency observed from field measurements)</a:t>
            </a:r>
          </a:p>
          <a:p>
            <a:pPr lvl="1"/>
            <a:r>
              <a:rPr lang="en-US" dirty="0" smtClean="0"/>
              <a:t>Dual-connectivity (if supported in Rel-12)</a:t>
            </a:r>
          </a:p>
          <a:p>
            <a:pPr lvl="2"/>
            <a:r>
              <a:rPr lang="en-US" dirty="0" smtClean="0"/>
              <a:t>Current baseline UE requirement is 2Tx2Rx  </a:t>
            </a:r>
          </a:p>
          <a:p>
            <a:pPr lvl="2"/>
            <a:r>
              <a:rPr lang="en-US" dirty="0" smtClean="0"/>
              <a:t>Network requirements </a:t>
            </a:r>
            <a:r>
              <a:rPr lang="en-US" dirty="0" smtClean="0"/>
              <a:t>may include</a:t>
            </a:r>
            <a:endParaRPr lang="en-US" dirty="0" smtClean="0"/>
          </a:p>
          <a:p>
            <a:pPr lvl="3"/>
            <a:r>
              <a:rPr lang="en-US" dirty="0" smtClean="0"/>
              <a:t>Large backhaul capacity between FDD and TDD </a:t>
            </a:r>
            <a:r>
              <a:rPr lang="en-US" dirty="0" err="1" smtClean="0"/>
              <a:t>eNB</a:t>
            </a:r>
            <a:r>
              <a:rPr lang="en-US" dirty="0" smtClean="0"/>
              <a:t>, depending on user plane architecture (e.g., </a:t>
            </a:r>
            <a:r>
              <a:rPr lang="en-US" dirty="0" err="1" smtClean="0"/>
              <a:t>SeNB</a:t>
            </a:r>
            <a:r>
              <a:rPr lang="en-US" dirty="0" smtClean="0"/>
              <a:t> connects to Service Gateway through </a:t>
            </a:r>
            <a:r>
              <a:rPr lang="en-US" dirty="0" err="1" smtClean="0"/>
              <a:t>MeNB</a:t>
            </a:r>
            <a:r>
              <a:rPr lang="en-US" dirty="0" smtClean="0"/>
              <a:t>) </a:t>
            </a:r>
          </a:p>
          <a:p>
            <a:pPr lvl="3"/>
            <a:r>
              <a:rPr lang="en-US" dirty="0" smtClean="0"/>
              <a:t>RRC coordination between </a:t>
            </a:r>
            <a:r>
              <a:rPr lang="en-US" dirty="0" err="1" smtClean="0"/>
              <a:t>SeNB</a:t>
            </a:r>
            <a:r>
              <a:rPr lang="en-US" dirty="0" smtClean="0"/>
              <a:t> and </a:t>
            </a:r>
            <a:r>
              <a:rPr lang="en-US" dirty="0" err="1" smtClean="0"/>
              <a:t>MeNB</a:t>
            </a:r>
            <a:r>
              <a:rPr lang="en-US" dirty="0" smtClean="0"/>
              <a:t> (which can be difficulty due to large backhaul latency</a:t>
            </a:r>
            <a:r>
              <a:rPr lang="en-US" dirty="0" smtClean="0"/>
              <a:t>)</a:t>
            </a:r>
          </a:p>
          <a:p>
            <a:pPr lvl="3"/>
            <a:r>
              <a:rPr lang="en-US" dirty="0" smtClean="0">
                <a:solidFill>
                  <a:srgbClr val="FF0000"/>
                </a:solidFill>
              </a:rPr>
              <a:t>TDD and FDD networks may not be connected or may be connected at a higher node than the dual connectivity split</a:t>
            </a:r>
          </a:p>
          <a:p>
            <a:pPr lvl="3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268E-21DA-442E-9A14-19CBF5E27AA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Performance of the previously mentioned switching approaches may be inadequate for the identified use case</a:t>
            </a:r>
          </a:p>
          <a:p>
            <a:r>
              <a:rPr lang="en-US" dirty="0" smtClean="0"/>
              <a:t>Enhancements on switching between TDD/FDD mode need to be considered </a:t>
            </a:r>
          </a:p>
          <a:p>
            <a:pPr lvl="1"/>
            <a:r>
              <a:rPr lang="en-US" dirty="0" smtClean="0"/>
              <a:t>Should support a minimum UE </a:t>
            </a:r>
            <a:r>
              <a:rPr lang="en-US" dirty="0" smtClean="0"/>
              <a:t>requirement of </a:t>
            </a:r>
            <a:r>
              <a:rPr lang="en-US" dirty="0" smtClean="0">
                <a:solidFill>
                  <a:srgbClr val="FF0000"/>
                </a:solidFill>
              </a:rPr>
              <a:t>1 </a:t>
            </a:r>
            <a:r>
              <a:rPr lang="en-US" dirty="0" smtClean="0">
                <a:solidFill>
                  <a:srgbClr val="FF0000"/>
                </a:solidFill>
              </a:rPr>
              <a:t>UL</a:t>
            </a:r>
            <a:r>
              <a:rPr lang="en-US" dirty="0" smtClean="0">
                <a:solidFill>
                  <a:srgbClr val="FF0000"/>
                </a:solidFill>
              </a:rPr>
              <a:t>, 1 DL</a:t>
            </a:r>
            <a:r>
              <a:rPr lang="en-US" dirty="0" smtClean="0"/>
              <a:t> </a:t>
            </a:r>
            <a:r>
              <a:rPr lang="en-US" dirty="0" smtClean="0"/>
              <a:t>(i.e., same as the current dual mode UEs) </a:t>
            </a:r>
          </a:p>
          <a:p>
            <a:pPr lvl="1"/>
            <a:r>
              <a:rPr lang="en-US" dirty="0" smtClean="0"/>
              <a:t>Switching should be fast enough to meet time-sensitive service requirements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Capture the use case and the above observations in TR36.847	</a:t>
            </a:r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268E-21DA-442E-9A14-19CBF5E27AA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 xmlns="66EEDB98-F073-460B-B9B0-9643F9FE785E">
        <DisplayName xmlns="66EEDB98-F073-460B-B9B0-9643F9FE785E"/>
        <AccountId xmlns="66EEDB98-F073-460B-B9B0-9643F9FE785E" xsi:nil="true"/>
        <AccountType xmlns="66EEDB98-F073-460B-B9B0-9643F9FE785E"/>
      </UserInfo>
    </Owner>
    <Status xmlns="66EEDB98-F073-460B-B9B0-9643F9FE785E">Draft</Status>
  </documentManagement>
</p:properties>
</file>

<file path=customXml/item5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F25DE690-0E79-46CB-A233-C284C8E66716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FB67A74-EF91-40FE-839B-BFA1B5952E6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8918C675-4FA8-4E11-A7AF-D32AFCE9BDE7}">
  <ds:schemaRefs>
    <ds:schemaRef ds:uri="http://schemas.microsoft.com/office/2006/metadata/properties"/>
    <ds:schemaRef ds:uri="66EEDB98-F073-460B-B9B0-9643F9FE785E"/>
  </ds:schemaRefs>
</ds:datastoreItem>
</file>

<file path=customXml/itemProps5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3694</TotalTime>
  <Words>309</Words>
  <Application>Microsoft Office PowerPoint</Application>
  <PresentationFormat>全屏显示(4:3)</PresentationFormat>
  <Paragraphs>36</Paragraphs>
  <Slides>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Theme</vt:lpstr>
      <vt:lpstr>Visio</vt:lpstr>
      <vt:lpstr>Way Forward on  FDD-TDD switching enhancement in FDD-TDD joint operation </vt:lpstr>
      <vt:lpstr>Use case</vt:lpstr>
      <vt:lpstr>Possible switching approaches</vt:lpstr>
      <vt:lpstr>Proposal 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Chervyakov, Andrey</dc:creator>
  <cp:lastModifiedBy>shenxiaodong</cp:lastModifiedBy>
  <cp:revision>381</cp:revision>
  <dcterms:created xsi:type="dcterms:W3CDTF">2013-05-13T16:02:00Z</dcterms:created>
  <dcterms:modified xsi:type="dcterms:W3CDTF">2013-10-10T09:00:42Z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</Properties>
</file>