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7" r:id="rId2"/>
    <p:sldId id="260" r:id="rId3"/>
    <p:sldId id="258" r:id="rId4"/>
    <p:sldId id="259"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0" d="100"/>
          <a:sy n="90" d="100"/>
        </p:scale>
        <p:origin x="-1238" y="-5"/>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3DBCD5-F562-44FA-ACFB-FDC2245052AD}" type="datetimeFigureOut">
              <a:rPr lang="en-AU" smtClean="0"/>
              <a:pPr/>
              <a:t>9/10/2013</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77BFD9-CEB9-4C42-9840-6D3B138DA201}" type="slidenum">
              <a:rPr lang="en-AU" smtClean="0"/>
              <a:pPr/>
              <a:t>‹#›</a:t>
            </a:fld>
            <a:endParaRPr lang="en-AU"/>
          </a:p>
        </p:txBody>
      </p:sp>
    </p:spTree>
    <p:extLst>
      <p:ext uri="{BB962C8B-B14F-4D97-AF65-F5344CB8AC3E}">
        <p14:creationId xmlns:p14="http://schemas.microsoft.com/office/powerpoint/2010/main" val="41758147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슬라이드 이미지 개체 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슬라이드 노트 개체 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ko-KR" altLang="en-US" smtClean="0"/>
          </a:p>
        </p:txBody>
      </p:sp>
      <p:sp>
        <p:nvSpPr>
          <p:cNvPr id="5124" name="슬라이드 번호 개체 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hangingPunct="1"/>
            <a:fld id="{F4F36860-64DA-4B23-975B-C683B398CA5D}" type="slidenum">
              <a:rPr lang="ko-KR" altLang="en-US"/>
              <a:pPr eaLnBrk="1" hangingPunct="1"/>
              <a:t>1</a:t>
            </a:fld>
            <a:endParaRPr lang="ko-KR"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ECC812C8-8C1F-4564-970A-37E45F5D6FC8}" type="datetimeFigureOut">
              <a:rPr lang="en-AU" smtClean="0"/>
              <a:pPr/>
              <a:t>9/10/2013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3DA72BB-7BE1-434E-8383-B1D3068B6799}" type="slidenum">
              <a:rPr lang="en-AU" smtClean="0"/>
              <a:pPr/>
              <a:t>‹#›</a:t>
            </a:fld>
            <a:endParaRPr lang="en-AU"/>
          </a:p>
        </p:txBody>
      </p:sp>
    </p:spTree>
    <p:extLst>
      <p:ext uri="{BB962C8B-B14F-4D97-AF65-F5344CB8AC3E}">
        <p14:creationId xmlns:p14="http://schemas.microsoft.com/office/powerpoint/2010/main" val="30292735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CC812C8-8C1F-4564-970A-37E45F5D6FC8}" type="datetimeFigureOut">
              <a:rPr lang="en-AU" smtClean="0"/>
              <a:pPr/>
              <a:t>9/10/2013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3DA72BB-7BE1-434E-8383-B1D3068B6799}" type="slidenum">
              <a:rPr lang="en-AU" smtClean="0"/>
              <a:pPr/>
              <a:t>‹#›</a:t>
            </a:fld>
            <a:endParaRPr lang="en-AU"/>
          </a:p>
        </p:txBody>
      </p:sp>
    </p:spTree>
    <p:extLst>
      <p:ext uri="{BB962C8B-B14F-4D97-AF65-F5344CB8AC3E}">
        <p14:creationId xmlns:p14="http://schemas.microsoft.com/office/powerpoint/2010/main" val="10859137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CC812C8-8C1F-4564-970A-37E45F5D6FC8}" type="datetimeFigureOut">
              <a:rPr lang="en-AU" smtClean="0"/>
              <a:pPr/>
              <a:t>9/10/2013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3DA72BB-7BE1-434E-8383-B1D3068B6799}" type="slidenum">
              <a:rPr lang="en-AU" smtClean="0"/>
              <a:pPr/>
              <a:t>‹#›</a:t>
            </a:fld>
            <a:endParaRPr lang="en-AU"/>
          </a:p>
        </p:txBody>
      </p:sp>
    </p:spTree>
    <p:extLst>
      <p:ext uri="{BB962C8B-B14F-4D97-AF65-F5344CB8AC3E}">
        <p14:creationId xmlns:p14="http://schemas.microsoft.com/office/powerpoint/2010/main" val="17735115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CC812C8-8C1F-4564-970A-37E45F5D6FC8}" type="datetimeFigureOut">
              <a:rPr lang="en-AU" smtClean="0"/>
              <a:pPr/>
              <a:t>9/10/2013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3DA72BB-7BE1-434E-8383-B1D3068B6799}" type="slidenum">
              <a:rPr lang="en-AU" smtClean="0"/>
              <a:pPr/>
              <a:t>‹#›</a:t>
            </a:fld>
            <a:endParaRPr lang="en-AU"/>
          </a:p>
        </p:txBody>
      </p:sp>
    </p:spTree>
    <p:extLst>
      <p:ext uri="{BB962C8B-B14F-4D97-AF65-F5344CB8AC3E}">
        <p14:creationId xmlns:p14="http://schemas.microsoft.com/office/powerpoint/2010/main" val="736361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CC812C8-8C1F-4564-970A-37E45F5D6FC8}" type="datetimeFigureOut">
              <a:rPr lang="en-AU" smtClean="0"/>
              <a:pPr/>
              <a:t>9/10/2013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3DA72BB-7BE1-434E-8383-B1D3068B6799}" type="slidenum">
              <a:rPr lang="en-AU" smtClean="0"/>
              <a:pPr/>
              <a:t>‹#›</a:t>
            </a:fld>
            <a:endParaRPr lang="en-AU"/>
          </a:p>
        </p:txBody>
      </p:sp>
    </p:spTree>
    <p:extLst>
      <p:ext uri="{BB962C8B-B14F-4D97-AF65-F5344CB8AC3E}">
        <p14:creationId xmlns:p14="http://schemas.microsoft.com/office/powerpoint/2010/main" val="1332453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ECC812C8-8C1F-4564-970A-37E45F5D6FC8}" type="datetimeFigureOut">
              <a:rPr lang="en-AU" smtClean="0"/>
              <a:pPr/>
              <a:t>9/10/2013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3DA72BB-7BE1-434E-8383-B1D3068B6799}" type="slidenum">
              <a:rPr lang="en-AU" smtClean="0"/>
              <a:pPr/>
              <a:t>‹#›</a:t>
            </a:fld>
            <a:endParaRPr lang="en-AU"/>
          </a:p>
        </p:txBody>
      </p:sp>
    </p:spTree>
    <p:extLst>
      <p:ext uri="{BB962C8B-B14F-4D97-AF65-F5344CB8AC3E}">
        <p14:creationId xmlns:p14="http://schemas.microsoft.com/office/powerpoint/2010/main" val="14034118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ECC812C8-8C1F-4564-970A-37E45F5D6FC8}" type="datetimeFigureOut">
              <a:rPr lang="en-AU" smtClean="0"/>
              <a:pPr/>
              <a:t>9/10/2013</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E3DA72BB-7BE1-434E-8383-B1D3068B6799}" type="slidenum">
              <a:rPr lang="en-AU" smtClean="0"/>
              <a:pPr/>
              <a:t>‹#›</a:t>
            </a:fld>
            <a:endParaRPr lang="en-AU"/>
          </a:p>
        </p:txBody>
      </p:sp>
    </p:spTree>
    <p:extLst>
      <p:ext uri="{BB962C8B-B14F-4D97-AF65-F5344CB8AC3E}">
        <p14:creationId xmlns:p14="http://schemas.microsoft.com/office/powerpoint/2010/main" val="17383025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ECC812C8-8C1F-4564-970A-37E45F5D6FC8}" type="datetimeFigureOut">
              <a:rPr lang="en-AU" smtClean="0"/>
              <a:pPr/>
              <a:t>9/10/2013</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E3DA72BB-7BE1-434E-8383-B1D3068B6799}" type="slidenum">
              <a:rPr lang="en-AU" smtClean="0"/>
              <a:pPr/>
              <a:t>‹#›</a:t>
            </a:fld>
            <a:endParaRPr lang="en-AU"/>
          </a:p>
        </p:txBody>
      </p:sp>
    </p:spTree>
    <p:extLst>
      <p:ext uri="{BB962C8B-B14F-4D97-AF65-F5344CB8AC3E}">
        <p14:creationId xmlns:p14="http://schemas.microsoft.com/office/powerpoint/2010/main" val="22322610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C812C8-8C1F-4564-970A-37E45F5D6FC8}" type="datetimeFigureOut">
              <a:rPr lang="en-AU" smtClean="0"/>
              <a:pPr/>
              <a:t>9/10/2013</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E3DA72BB-7BE1-434E-8383-B1D3068B6799}" type="slidenum">
              <a:rPr lang="en-AU" smtClean="0"/>
              <a:pPr/>
              <a:t>‹#›</a:t>
            </a:fld>
            <a:endParaRPr lang="en-AU"/>
          </a:p>
        </p:txBody>
      </p:sp>
    </p:spTree>
    <p:extLst>
      <p:ext uri="{BB962C8B-B14F-4D97-AF65-F5344CB8AC3E}">
        <p14:creationId xmlns:p14="http://schemas.microsoft.com/office/powerpoint/2010/main" val="354773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C812C8-8C1F-4564-970A-37E45F5D6FC8}" type="datetimeFigureOut">
              <a:rPr lang="en-AU" smtClean="0"/>
              <a:pPr/>
              <a:t>9/10/2013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3DA72BB-7BE1-434E-8383-B1D3068B6799}" type="slidenum">
              <a:rPr lang="en-AU" smtClean="0"/>
              <a:pPr/>
              <a:t>‹#›</a:t>
            </a:fld>
            <a:endParaRPr lang="en-AU"/>
          </a:p>
        </p:txBody>
      </p:sp>
    </p:spTree>
    <p:extLst>
      <p:ext uri="{BB962C8B-B14F-4D97-AF65-F5344CB8AC3E}">
        <p14:creationId xmlns:p14="http://schemas.microsoft.com/office/powerpoint/2010/main" val="36015012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C812C8-8C1F-4564-970A-37E45F5D6FC8}" type="datetimeFigureOut">
              <a:rPr lang="en-AU" smtClean="0"/>
              <a:pPr/>
              <a:t>9/10/2013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3DA72BB-7BE1-434E-8383-B1D3068B6799}" type="slidenum">
              <a:rPr lang="en-AU" smtClean="0"/>
              <a:pPr/>
              <a:t>‹#›</a:t>
            </a:fld>
            <a:endParaRPr lang="en-AU"/>
          </a:p>
        </p:txBody>
      </p:sp>
    </p:spTree>
    <p:extLst>
      <p:ext uri="{BB962C8B-B14F-4D97-AF65-F5344CB8AC3E}">
        <p14:creationId xmlns:p14="http://schemas.microsoft.com/office/powerpoint/2010/main" val="34038906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C812C8-8C1F-4564-970A-37E45F5D6FC8}" type="datetimeFigureOut">
              <a:rPr lang="en-AU" smtClean="0"/>
              <a:pPr/>
              <a:t>9/10/2013</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DA72BB-7BE1-434E-8383-B1D3068B6799}" type="slidenum">
              <a:rPr lang="en-AU" smtClean="0"/>
              <a:pPr/>
              <a:t>‹#›</a:t>
            </a:fld>
            <a:endParaRPr lang="en-AU"/>
          </a:p>
        </p:txBody>
      </p:sp>
    </p:spTree>
    <p:extLst>
      <p:ext uri="{BB962C8B-B14F-4D97-AF65-F5344CB8AC3E}">
        <p14:creationId xmlns:p14="http://schemas.microsoft.com/office/powerpoint/2010/main" val="11218942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제목 1"/>
          <p:cNvSpPr>
            <a:spLocks noGrp="1"/>
          </p:cNvSpPr>
          <p:nvPr>
            <p:ph type="ctrTitle"/>
          </p:nvPr>
        </p:nvSpPr>
        <p:spPr>
          <a:xfrm>
            <a:off x="714375" y="2143125"/>
            <a:ext cx="7772400" cy="1470025"/>
          </a:xfrm>
        </p:spPr>
        <p:txBody>
          <a:bodyPr>
            <a:normAutofit fontScale="90000"/>
          </a:bodyPr>
          <a:lstStyle/>
          <a:p>
            <a:pPr eaLnBrk="1" hangingPunct="1"/>
            <a:r>
              <a:rPr lang="en-US" altLang="ko-KR" dirty="0" smtClean="0">
                <a:cs typeface="Arial" charset="0"/>
              </a:rPr>
              <a:t>WF on </a:t>
            </a:r>
            <a:r>
              <a:rPr lang="en-AU" altLang="ko-KR" dirty="0"/>
              <a:t>T</a:t>
            </a:r>
            <a:r>
              <a:rPr lang="en-AU" dirty="0" smtClean="0"/>
              <a:t>iming </a:t>
            </a:r>
            <a:r>
              <a:rPr lang="en-AU" dirty="0"/>
              <a:t>S</a:t>
            </a:r>
            <a:r>
              <a:rPr lang="en-AU" dirty="0" smtClean="0"/>
              <a:t>ynchronisation </a:t>
            </a:r>
            <a:r>
              <a:rPr lang="en-AU" dirty="0"/>
              <a:t>of </a:t>
            </a:r>
            <a:r>
              <a:rPr lang="en-AU" dirty="0" smtClean="0"/>
              <a:t>  D2D </a:t>
            </a:r>
            <a:r>
              <a:rPr lang="en-AU" dirty="0"/>
              <a:t>O</a:t>
            </a:r>
            <a:r>
              <a:rPr lang="en-AU" dirty="0" smtClean="0"/>
              <a:t>utside </a:t>
            </a:r>
            <a:r>
              <a:rPr lang="en-AU" dirty="0"/>
              <a:t>of </a:t>
            </a:r>
            <a:r>
              <a:rPr lang="en-AU" dirty="0" smtClean="0"/>
              <a:t>Network </a:t>
            </a:r>
            <a:r>
              <a:rPr lang="en-AU" dirty="0"/>
              <a:t>C</a:t>
            </a:r>
            <a:r>
              <a:rPr lang="en-AU" dirty="0" smtClean="0"/>
              <a:t>overage</a:t>
            </a:r>
            <a:endParaRPr lang="ko-KR" altLang="en-US" dirty="0" smtClean="0">
              <a:cs typeface="Arial" charset="0"/>
            </a:endParaRPr>
          </a:p>
        </p:txBody>
      </p:sp>
      <p:sp>
        <p:nvSpPr>
          <p:cNvPr id="2051" name="부제목 2"/>
          <p:cNvSpPr>
            <a:spLocks noGrp="1"/>
          </p:cNvSpPr>
          <p:nvPr>
            <p:ph type="subTitle" idx="1"/>
          </p:nvPr>
        </p:nvSpPr>
        <p:spPr/>
        <p:txBody>
          <a:bodyPr/>
          <a:lstStyle/>
          <a:p>
            <a:pPr eaLnBrk="1" hangingPunct="1"/>
            <a:r>
              <a:rPr lang="en-US" altLang="ko-KR" dirty="0" smtClean="0">
                <a:solidFill>
                  <a:schemeClr val="tx1"/>
                </a:solidFill>
                <a:cs typeface="Arial" charset="0"/>
              </a:rPr>
              <a:t>NEC, SAMSUNG</a:t>
            </a:r>
            <a:endParaRPr lang="ko-KR" altLang="en-US" dirty="0" smtClean="0">
              <a:solidFill>
                <a:schemeClr val="tx1"/>
              </a:solidFill>
              <a:cs typeface="Arial" charset="0"/>
            </a:endParaRPr>
          </a:p>
        </p:txBody>
      </p:sp>
      <p:sp>
        <p:nvSpPr>
          <p:cNvPr id="2052" name="TextBox 3"/>
          <p:cNvSpPr txBox="1">
            <a:spLocks noChangeArrowheads="1"/>
          </p:cNvSpPr>
          <p:nvPr/>
        </p:nvSpPr>
        <p:spPr bwMode="auto">
          <a:xfrm>
            <a:off x="7215188" y="214313"/>
            <a:ext cx="16430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hangingPunct="1"/>
            <a:r>
              <a:rPr kumimoji="0" lang="en-US" altLang="ko-KR" dirty="0" smtClean="0">
                <a:latin typeface="맑은 고딕" pitchFamily="34" charset="-127"/>
                <a:ea typeface="맑은 고딕" pitchFamily="34" charset="-127"/>
              </a:rPr>
              <a:t>R1-13xxxx</a:t>
            </a:r>
            <a:endParaRPr kumimoji="0" lang="ko-KR" altLang="en-US" dirty="0">
              <a:latin typeface="맑은 고딕" pitchFamily="34" charset="-127"/>
              <a:ea typeface="맑은 고딕" pitchFamily="34" charset="-127"/>
            </a:endParaRPr>
          </a:p>
        </p:txBody>
      </p:sp>
      <p:sp>
        <p:nvSpPr>
          <p:cNvPr id="2053" name="TextBox 4"/>
          <p:cNvSpPr txBox="1">
            <a:spLocks noChangeArrowheads="1"/>
          </p:cNvSpPr>
          <p:nvPr/>
        </p:nvSpPr>
        <p:spPr bwMode="auto">
          <a:xfrm>
            <a:off x="214313" y="714375"/>
            <a:ext cx="68056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hangingPunct="1"/>
            <a:r>
              <a:rPr kumimoji="0" lang="en-US" altLang="ko-KR" b="1" dirty="0">
                <a:latin typeface="맑은 고딕" pitchFamily="34" charset="-127"/>
                <a:ea typeface="맑은 고딕" pitchFamily="34" charset="-127"/>
              </a:rPr>
              <a:t>3GPP TSG RAN WG1 Meeting #74bis</a:t>
            </a:r>
          </a:p>
          <a:p>
            <a:pPr eaLnBrk="1" hangingPunct="1"/>
            <a:r>
              <a:rPr kumimoji="0" lang="en-US" altLang="ko-KR" b="1" dirty="0">
                <a:latin typeface="맑은 고딕" pitchFamily="34" charset="-127"/>
                <a:ea typeface="맑은 고딕" pitchFamily="34" charset="-127"/>
              </a:rPr>
              <a:t>Guangzhou, China, 7</a:t>
            </a:r>
            <a:r>
              <a:rPr kumimoji="0" lang="en-US" altLang="ko-KR" b="1" baseline="30000" dirty="0">
                <a:latin typeface="맑은 고딕" pitchFamily="34" charset="-127"/>
                <a:ea typeface="맑은 고딕" pitchFamily="34" charset="-127"/>
              </a:rPr>
              <a:t>th</a:t>
            </a:r>
            <a:r>
              <a:rPr kumimoji="0" lang="en-US" altLang="ko-KR" b="1" dirty="0">
                <a:latin typeface="맑은 고딕" pitchFamily="34" charset="-127"/>
                <a:ea typeface="맑은 고딕" pitchFamily="34" charset="-127"/>
              </a:rPr>
              <a:t> – 11</a:t>
            </a:r>
            <a:r>
              <a:rPr kumimoji="0" lang="en-US" altLang="ko-KR" b="1" baseline="30000" dirty="0">
                <a:latin typeface="맑은 고딕" pitchFamily="34" charset="-127"/>
                <a:ea typeface="맑은 고딕" pitchFamily="34" charset="-127"/>
              </a:rPr>
              <a:t>th</a:t>
            </a:r>
            <a:r>
              <a:rPr kumimoji="0" lang="en-US" altLang="ko-KR" b="1" dirty="0">
                <a:latin typeface="맑은 고딕" pitchFamily="34" charset="-127"/>
                <a:ea typeface="맑은 고딕" pitchFamily="34" charset="-127"/>
              </a:rPr>
              <a:t> October 2013</a:t>
            </a:r>
            <a:br>
              <a:rPr kumimoji="0" lang="en-US" altLang="ko-KR" b="1" dirty="0">
                <a:latin typeface="맑은 고딕" pitchFamily="34" charset="-127"/>
                <a:ea typeface="맑은 고딕" pitchFamily="34" charset="-127"/>
              </a:rPr>
            </a:br>
            <a:r>
              <a:rPr kumimoji="0" lang="en-US" altLang="ko-KR" b="1" dirty="0">
                <a:latin typeface="맑은 고딕" pitchFamily="34" charset="-127"/>
                <a:ea typeface="맑은 고딕" pitchFamily="34" charset="-127"/>
              </a:rPr>
              <a:t>Agenda item:</a:t>
            </a:r>
            <a:r>
              <a:rPr kumimoji="0" lang="en-US" altLang="ko-KR" dirty="0">
                <a:latin typeface="맑은 고딕" pitchFamily="34" charset="-127"/>
                <a:ea typeface="맑은 고딕" pitchFamily="34" charset="-127"/>
              </a:rPr>
              <a:t> 7.2.8.1.1</a:t>
            </a:r>
            <a:endParaRPr kumimoji="0" lang="ko-KR" altLang="en-US" dirty="0">
              <a:latin typeface="맑은 고딕" pitchFamily="34" charset="-127"/>
              <a:ea typeface="맑은 고딕" pitchFamily="34" charset="-127"/>
            </a:endParaRPr>
          </a:p>
          <a:p>
            <a:pPr eaLnBrk="1" hangingPunct="1"/>
            <a:r>
              <a:rPr kumimoji="0" lang="en-US" altLang="ko-KR" b="1" dirty="0">
                <a:latin typeface="맑은 고딕" pitchFamily="34" charset="-127"/>
                <a:ea typeface="맑은 고딕" pitchFamily="34" charset="-127"/>
              </a:rPr>
              <a:t>Document for:</a:t>
            </a:r>
            <a:r>
              <a:rPr kumimoji="0" lang="en-US" altLang="ko-KR" dirty="0">
                <a:latin typeface="맑은 고딕" pitchFamily="34" charset="-127"/>
                <a:ea typeface="맑은 고딕" pitchFamily="34" charset="-127"/>
              </a:rPr>
              <a:t> </a:t>
            </a:r>
            <a:r>
              <a:rPr kumimoji="0" lang="en-US" altLang="ko-KR" dirty="0" smtClean="0">
                <a:latin typeface="맑은 고딕" pitchFamily="34" charset="-127"/>
                <a:ea typeface="맑은 고딕" pitchFamily="34" charset="-127"/>
              </a:rPr>
              <a:t>Decision</a:t>
            </a:r>
            <a:endParaRPr kumimoji="0" lang="ko-KR" altLang="en-US" dirty="0">
              <a:latin typeface="맑은 고딕" pitchFamily="34" charset="-127"/>
              <a:ea typeface="맑은 고딕" pitchFamily="34" charset="-127"/>
            </a:endParaRPr>
          </a:p>
        </p:txBody>
      </p:sp>
    </p:spTree>
    <p:extLst>
      <p:ext uri="{BB962C8B-B14F-4D97-AF65-F5344CB8AC3E}">
        <p14:creationId xmlns:p14="http://schemas.microsoft.com/office/powerpoint/2010/main" val="22507015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AU" dirty="0" smtClean="0"/>
              <a:t>Background</a:t>
            </a:r>
            <a:endParaRPr lang="ko-KR" altLang="en-US" dirty="0"/>
          </a:p>
        </p:txBody>
      </p:sp>
      <p:sp>
        <p:nvSpPr>
          <p:cNvPr id="3" name="내용 개체 틀 2"/>
          <p:cNvSpPr>
            <a:spLocks noGrp="1"/>
          </p:cNvSpPr>
          <p:nvPr>
            <p:ph idx="1"/>
          </p:nvPr>
        </p:nvSpPr>
        <p:spPr/>
        <p:txBody>
          <a:bodyPr/>
          <a:lstStyle/>
          <a:p>
            <a:r>
              <a:rPr lang="en-US" altLang="ko-KR" dirty="0" smtClean="0"/>
              <a:t>To handle resource allocation and interference avoidance in broadcast communication, it is nice to synchronize multiple transmitter UEs in the transmission range of receiver UE(s).</a:t>
            </a:r>
          </a:p>
          <a:p>
            <a:pPr lvl="1"/>
            <a:endParaRPr lang="ko-KR"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Background</a:t>
            </a:r>
            <a:endParaRPr lang="en-AU" dirty="0"/>
          </a:p>
        </p:txBody>
      </p:sp>
      <p:sp>
        <p:nvSpPr>
          <p:cNvPr id="3" name="Content Placeholder 2"/>
          <p:cNvSpPr>
            <a:spLocks noGrp="1"/>
          </p:cNvSpPr>
          <p:nvPr>
            <p:ph idx="1"/>
          </p:nvPr>
        </p:nvSpPr>
        <p:spPr/>
        <p:txBody>
          <a:bodyPr>
            <a:normAutofit fontScale="70000" lnSpcReduction="20000"/>
          </a:bodyPr>
          <a:lstStyle/>
          <a:p>
            <a:r>
              <a:rPr lang="en-AU" dirty="0" smtClean="0"/>
              <a:t>Technically, there are two basic approaches for timing  synchronisation:</a:t>
            </a:r>
          </a:p>
          <a:p>
            <a:pPr lvl="1"/>
            <a:r>
              <a:rPr lang="en-AU" dirty="0" smtClean="0"/>
              <a:t>Centralised approach: in this approach, one D2D UE will take  charge of cluster head role to provide timing reference for     other D2D UE(s) in the cluster or within its transmission range to synchronize to:</a:t>
            </a:r>
          </a:p>
          <a:p>
            <a:pPr lvl="2"/>
            <a:r>
              <a:rPr lang="en-AU" dirty="0" smtClean="0"/>
              <a:t>In this case, there is a heavy dependency  on the cluster head for         providing timing reference. If the cluster head is removed or move away  from the cluster, there is a need for a re-selection of cluster head.</a:t>
            </a:r>
          </a:p>
          <a:p>
            <a:pPr lvl="2"/>
            <a:r>
              <a:rPr lang="en-AU" dirty="0" smtClean="0"/>
              <a:t>This approach is not scalable due to the limited transmission range. It can be extended to hierarchical approach with increasing management overheads.</a:t>
            </a:r>
          </a:p>
          <a:p>
            <a:pPr lvl="1"/>
            <a:r>
              <a:rPr lang="en-AU" dirty="0" smtClean="0"/>
              <a:t>Distributed approach: In this approach, a D2D UE initiates a    reference timer for other D2D UEs within its transmission range to adopt and each and every D2D UE(s) that has  adopted the nominated reference timer will participate to providing and maintaining timing reference within their transmission range.</a:t>
            </a:r>
          </a:p>
          <a:p>
            <a:pPr lvl="2"/>
            <a:r>
              <a:rPr lang="en-AU" dirty="0" smtClean="0"/>
              <a:t>This approach is scalable for the sake of some convergence time.</a:t>
            </a:r>
          </a:p>
          <a:p>
            <a:endParaRPr lang="en-AU" dirty="0"/>
          </a:p>
        </p:txBody>
      </p:sp>
    </p:spTree>
    <p:extLst>
      <p:ext uri="{BB962C8B-B14F-4D97-AF65-F5344CB8AC3E}">
        <p14:creationId xmlns:p14="http://schemas.microsoft.com/office/powerpoint/2010/main" val="41976805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Proposal</a:t>
            </a:r>
            <a:endParaRPr lang="en-AU" dirty="0"/>
          </a:p>
        </p:txBody>
      </p:sp>
      <p:sp>
        <p:nvSpPr>
          <p:cNvPr id="3" name="Content Placeholder 2"/>
          <p:cNvSpPr>
            <a:spLocks noGrp="1"/>
          </p:cNvSpPr>
          <p:nvPr>
            <p:ph idx="1"/>
          </p:nvPr>
        </p:nvSpPr>
        <p:spPr/>
        <p:txBody>
          <a:bodyPr>
            <a:normAutofit fontScale="85000" lnSpcReduction="20000"/>
          </a:bodyPr>
          <a:lstStyle/>
          <a:p>
            <a:r>
              <a:rPr lang="en-US" altLang="ko-KR" dirty="0"/>
              <a:t>Network-wide Synchronization for timing synchronization of D2D outside of network coverage shall be </a:t>
            </a:r>
            <a:r>
              <a:rPr lang="en-US" altLang="ko-KR" dirty="0" smtClean="0"/>
              <a:t>supported:</a:t>
            </a:r>
          </a:p>
          <a:p>
            <a:r>
              <a:rPr lang="en-AU" dirty="0"/>
              <a:t>Network wide synchronisation is achieved through </a:t>
            </a:r>
            <a:r>
              <a:rPr lang="en-AU" dirty="0" smtClean="0"/>
              <a:t>beacon(sync.) signal.</a:t>
            </a:r>
          </a:p>
          <a:p>
            <a:pPr lvl="1"/>
            <a:r>
              <a:rPr lang="en-AU" dirty="0" smtClean="0"/>
              <a:t>Consider both centralised and distributed  approach for timing synchronisation of D2D outside of network coverage: Detailed design is FFS.</a:t>
            </a:r>
          </a:p>
          <a:p>
            <a:pPr lvl="1"/>
            <a:r>
              <a:rPr lang="en-AU" dirty="0" smtClean="0"/>
              <a:t>Beacon signal used in both centralised and distributed approach should be self-contained, so that it should be possible for a D2D UE receiver to decode it without assistance of additional signalling or reference signal or synchronisation signal.</a:t>
            </a:r>
            <a:endParaRPr lang="en-AU" dirty="0"/>
          </a:p>
        </p:txBody>
      </p:sp>
    </p:spTree>
    <p:extLst>
      <p:ext uri="{BB962C8B-B14F-4D97-AF65-F5344CB8AC3E}">
        <p14:creationId xmlns:p14="http://schemas.microsoft.com/office/powerpoint/2010/main" val="8505245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TotalTime>
  <Words>324</Words>
  <Application>Microsoft Office PowerPoint</Application>
  <PresentationFormat>On-screen Show (4:3)</PresentationFormat>
  <Paragraphs>21</Paragraphs>
  <Slides>4</Slides>
  <Notes>1</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WF on Timing Synchronisation of   D2D Outside of Network Coverage</vt:lpstr>
      <vt:lpstr>Background</vt:lpstr>
      <vt:lpstr>Background</vt:lpstr>
      <vt:lpstr>Proposal</vt:lpstr>
    </vt:vector>
  </TitlesOfParts>
  <Company>NEC Australia Pty 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Timing Synchronisation of   D2D Outside of Network Coverage</dc:title>
  <dc:creator>Rajitha Palipana</dc:creator>
  <cp:lastModifiedBy>Rajitha Palipana</cp:lastModifiedBy>
  <cp:revision>21</cp:revision>
  <dcterms:created xsi:type="dcterms:W3CDTF">2013-10-09T00:23:25Z</dcterms:created>
  <dcterms:modified xsi:type="dcterms:W3CDTF">2013-10-09T04:51:45Z</dcterms:modified>
</cp:coreProperties>
</file>