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2013/10/8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82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2013/10/8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14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2013/10/8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131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2013/10/8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51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2013/10/8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486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2013/10/8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99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2013/10/8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683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2013/10/8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487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2013/10/8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2013/10/8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06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2013/10/8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105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82AC8-2D49-40F3-8EA7-76331B4B37BC}" type="datetimeFigureOut">
              <a:rPr kumimoji="1" lang="ja-JP" altLang="en-US" smtClean="0"/>
              <a:t>2013/10/8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20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WF on UCI feedback mechanisms for TDD-FDD CA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NTT DOCOMO, Panasonic, SONY, KCME, IIR, </a:t>
            </a:r>
            <a:r>
              <a:rPr lang="en-US" altLang="ja-JP" dirty="0" smtClean="0"/>
              <a:t>Kyocera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R1-134869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1911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>
                <a:latin typeface="Calibri" pitchFamily="34" charset="0"/>
              </a:rPr>
              <a:t>3GPP TSG RAN WG1 #74bis</a:t>
            </a:r>
          </a:p>
          <a:p>
            <a:pPr eaLnBrk="1" hangingPunct="1"/>
            <a:r>
              <a:rPr lang="en-US" altLang="ja-JP" sz="2400">
                <a:latin typeface="Calibri" pitchFamily="34" charset="0"/>
              </a:rPr>
              <a:t>Guanzhou, China, 7</a:t>
            </a:r>
            <a:r>
              <a:rPr lang="en-US" altLang="ja-JP" sz="2400" baseline="30000">
                <a:latin typeface="Calibri" pitchFamily="34" charset="0"/>
              </a:rPr>
              <a:t>th</a:t>
            </a:r>
            <a:r>
              <a:rPr lang="en-US" altLang="ja-JP" sz="2400">
                <a:latin typeface="Calibri" pitchFamily="34" charset="0"/>
              </a:rPr>
              <a:t> – 11</a:t>
            </a:r>
            <a:r>
              <a:rPr lang="en-US" altLang="ja-JP" sz="2400" baseline="30000">
                <a:latin typeface="Calibri" pitchFamily="34" charset="0"/>
              </a:rPr>
              <a:t>th</a:t>
            </a:r>
            <a:r>
              <a:rPr lang="en-US" altLang="ja-JP" sz="2400">
                <a:latin typeface="Calibri" pitchFamily="34" charset="0"/>
              </a:rPr>
              <a:t> August 2013</a:t>
            </a:r>
          </a:p>
          <a:p>
            <a:pPr eaLnBrk="1" hangingPunct="1"/>
            <a:r>
              <a:rPr lang="en-US" altLang="ja-JP" sz="2400">
                <a:latin typeface="Calibri" pitchFamily="34" charset="0"/>
              </a:rPr>
              <a:t>Agenda iterm 7.2.3.1</a:t>
            </a:r>
            <a:endParaRPr lang="ja-JP" altLang="en-US" sz="24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9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err="1" smtClean="0"/>
              <a:t>SCell</a:t>
            </a:r>
            <a:r>
              <a:rPr lang="en-US" altLang="ja-JP" sz="2800" dirty="0" smtClean="0"/>
              <a:t> </a:t>
            </a:r>
            <a:r>
              <a:rPr lang="en-US" altLang="ja-JP" sz="2800" dirty="0"/>
              <a:t>PUCCH </a:t>
            </a:r>
            <a:r>
              <a:rPr lang="en-US" altLang="ja-JP" sz="2800" dirty="0" smtClean="0"/>
              <a:t>is </a:t>
            </a:r>
            <a:r>
              <a:rPr lang="en-US" altLang="ja-JP" sz="2800" dirty="0"/>
              <a:t>a necessary feature for TDD-FDD CA as well as for dual </a:t>
            </a:r>
            <a:r>
              <a:rPr lang="en-US" altLang="ja-JP" sz="2800" dirty="0" smtClean="0"/>
              <a:t>connectivity</a:t>
            </a:r>
          </a:p>
          <a:p>
            <a:r>
              <a:rPr lang="en-US" altLang="ja-JP" sz="2800" dirty="0" smtClean="0"/>
              <a:t>This is because </a:t>
            </a:r>
            <a:r>
              <a:rPr lang="en-US" altLang="ja-JP" sz="2800" b="1" u="sng" dirty="0" smtClean="0"/>
              <a:t>“PUCCH on </a:t>
            </a:r>
            <a:r>
              <a:rPr lang="en-US" altLang="ja-JP" sz="2800" b="1" u="sng" dirty="0" err="1" smtClean="0"/>
              <a:t>PCell</a:t>
            </a:r>
            <a:r>
              <a:rPr lang="en-US" altLang="ja-JP" sz="2800" b="1" u="sng" dirty="0" smtClean="0"/>
              <a:t>-only” cannot work</a:t>
            </a:r>
            <a:r>
              <a:rPr lang="en-US" altLang="ja-JP" sz="2800" dirty="0" smtClean="0"/>
              <a:t> well in the scenario where:</a:t>
            </a:r>
            <a:br>
              <a:rPr lang="en-US" altLang="ja-JP" sz="2800" dirty="0" smtClean="0"/>
            </a:br>
            <a:r>
              <a:rPr lang="en-US" altLang="ja-JP" sz="2800" dirty="0" smtClean="0"/>
              <a:t>“</a:t>
            </a:r>
            <a:r>
              <a:rPr lang="en-US" altLang="ja-JP" sz="2800" b="1" u="sng" dirty="0" smtClean="0"/>
              <a:t>many small cells are deployed in a macro cell</a:t>
            </a:r>
            <a:r>
              <a:rPr lang="en-US" altLang="ja-JP" sz="2800" dirty="0" smtClean="0"/>
              <a:t>”</a:t>
            </a:r>
          </a:p>
        </p:txBody>
      </p:sp>
      <p:grpSp>
        <p:nvGrpSpPr>
          <p:cNvPr id="4" name="Group 154"/>
          <p:cNvGrpSpPr/>
          <p:nvPr/>
        </p:nvGrpSpPr>
        <p:grpSpPr>
          <a:xfrm>
            <a:off x="1022200" y="4005064"/>
            <a:ext cx="2538778" cy="2514400"/>
            <a:chOff x="1300629" y="3780544"/>
            <a:chExt cx="1945098" cy="1926421"/>
          </a:xfrm>
        </p:grpSpPr>
        <p:grpSp>
          <p:nvGrpSpPr>
            <p:cNvPr id="5" name="Group 400"/>
            <p:cNvGrpSpPr/>
            <p:nvPr/>
          </p:nvGrpSpPr>
          <p:grpSpPr>
            <a:xfrm>
              <a:off x="2072410" y="4719961"/>
              <a:ext cx="498440" cy="193580"/>
              <a:chOff x="4615778" y="3193975"/>
              <a:chExt cx="1008674" cy="391740"/>
            </a:xfrm>
          </p:grpSpPr>
          <p:grpSp>
            <p:nvGrpSpPr>
              <p:cNvPr id="106" name="Group 401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111" name="Oval 406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Oval 407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7" name="Group 402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108" name="Straight Connector 403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109" name="Straight Connector 404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110" name="Straight Connector 405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6" name="Group 408"/>
            <p:cNvGrpSpPr/>
            <p:nvPr/>
          </p:nvGrpSpPr>
          <p:grpSpPr>
            <a:xfrm>
              <a:off x="2385041" y="4743569"/>
              <a:ext cx="498440" cy="193580"/>
              <a:chOff x="4615778" y="3193975"/>
              <a:chExt cx="1008674" cy="391740"/>
            </a:xfrm>
          </p:grpSpPr>
          <p:grpSp>
            <p:nvGrpSpPr>
              <p:cNvPr id="99" name="Group 409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104" name="Oval 414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5" name="Oval 415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0" name="Group 410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101" name="Straight Connector 411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102" name="Straight Connector 412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103" name="Straight Connector 413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7" name="Group 416"/>
            <p:cNvGrpSpPr/>
            <p:nvPr/>
          </p:nvGrpSpPr>
          <p:grpSpPr>
            <a:xfrm>
              <a:off x="1884661" y="4806010"/>
              <a:ext cx="498440" cy="193580"/>
              <a:chOff x="4615778" y="3193975"/>
              <a:chExt cx="1008674" cy="391740"/>
            </a:xfrm>
          </p:grpSpPr>
          <p:grpSp>
            <p:nvGrpSpPr>
              <p:cNvPr id="92" name="Group 417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97" name="Oval 422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Oval 423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3" name="Group 418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94" name="Straight Connector 419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95" name="Straight Connector 420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96" name="Straight Connector 421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8" name="Group 424"/>
            <p:cNvGrpSpPr/>
            <p:nvPr/>
          </p:nvGrpSpPr>
          <p:grpSpPr>
            <a:xfrm>
              <a:off x="2281233" y="4832434"/>
              <a:ext cx="498440" cy="193580"/>
              <a:chOff x="4615778" y="3193975"/>
              <a:chExt cx="1008674" cy="391740"/>
            </a:xfrm>
          </p:grpSpPr>
          <p:grpSp>
            <p:nvGrpSpPr>
              <p:cNvPr id="85" name="Group 425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90" name="Oval 430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Oval 431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6" name="Group 426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87" name="Straight Connector 427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88" name="Straight Connector 428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89" name="Straight Connector 429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9" name="Group 432"/>
            <p:cNvGrpSpPr/>
            <p:nvPr/>
          </p:nvGrpSpPr>
          <p:grpSpPr>
            <a:xfrm>
              <a:off x="2742538" y="4719417"/>
              <a:ext cx="498440" cy="193580"/>
              <a:chOff x="4615778" y="3193975"/>
              <a:chExt cx="1008674" cy="391740"/>
            </a:xfrm>
          </p:grpSpPr>
          <p:grpSp>
            <p:nvGrpSpPr>
              <p:cNvPr id="78" name="Group 433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83" name="Oval 438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Oval 439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9" name="Group 434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80" name="Straight Connector 435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81" name="Straight Connector 436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82" name="Straight Connector 437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10" name="Group 440"/>
            <p:cNvGrpSpPr/>
            <p:nvPr/>
          </p:nvGrpSpPr>
          <p:grpSpPr>
            <a:xfrm>
              <a:off x="2676299" y="4824159"/>
              <a:ext cx="498440" cy="193580"/>
              <a:chOff x="4615778" y="3193975"/>
              <a:chExt cx="1008674" cy="391740"/>
            </a:xfrm>
          </p:grpSpPr>
          <p:grpSp>
            <p:nvGrpSpPr>
              <p:cNvPr id="71" name="Group 441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76" name="Oval 446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Oval 447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2" name="Group 442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73" name="Straight Connector 443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74" name="Straight Connector 444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75" name="Straight Connector 445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11" name="Group 448"/>
            <p:cNvGrpSpPr/>
            <p:nvPr/>
          </p:nvGrpSpPr>
          <p:grpSpPr>
            <a:xfrm>
              <a:off x="1606867" y="4717172"/>
              <a:ext cx="498440" cy="193580"/>
              <a:chOff x="4615778" y="3193975"/>
              <a:chExt cx="1008674" cy="391740"/>
            </a:xfrm>
          </p:grpSpPr>
          <p:grpSp>
            <p:nvGrpSpPr>
              <p:cNvPr id="64" name="Group 449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69" name="Oval 454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Oval 455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5" name="Group 450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66" name="Straight Connector 451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67" name="Straight Connector 452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8" name="Straight Connector 453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12" name="Group 464"/>
            <p:cNvGrpSpPr/>
            <p:nvPr/>
          </p:nvGrpSpPr>
          <p:grpSpPr>
            <a:xfrm>
              <a:off x="1300629" y="4691051"/>
              <a:ext cx="498440" cy="193580"/>
              <a:chOff x="4615778" y="3193975"/>
              <a:chExt cx="1008674" cy="391740"/>
            </a:xfrm>
          </p:grpSpPr>
          <p:grpSp>
            <p:nvGrpSpPr>
              <p:cNvPr id="57" name="Group 465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62" name="Oval 470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Oval 471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8" name="Group 466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59" name="Straight Connector 467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60" name="Straight Connector 468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1" name="Straight Connector 469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cxnSp>
          <p:nvCxnSpPr>
            <p:cNvPr id="13" name="Straight Connector 542"/>
            <p:cNvCxnSpPr/>
            <p:nvPr/>
          </p:nvCxnSpPr>
          <p:spPr>
            <a:xfrm>
              <a:off x="3245727" y="4157202"/>
              <a:ext cx="0" cy="725706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</a:ln>
            <a:effectLst/>
          </p:spPr>
        </p:cxnSp>
        <p:grpSp>
          <p:nvGrpSpPr>
            <p:cNvPr id="14" name="Group 543"/>
            <p:cNvGrpSpPr/>
            <p:nvPr/>
          </p:nvGrpSpPr>
          <p:grpSpPr>
            <a:xfrm>
              <a:off x="1308108" y="3857629"/>
              <a:ext cx="1934351" cy="635300"/>
              <a:chOff x="822434" y="2154626"/>
              <a:chExt cx="6863255" cy="1292768"/>
            </a:xfrm>
          </p:grpSpPr>
          <p:sp>
            <p:nvSpPr>
              <p:cNvPr id="55" name="Oval 544"/>
              <p:cNvSpPr/>
              <p:nvPr/>
            </p:nvSpPr>
            <p:spPr>
              <a:xfrm>
                <a:off x="827689" y="2228194"/>
                <a:ext cx="6858000" cy="1219200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Oval 545"/>
              <p:cNvSpPr/>
              <p:nvPr/>
            </p:nvSpPr>
            <p:spPr>
              <a:xfrm>
                <a:off x="822434" y="2154626"/>
                <a:ext cx="6858000" cy="1219200"/>
              </a:xfrm>
              <a:prstGeom prst="ellipse">
                <a:avLst/>
              </a:prstGeom>
              <a:solidFill>
                <a:srgbClr val="1F497D">
                  <a:lumMod val="20000"/>
                  <a:lumOff val="80000"/>
                </a:srgb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" name="Group 546"/>
            <p:cNvGrpSpPr/>
            <p:nvPr/>
          </p:nvGrpSpPr>
          <p:grpSpPr>
            <a:xfrm>
              <a:off x="2137088" y="3780544"/>
              <a:ext cx="265832" cy="382594"/>
              <a:chOff x="3565634" y="4270375"/>
              <a:chExt cx="457200" cy="658019"/>
            </a:xfrm>
          </p:grpSpPr>
          <p:sp>
            <p:nvSpPr>
              <p:cNvPr id="42" name="Cube 547"/>
              <p:cNvSpPr/>
              <p:nvPr/>
            </p:nvSpPr>
            <p:spPr>
              <a:xfrm>
                <a:off x="3565634" y="4471194"/>
                <a:ext cx="457200" cy="457200"/>
              </a:xfrm>
              <a:prstGeom prst="cube">
                <a:avLst/>
              </a:prstGeom>
              <a:gradFill rotWithShape="1">
                <a:gsLst>
                  <a:gs pos="0">
                    <a:srgbClr val="9BBB59">
                      <a:tint val="50000"/>
                      <a:satMod val="300000"/>
                    </a:srgbClr>
                  </a:gs>
                  <a:gs pos="35000">
                    <a:srgbClr val="9BBB59">
                      <a:tint val="37000"/>
                      <a:satMod val="300000"/>
                    </a:srgbClr>
                  </a:gs>
                  <a:gs pos="100000">
                    <a:srgbClr val="9BBB59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9BBB59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43" name="Group 548"/>
              <p:cNvGrpSpPr/>
              <p:nvPr/>
            </p:nvGrpSpPr>
            <p:grpSpPr>
              <a:xfrm>
                <a:off x="3883025" y="42703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52" name="Straight Connector 557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53" name="Straight Connector 558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54" name="Straight Connector 559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44" name="Group 549"/>
              <p:cNvGrpSpPr/>
              <p:nvPr/>
            </p:nvGrpSpPr>
            <p:grpSpPr>
              <a:xfrm>
                <a:off x="3657600" y="430212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49" name="Straight Connector 554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50" name="Straight Connector 555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51" name="Straight Connector 556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45" name="Group 550"/>
              <p:cNvGrpSpPr/>
              <p:nvPr/>
            </p:nvGrpSpPr>
            <p:grpSpPr>
              <a:xfrm>
                <a:off x="3794125" y="432752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46" name="Straight Connector 551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47" name="Straight Connector 552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8" name="Straight Connector 553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cxnSp>
          <p:nvCxnSpPr>
            <p:cNvPr id="16" name="Straight Connector 560"/>
            <p:cNvCxnSpPr/>
            <p:nvPr/>
          </p:nvCxnSpPr>
          <p:spPr>
            <a:xfrm>
              <a:off x="1308108" y="4241413"/>
              <a:ext cx="11867" cy="58230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</a:ln>
            <a:effectLst/>
          </p:spPr>
        </p:cxnSp>
        <p:grpSp>
          <p:nvGrpSpPr>
            <p:cNvPr id="17" name="Group 562"/>
            <p:cNvGrpSpPr/>
            <p:nvPr/>
          </p:nvGrpSpPr>
          <p:grpSpPr>
            <a:xfrm>
              <a:off x="1423538" y="4799678"/>
              <a:ext cx="498440" cy="193580"/>
              <a:chOff x="4615778" y="3193975"/>
              <a:chExt cx="1008674" cy="391740"/>
            </a:xfrm>
          </p:grpSpPr>
          <p:grpSp>
            <p:nvGrpSpPr>
              <p:cNvPr id="35" name="Group 563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40" name="Oval 568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Oval 569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" name="Group 564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37" name="Straight Connector 565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38" name="Straight Connector 566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9" name="Straight Connector 567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18" name="Group 575"/>
            <p:cNvGrpSpPr/>
            <p:nvPr/>
          </p:nvGrpSpPr>
          <p:grpSpPr>
            <a:xfrm>
              <a:off x="1741900" y="4898659"/>
              <a:ext cx="498440" cy="193580"/>
              <a:chOff x="4615778" y="3193975"/>
              <a:chExt cx="1008674" cy="391740"/>
            </a:xfrm>
          </p:grpSpPr>
          <p:grpSp>
            <p:nvGrpSpPr>
              <p:cNvPr id="28" name="Group 576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33" name="Oval 581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Oval 582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9" name="Group 577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30" name="Straight Connector 578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31" name="Straight Connector 579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2" name="Straight Connector 580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sp>
          <p:nvSpPr>
            <p:cNvPr id="19" name="Left-Right Arrow 589"/>
            <p:cNvSpPr/>
            <p:nvPr/>
          </p:nvSpPr>
          <p:spPr>
            <a:xfrm rot="18988453">
              <a:off x="1616328" y="4874653"/>
              <a:ext cx="422229" cy="205706"/>
            </a:xfrm>
            <a:prstGeom prst="leftRightArrow">
              <a:avLst>
                <a:gd name="adj1" fmla="val 53362"/>
                <a:gd name="adj2" fmla="val 52093"/>
              </a:avLst>
            </a:prstGeom>
            <a:solidFill>
              <a:srgbClr val="00FF00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Left-Right Arrow 593"/>
            <p:cNvSpPr/>
            <p:nvPr/>
          </p:nvSpPr>
          <p:spPr>
            <a:xfrm rot="17909337">
              <a:off x="1336454" y="4488997"/>
              <a:ext cx="948476" cy="205705"/>
            </a:xfrm>
            <a:prstGeom prst="leftRightArrow">
              <a:avLst>
                <a:gd name="adj1" fmla="val 53362"/>
                <a:gd name="adj2" fmla="val 65165"/>
              </a:avLst>
            </a:prstGeom>
            <a:solidFill>
              <a:srgbClr val="FF0000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1" name="Picture 45" descr="MC900429005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6485" y="5222451"/>
              <a:ext cx="281690" cy="345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45" descr="MC900429005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65668" y="5361634"/>
              <a:ext cx="281690" cy="345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45" descr="MC900429005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67092" y="5133908"/>
              <a:ext cx="281690" cy="345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45" descr="MC900429005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79451" y="5327684"/>
              <a:ext cx="281690" cy="345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45" descr="MC900429005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66749" y="5139468"/>
              <a:ext cx="281690" cy="345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45" descr="MC900429005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05932" y="5278650"/>
              <a:ext cx="281690" cy="345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45" descr="MC900429005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20296" y="5123345"/>
              <a:ext cx="281690" cy="345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3" name="右中かっこ 112"/>
          <p:cNvSpPr/>
          <p:nvPr/>
        </p:nvSpPr>
        <p:spPr>
          <a:xfrm>
            <a:off x="3542480" y="5717112"/>
            <a:ext cx="180020" cy="802352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4" name="テキスト ボックス 113"/>
          <p:cNvSpPr txBox="1"/>
          <p:nvPr/>
        </p:nvSpPr>
        <p:spPr bwMode="auto">
          <a:xfrm>
            <a:off x="3758504" y="5817458"/>
            <a:ext cx="50626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2400" kern="0" dirty="0" smtClean="0"/>
              <a:t>TDD-FDD CA is operated for UEs</a:t>
            </a:r>
            <a:r>
              <a:rPr lang="en-US" altLang="ja-JP" sz="2400" kern="0" dirty="0"/>
              <a:t/>
            </a:r>
            <a:br>
              <a:rPr lang="en-US" altLang="ja-JP" sz="2400" kern="0" dirty="0"/>
            </a:br>
            <a:r>
              <a:rPr lang="en-US" altLang="ja-JP" sz="2400" kern="0" dirty="0" smtClean="0"/>
              <a:t>using macro cell and each of small cells</a:t>
            </a:r>
          </a:p>
        </p:txBody>
      </p:sp>
      <p:sp>
        <p:nvSpPr>
          <p:cNvPr id="115" name="正方形/長方形 114"/>
          <p:cNvSpPr/>
          <p:nvPr/>
        </p:nvSpPr>
        <p:spPr>
          <a:xfrm>
            <a:off x="4671654" y="4125053"/>
            <a:ext cx="1166746" cy="415612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6" name="テキスト ボックス 115"/>
          <p:cNvSpPr txBox="1"/>
          <p:nvPr/>
        </p:nvSpPr>
        <p:spPr bwMode="auto">
          <a:xfrm>
            <a:off x="4869054" y="4077072"/>
            <a:ext cx="8611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20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Macro</a:t>
            </a:r>
            <a:endParaRPr kumimoji="1" lang="ja-JP" altLang="en-US" sz="20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17" name="正方形/長方形 116"/>
          <p:cNvSpPr/>
          <p:nvPr/>
        </p:nvSpPr>
        <p:spPr>
          <a:xfrm>
            <a:off x="6031369" y="4125375"/>
            <a:ext cx="1166746" cy="41687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8" name="テキスト ボックス 117"/>
          <p:cNvSpPr txBox="1"/>
          <p:nvPr/>
        </p:nvSpPr>
        <p:spPr bwMode="auto">
          <a:xfrm>
            <a:off x="6237206" y="4077072"/>
            <a:ext cx="7505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20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Small</a:t>
            </a:r>
            <a:endParaRPr kumimoji="1" lang="ja-JP" altLang="en-US" sz="20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cxnSp>
        <p:nvCxnSpPr>
          <p:cNvPr id="119" name="直線矢印コネクタ 118"/>
          <p:cNvCxnSpPr/>
          <p:nvPr/>
        </p:nvCxnSpPr>
        <p:spPr>
          <a:xfrm>
            <a:off x="4191352" y="4541504"/>
            <a:ext cx="3419899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テキスト ボックス 119"/>
          <p:cNvSpPr txBox="1"/>
          <p:nvPr/>
        </p:nvSpPr>
        <p:spPr bwMode="auto">
          <a:xfrm>
            <a:off x="7267923" y="4109010"/>
            <a:ext cx="72006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20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Freq.</a:t>
            </a:r>
            <a:endParaRPr kumimoji="1" lang="ja-JP" altLang="en-US" sz="20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21" name="正方形/長方形 120"/>
          <p:cNvSpPr/>
          <p:nvPr/>
        </p:nvSpPr>
        <p:spPr>
          <a:xfrm>
            <a:off x="6032714" y="5020540"/>
            <a:ext cx="1166746" cy="39457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2" name="Picture 4" descr="C:\Documents and Settings\5499377.DOCOMO\Local Settings\Temporary Internet Files\Content.IE5\CX6BSDUZ\MC90042900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4309" y="4615255"/>
            <a:ext cx="288790" cy="379513"/>
          </a:xfrm>
          <a:prstGeom prst="rect">
            <a:avLst/>
          </a:prstGeom>
          <a:noFill/>
        </p:spPr>
      </p:pic>
      <p:pic>
        <p:nvPicPr>
          <p:cNvPr id="123" name="Picture 4" descr="C:\Documents and Settings\5499377.DOCOMO\Local Settings\Temporary Internet Files\Content.IE5\CX6BSDUZ\MC90042900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3272" y="5483169"/>
            <a:ext cx="288790" cy="379513"/>
          </a:xfrm>
          <a:prstGeom prst="rect">
            <a:avLst/>
          </a:prstGeom>
          <a:noFill/>
        </p:spPr>
      </p:pic>
      <p:sp>
        <p:nvSpPr>
          <p:cNvPr id="124" name="テキスト ボックス 123"/>
          <p:cNvSpPr txBox="1"/>
          <p:nvPr/>
        </p:nvSpPr>
        <p:spPr bwMode="auto">
          <a:xfrm>
            <a:off x="6237206" y="4977744"/>
            <a:ext cx="7505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20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Small</a:t>
            </a:r>
            <a:endParaRPr kumimoji="1" lang="ja-JP" altLang="en-US" sz="20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cxnSp>
        <p:nvCxnSpPr>
          <p:cNvPr id="125" name="直線矢印コネクタ 124"/>
          <p:cNvCxnSpPr/>
          <p:nvPr/>
        </p:nvCxnSpPr>
        <p:spPr>
          <a:xfrm>
            <a:off x="4190552" y="5404783"/>
            <a:ext cx="3419899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テキスト ボックス 125"/>
          <p:cNvSpPr txBox="1"/>
          <p:nvPr/>
        </p:nvSpPr>
        <p:spPr bwMode="auto">
          <a:xfrm>
            <a:off x="7267123" y="5012359"/>
            <a:ext cx="72006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20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Freq.</a:t>
            </a:r>
            <a:endParaRPr kumimoji="1" lang="ja-JP" altLang="en-US" sz="20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27" name="Left-Right Arrow 589"/>
          <p:cNvSpPr/>
          <p:nvPr/>
        </p:nvSpPr>
        <p:spPr>
          <a:xfrm rot="19715904">
            <a:off x="6064337" y="4489013"/>
            <a:ext cx="551101" cy="268491"/>
          </a:xfrm>
          <a:prstGeom prst="leftRightArrow">
            <a:avLst>
              <a:gd name="adj1" fmla="val 53362"/>
              <a:gd name="adj2" fmla="val 52093"/>
            </a:avLst>
          </a:prstGeom>
          <a:solidFill>
            <a:srgbClr val="00FF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8" name="Left-Right Arrow 593"/>
          <p:cNvSpPr/>
          <p:nvPr/>
        </p:nvSpPr>
        <p:spPr>
          <a:xfrm rot="13966724">
            <a:off x="4859622" y="4962640"/>
            <a:ext cx="1234960" cy="193281"/>
          </a:xfrm>
          <a:prstGeom prst="leftRightArrow">
            <a:avLst>
              <a:gd name="adj1" fmla="val 53362"/>
              <a:gd name="adj2" fmla="val 65165"/>
            </a:avLst>
          </a:prstGeom>
          <a:solidFill>
            <a:srgbClr val="FF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9" name="Left-Right Arrow 593"/>
          <p:cNvSpPr/>
          <p:nvPr/>
        </p:nvSpPr>
        <p:spPr>
          <a:xfrm rot="12069691">
            <a:off x="5184862" y="4500175"/>
            <a:ext cx="611943" cy="193030"/>
          </a:xfrm>
          <a:prstGeom prst="leftRightArrow">
            <a:avLst>
              <a:gd name="adj1" fmla="val 53362"/>
              <a:gd name="adj2" fmla="val 65165"/>
            </a:avLst>
          </a:prstGeom>
          <a:solidFill>
            <a:srgbClr val="FF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0" name="Left-Right Arrow 589"/>
          <p:cNvSpPr/>
          <p:nvPr/>
        </p:nvSpPr>
        <p:spPr>
          <a:xfrm rot="19715904">
            <a:off x="6064337" y="5353109"/>
            <a:ext cx="551101" cy="268491"/>
          </a:xfrm>
          <a:prstGeom prst="leftRightArrow">
            <a:avLst>
              <a:gd name="adj1" fmla="val 53362"/>
              <a:gd name="adj2" fmla="val 52093"/>
            </a:avLst>
          </a:prstGeom>
          <a:solidFill>
            <a:srgbClr val="00FF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1" name="テキスト ボックス 130"/>
          <p:cNvSpPr txBox="1"/>
          <p:nvPr/>
        </p:nvSpPr>
        <p:spPr bwMode="auto">
          <a:xfrm>
            <a:off x="374128" y="4229006"/>
            <a:ext cx="48122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2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F1</a:t>
            </a:r>
            <a:endParaRPr kumimoji="1" lang="ja-JP" altLang="en-US" sz="2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32" name="テキスト ボックス 131"/>
          <p:cNvSpPr txBox="1"/>
          <p:nvPr/>
        </p:nvSpPr>
        <p:spPr bwMode="auto">
          <a:xfrm>
            <a:off x="374128" y="5269732"/>
            <a:ext cx="48122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2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F2</a:t>
            </a:r>
            <a:endParaRPr kumimoji="1" lang="ja-JP" altLang="en-US" sz="2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169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PUCCH issue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smtClean="0"/>
              <a:t>In this scenario, PUCCH is still transmitted on macro</a:t>
            </a:r>
          </a:p>
          <a:p>
            <a:pPr lvl="1"/>
            <a:r>
              <a:rPr lang="en-US" altLang="ja-JP" sz="2400" b="1" u="sng" dirty="0" smtClean="0"/>
              <a:t>DL traffic can be offloaded to small cells but UCI cannot</a:t>
            </a:r>
          </a:p>
          <a:p>
            <a:pPr lvl="1"/>
            <a:r>
              <a:rPr lang="en-US" altLang="ja-JP" sz="2400" dirty="0" smtClean="0"/>
              <a:t>TDD-FDD CA UEs still transmit PUCCH on macro cell</a:t>
            </a:r>
          </a:p>
          <a:p>
            <a:pPr lvl="2"/>
            <a:r>
              <a:rPr lang="en-US" altLang="ja-JP" sz="2000" dirty="0" smtClean="0"/>
              <a:t>This is more problematic in case of TDD-macro </a:t>
            </a:r>
            <a:r>
              <a:rPr lang="en-US" altLang="ja-JP" sz="2000" dirty="0" err="1" smtClean="0"/>
              <a:t>PCell</a:t>
            </a:r>
            <a:endParaRPr lang="en-US" altLang="ja-JP" sz="2000" dirty="0" smtClean="0"/>
          </a:p>
        </p:txBody>
      </p:sp>
      <p:sp>
        <p:nvSpPr>
          <p:cNvPr id="4" name="正方形/長方形 3"/>
          <p:cNvSpPr/>
          <p:nvPr/>
        </p:nvSpPr>
        <p:spPr>
          <a:xfrm>
            <a:off x="5164638" y="3848936"/>
            <a:ext cx="1166746" cy="664263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 bwMode="auto">
          <a:xfrm>
            <a:off x="5448154" y="3789040"/>
            <a:ext cx="6591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FDD</a:t>
            </a:r>
            <a:endParaRPr kumimoji="1" lang="ja-JP" altLang="en-US" sz="18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6524353" y="3848936"/>
            <a:ext cx="1166746" cy="6642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 bwMode="auto">
          <a:xfrm>
            <a:off x="6807869" y="3789040"/>
            <a:ext cx="6591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1800" kern="0" dirty="0"/>
              <a:t>T</a:t>
            </a: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DD</a:t>
            </a:r>
            <a:endParaRPr kumimoji="1" lang="ja-JP" altLang="en-US" sz="18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>
            <a:off x="4684336" y="4371732"/>
            <a:ext cx="3419899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 bwMode="auto">
          <a:xfrm>
            <a:off x="7737157" y="4003388"/>
            <a:ext cx="7232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Freq.</a:t>
            </a:r>
            <a:endParaRPr kumimoji="1" lang="ja-JP" altLang="en-US" sz="18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5207727" y="4118622"/>
            <a:ext cx="482835" cy="2538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UL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5805012" y="4118622"/>
            <a:ext cx="482835" cy="253854"/>
          </a:xfrm>
          <a:prstGeom prst="rect">
            <a:avLst/>
          </a:prstGeom>
          <a:solidFill>
            <a:srgbClr val="FFCC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DL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601268" y="4118622"/>
            <a:ext cx="957259" cy="253854"/>
          </a:xfrm>
          <a:prstGeom prst="rect">
            <a:avLst/>
          </a:prstGeom>
          <a:gradFill flip="none" rotWithShape="1">
            <a:gsLst>
              <a:gs pos="0">
                <a:srgbClr val="FFCCCC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108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UL/DL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6525698" y="4850768"/>
            <a:ext cx="1166746" cy="39457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6602614" y="4916531"/>
            <a:ext cx="957259" cy="253854"/>
          </a:xfrm>
          <a:prstGeom prst="rect">
            <a:avLst/>
          </a:prstGeom>
          <a:gradFill flip="none" rotWithShape="1">
            <a:gsLst>
              <a:gs pos="0">
                <a:srgbClr val="FFCCCC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108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UL/DL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6525698" y="5548063"/>
            <a:ext cx="1166746" cy="39457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/>
        </p:nvSpPr>
        <p:spPr>
          <a:xfrm>
            <a:off x="6602614" y="5613826"/>
            <a:ext cx="957259" cy="253854"/>
          </a:xfrm>
          <a:prstGeom prst="rect">
            <a:avLst/>
          </a:prstGeom>
          <a:gradFill flip="none" rotWithShape="1">
            <a:gsLst>
              <a:gs pos="0">
                <a:srgbClr val="FFCCCC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108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UL/DL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17" name="Picture 4" descr="C:\Documents and Settings\5499377.DOCOMO\Local Settings\Temporary Internet Files\Content.IE5\CX6BSDUZ\MC90042900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1677" y="4469868"/>
            <a:ext cx="235279" cy="309192"/>
          </a:xfrm>
          <a:prstGeom prst="rect">
            <a:avLst/>
          </a:prstGeom>
          <a:noFill/>
        </p:spPr>
      </p:pic>
      <p:pic>
        <p:nvPicPr>
          <p:cNvPr id="18" name="Picture 4" descr="C:\Documents and Settings\5499377.DOCOMO\Local Settings\Temporary Internet Files\Content.IE5\CX6BSDUZ\MC90042900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9758" y="5270767"/>
            <a:ext cx="235279" cy="309192"/>
          </a:xfrm>
          <a:prstGeom prst="rect">
            <a:avLst/>
          </a:prstGeom>
          <a:noFill/>
        </p:spPr>
      </p:pic>
      <p:pic>
        <p:nvPicPr>
          <p:cNvPr id="19" name="Picture 4" descr="C:\Documents and Settings\5499377.DOCOMO\Local Settings\Temporary Internet Files\Content.IE5\CX6BSDUZ\MC90042900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7748" y="5939995"/>
            <a:ext cx="235279" cy="309192"/>
          </a:xfrm>
          <a:prstGeom prst="rect">
            <a:avLst/>
          </a:prstGeom>
          <a:noFill/>
        </p:spPr>
      </p:pic>
      <p:sp>
        <p:nvSpPr>
          <p:cNvPr id="20" name="テキスト ボックス 19"/>
          <p:cNvSpPr txBox="1"/>
          <p:nvPr/>
        </p:nvSpPr>
        <p:spPr bwMode="auto">
          <a:xfrm>
            <a:off x="4487647" y="5016340"/>
            <a:ext cx="14542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2000" b="1" i="0" u="sng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PUCCH</a:t>
            </a:r>
            <a:r>
              <a:rPr kumimoji="1" lang="en-US" altLang="ja-JP" sz="2000" b="1" i="0" u="sng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 on</a:t>
            </a:r>
            <a:br>
              <a:rPr kumimoji="1" lang="en-US" altLang="ja-JP" sz="2000" b="1" i="0" u="sng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</a:br>
            <a:r>
              <a:rPr kumimoji="1" lang="en-US" altLang="ja-JP" sz="2000" b="1" i="0" u="sng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PCell</a:t>
            </a:r>
            <a:r>
              <a:rPr kumimoji="1" lang="en-US" altLang="ja-JP" sz="2000" b="1" i="0" u="sng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 only !!</a:t>
            </a:r>
            <a:endParaRPr kumimoji="1" lang="ja-JP" altLang="en-US" sz="2000" b="1" i="0" u="sng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cs"/>
            </a:endParaRPr>
          </a:p>
        </p:txBody>
      </p:sp>
      <p:grpSp>
        <p:nvGrpSpPr>
          <p:cNvPr id="21" name="Group 154"/>
          <p:cNvGrpSpPr/>
          <p:nvPr/>
        </p:nvGrpSpPr>
        <p:grpSpPr>
          <a:xfrm>
            <a:off x="775290" y="3796986"/>
            <a:ext cx="3286821" cy="2514400"/>
            <a:chOff x="727508" y="3780544"/>
            <a:chExt cx="2518219" cy="1926421"/>
          </a:xfrm>
        </p:grpSpPr>
        <p:grpSp>
          <p:nvGrpSpPr>
            <p:cNvPr id="22" name="Group 400"/>
            <p:cNvGrpSpPr/>
            <p:nvPr/>
          </p:nvGrpSpPr>
          <p:grpSpPr>
            <a:xfrm>
              <a:off x="2072410" y="4719961"/>
              <a:ext cx="498440" cy="193580"/>
              <a:chOff x="4615778" y="3193975"/>
              <a:chExt cx="1008674" cy="391740"/>
            </a:xfrm>
          </p:grpSpPr>
          <p:grpSp>
            <p:nvGrpSpPr>
              <p:cNvPr id="125" name="Group 401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130" name="Oval 406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Oval 407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6" name="Group 402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127" name="Straight Connector 403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128" name="Straight Connector 404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129" name="Straight Connector 405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23" name="Group 408"/>
            <p:cNvGrpSpPr/>
            <p:nvPr/>
          </p:nvGrpSpPr>
          <p:grpSpPr>
            <a:xfrm>
              <a:off x="2385041" y="4743569"/>
              <a:ext cx="498440" cy="193580"/>
              <a:chOff x="4615778" y="3193975"/>
              <a:chExt cx="1008674" cy="391740"/>
            </a:xfrm>
          </p:grpSpPr>
          <p:grpSp>
            <p:nvGrpSpPr>
              <p:cNvPr id="118" name="Group 409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123" name="Oval 414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4" name="Oval 415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19" name="Group 410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120" name="Straight Connector 411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121" name="Straight Connector 412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122" name="Straight Connector 413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24" name="Group 416"/>
            <p:cNvGrpSpPr/>
            <p:nvPr/>
          </p:nvGrpSpPr>
          <p:grpSpPr>
            <a:xfrm>
              <a:off x="1884661" y="4806010"/>
              <a:ext cx="498440" cy="193580"/>
              <a:chOff x="4615778" y="3193975"/>
              <a:chExt cx="1008674" cy="391740"/>
            </a:xfrm>
          </p:grpSpPr>
          <p:grpSp>
            <p:nvGrpSpPr>
              <p:cNvPr id="111" name="Group 417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116" name="Oval 422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Oval 423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12" name="Group 418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113" name="Straight Connector 419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114" name="Straight Connector 420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115" name="Straight Connector 421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25" name="Group 424"/>
            <p:cNvGrpSpPr/>
            <p:nvPr/>
          </p:nvGrpSpPr>
          <p:grpSpPr>
            <a:xfrm>
              <a:off x="2281233" y="4832434"/>
              <a:ext cx="498440" cy="193580"/>
              <a:chOff x="4615778" y="3193975"/>
              <a:chExt cx="1008674" cy="391740"/>
            </a:xfrm>
          </p:grpSpPr>
          <p:grpSp>
            <p:nvGrpSpPr>
              <p:cNvPr id="104" name="Group 425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109" name="Oval 430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0" name="Oval 431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5" name="Group 426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106" name="Straight Connector 427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107" name="Straight Connector 428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108" name="Straight Connector 429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26" name="Group 432"/>
            <p:cNvGrpSpPr/>
            <p:nvPr/>
          </p:nvGrpSpPr>
          <p:grpSpPr>
            <a:xfrm>
              <a:off x="2742538" y="4719417"/>
              <a:ext cx="498440" cy="193580"/>
              <a:chOff x="4615778" y="3193975"/>
              <a:chExt cx="1008674" cy="391740"/>
            </a:xfrm>
          </p:grpSpPr>
          <p:grpSp>
            <p:nvGrpSpPr>
              <p:cNvPr id="97" name="Group 433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102" name="Oval 438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Oval 439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8" name="Group 434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99" name="Straight Connector 435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100" name="Straight Connector 436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101" name="Straight Connector 437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27" name="Group 440"/>
            <p:cNvGrpSpPr/>
            <p:nvPr/>
          </p:nvGrpSpPr>
          <p:grpSpPr>
            <a:xfrm>
              <a:off x="2676299" y="4824159"/>
              <a:ext cx="498440" cy="193580"/>
              <a:chOff x="4615778" y="3193975"/>
              <a:chExt cx="1008674" cy="391740"/>
            </a:xfrm>
          </p:grpSpPr>
          <p:grpSp>
            <p:nvGrpSpPr>
              <p:cNvPr id="90" name="Group 441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95" name="Oval 446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Oval 447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1" name="Group 442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92" name="Straight Connector 443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93" name="Straight Connector 444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94" name="Straight Connector 445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28" name="Group 448"/>
            <p:cNvGrpSpPr/>
            <p:nvPr/>
          </p:nvGrpSpPr>
          <p:grpSpPr>
            <a:xfrm>
              <a:off x="1606867" y="4717172"/>
              <a:ext cx="498440" cy="193580"/>
              <a:chOff x="4615778" y="3193975"/>
              <a:chExt cx="1008674" cy="391740"/>
            </a:xfrm>
          </p:grpSpPr>
          <p:grpSp>
            <p:nvGrpSpPr>
              <p:cNvPr id="83" name="Group 449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88" name="Oval 454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Oval 455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4" name="Group 450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85" name="Straight Connector 451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86" name="Straight Connector 452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87" name="Straight Connector 453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29" name="Group 464"/>
            <p:cNvGrpSpPr/>
            <p:nvPr/>
          </p:nvGrpSpPr>
          <p:grpSpPr>
            <a:xfrm>
              <a:off x="1300629" y="4691051"/>
              <a:ext cx="498440" cy="193580"/>
              <a:chOff x="4615778" y="3193975"/>
              <a:chExt cx="1008674" cy="391740"/>
            </a:xfrm>
          </p:grpSpPr>
          <p:grpSp>
            <p:nvGrpSpPr>
              <p:cNvPr id="76" name="Group 465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81" name="Oval 470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2" name="Oval 471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7" name="Group 466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78" name="Straight Connector 467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79" name="Straight Connector 468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80" name="Straight Connector 469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cxnSp>
          <p:nvCxnSpPr>
            <p:cNvPr id="30" name="Straight Connector 542"/>
            <p:cNvCxnSpPr/>
            <p:nvPr/>
          </p:nvCxnSpPr>
          <p:spPr>
            <a:xfrm>
              <a:off x="3245727" y="4157202"/>
              <a:ext cx="0" cy="725706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</a:ln>
            <a:effectLst/>
          </p:spPr>
        </p:cxnSp>
        <p:grpSp>
          <p:nvGrpSpPr>
            <p:cNvPr id="31" name="Group 543"/>
            <p:cNvGrpSpPr/>
            <p:nvPr/>
          </p:nvGrpSpPr>
          <p:grpSpPr>
            <a:xfrm>
              <a:off x="1308108" y="3857629"/>
              <a:ext cx="1934351" cy="635300"/>
              <a:chOff x="822434" y="2154626"/>
              <a:chExt cx="6863255" cy="1292768"/>
            </a:xfrm>
          </p:grpSpPr>
          <p:sp>
            <p:nvSpPr>
              <p:cNvPr id="74" name="Oval 544"/>
              <p:cNvSpPr/>
              <p:nvPr/>
            </p:nvSpPr>
            <p:spPr>
              <a:xfrm>
                <a:off x="827689" y="2228194"/>
                <a:ext cx="6858000" cy="1219200"/>
              </a:xfrm>
              <a:prstGeom prst="ellipse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Oval 545"/>
              <p:cNvSpPr/>
              <p:nvPr/>
            </p:nvSpPr>
            <p:spPr>
              <a:xfrm>
                <a:off x="822434" y="2154626"/>
                <a:ext cx="6858000" cy="1219200"/>
              </a:xfrm>
              <a:prstGeom prst="ellipse">
                <a:avLst/>
              </a:prstGeom>
              <a:solidFill>
                <a:srgbClr val="1F497D">
                  <a:lumMod val="20000"/>
                  <a:lumOff val="80000"/>
                </a:srgb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546"/>
            <p:cNvGrpSpPr/>
            <p:nvPr/>
          </p:nvGrpSpPr>
          <p:grpSpPr>
            <a:xfrm>
              <a:off x="2137088" y="3780544"/>
              <a:ext cx="265832" cy="382594"/>
              <a:chOff x="3565634" y="4270375"/>
              <a:chExt cx="457200" cy="658019"/>
            </a:xfrm>
          </p:grpSpPr>
          <p:sp>
            <p:nvSpPr>
              <p:cNvPr id="61" name="Cube 547"/>
              <p:cNvSpPr/>
              <p:nvPr/>
            </p:nvSpPr>
            <p:spPr>
              <a:xfrm>
                <a:off x="3565634" y="4471194"/>
                <a:ext cx="457200" cy="457200"/>
              </a:xfrm>
              <a:prstGeom prst="cube">
                <a:avLst/>
              </a:prstGeom>
              <a:gradFill rotWithShape="1">
                <a:gsLst>
                  <a:gs pos="0">
                    <a:srgbClr val="9BBB59">
                      <a:tint val="50000"/>
                      <a:satMod val="300000"/>
                    </a:srgbClr>
                  </a:gs>
                  <a:gs pos="35000">
                    <a:srgbClr val="9BBB59">
                      <a:tint val="37000"/>
                      <a:satMod val="300000"/>
                    </a:srgbClr>
                  </a:gs>
                  <a:gs pos="100000">
                    <a:srgbClr val="9BBB59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9BBB59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62" name="Group 548"/>
              <p:cNvGrpSpPr/>
              <p:nvPr/>
            </p:nvGrpSpPr>
            <p:grpSpPr>
              <a:xfrm>
                <a:off x="3883025" y="42703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71" name="Straight Connector 557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72" name="Straight Connector 558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73" name="Straight Connector 559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63" name="Group 549"/>
              <p:cNvGrpSpPr/>
              <p:nvPr/>
            </p:nvGrpSpPr>
            <p:grpSpPr>
              <a:xfrm>
                <a:off x="3657600" y="430212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68" name="Straight Connector 554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69" name="Straight Connector 555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70" name="Straight Connector 556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  <p:grpSp>
            <p:nvGrpSpPr>
              <p:cNvPr id="64" name="Group 550"/>
              <p:cNvGrpSpPr/>
              <p:nvPr/>
            </p:nvGrpSpPr>
            <p:grpSpPr>
              <a:xfrm>
                <a:off x="3794125" y="432752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65" name="Straight Connector 551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66" name="Straight Connector 552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7" name="Straight Connector 553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cxnSp>
          <p:nvCxnSpPr>
            <p:cNvPr id="33" name="Straight Connector 560"/>
            <p:cNvCxnSpPr/>
            <p:nvPr/>
          </p:nvCxnSpPr>
          <p:spPr>
            <a:xfrm>
              <a:off x="1308108" y="4241413"/>
              <a:ext cx="11867" cy="58230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</a:ln>
            <a:effectLst/>
          </p:spPr>
        </p:cxnSp>
        <p:sp>
          <p:nvSpPr>
            <p:cNvPr id="34" name="TextBox 561"/>
            <p:cNvSpPr txBox="1"/>
            <p:nvPr/>
          </p:nvSpPr>
          <p:spPr>
            <a:xfrm>
              <a:off x="727508" y="3899842"/>
              <a:ext cx="692640" cy="495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FDD, </a:t>
              </a:r>
              <a:r>
                <a:rPr kumimoji="0" lang="en-US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PCell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5" name="Group 562"/>
            <p:cNvGrpSpPr/>
            <p:nvPr/>
          </p:nvGrpSpPr>
          <p:grpSpPr>
            <a:xfrm>
              <a:off x="1423538" y="4799678"/>
              <a:ext cx="498440" cy="193580"/>
              <a:chOff x="4615778" y="3193975"/>
              <a:chExt cx="1008674" cy="391740"/>
            </a:xfrm>
          </p:grpSpPr>
          <p:grpSp>
            <p:nvGrpSpPr>
              <p:cNvPr id="54" name="Group 563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59" name="Oval 568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Oval 569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5" name="Group 564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56" name="Straight Connector 565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57" name="Straight Connector 566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58" name="Straight Connector 567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sp>
          <p:nvSpPr>
            <p:cNvPr id="36" name="TextBox 570"/>
            <p:cNvSpPr txBox="1"/>
            <p:nvPr/>
          </p:nvSpPr>
          <p:spPr>
            <a:xfrm>
              <a:off x="738541" y="4777936"/>
              <a:ext cx="678051" cy="495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TDD, </a:t>
              </a:r>
              <a:r>
                <a:rPr kumimoji="0" lang="en-US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SCell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7" name="Group 575"/>
            <p:cNvGrpSpPr/>
            <p:nvPr/>
          </p:nvGrpSpPr>
          <p:grpSpPr>
            <a:xfrm>
              <a:off x="1741900" y="4898659"/>
              <a:ext cx="498440" cy="193580"/>
              <a:chOff x="4615778" y="3193975"/>
              <a:chExt cx="1008674" cy="391740"/>
            </a:xfrm>
          </p:grpSpPr>
          <p:grpSp>
            <p:nvGrpSpPr>
              <p:cNvPr id="47" name="Group 576"/>
              <p:cNvGrpSpPr/>
              <p:nvPr/>
            </p:nvGrpSpPr>
            <p:grpSpPr>
              <a:xfrm>
                <a:off x="4615778" y="3373752"/>
                <a:ext cx="1008674" cy="211963"/>
                <a:chOff x="1524001" y="4921468"/>
                <a:chExt cx="1447800" cy="304241"/>
              </a:xfrm>
            </p:grpSpPr>
            <p:sp>
              <p:nvSpPr>
                <p:cNvPr id="52" name="Oval 581"/>
                <p:cNvSpPr/>
                <p:nvPr/>
              </p:nvSpPr>
              <p:spPr>
                <a:xfrm>
                  <a:off x="1525110" y="4968519"/>
                  <a:ext cx="1446691" cy="25719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Oval 582"/>
                <p:cNvSpPr/>
                <p:nvPr/>
              </p:nvSpPr>
              <p:spPr>
                <a:xfrm>
                  <a:off x="1524001" y="4921468"/>
                  <a:ext cx="1446691" cy="257190"/>
                </a:xfrm>
                <a:prstGeom prst="ellipse">
                  <a:avLst/>
                </a:prstGeom>
                <a:solidFill>
                  <a:srgbClr val="F79646"/>
                </a:solidFill>
                <a:ln w="9525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8" name="Group 577"/>
              <p:cNvGrpSpPr/>
              <p:nvPr/>
            </p:nvGrpSpPr>
            <p:grpSpPr>
              <a:xfrm>
                <a:off x="5087978" y="3193975"/>
                <a:ext cx="63500" cy="237939"/>
                <a:chOff x="3851275" y="4267200"/>
                <a:chExt cx="63500" cy="237939"/>
              </a:xfrm>
            </p:grpSpPr>
            <p:cxnSp>
              <p:nvCxnSpPr>
                <p:cNvPr id="49" name="Straight Connector 578"/>
                <p:cNvCxnSpPr/>
                <p:nvPr/>
              </p:nvCxnSpPr>
              <p:spPr>
                <a:xfrm flipH="1" flipV="1">
                  <a:off x="3881697" y="4267200"/>
                  <a:ext cx="1" cy="237939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cxnSp>
              <p:nvCxnSpPr>
                <p:cNvPr id="50" name="Straight Connector 579"/>
                <p:cNvCxnSpPr/>
                <p:nvPr/>
              </p:nvCxnSpPr>
              <p:spPr>
                <a:xfrm flipV="1">
                  <a:off x="38512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51" name="Straight Connector 580"/>
                <p:cNvCxnSpPr/>
                <p:nvPr/>
              </p:nvCxnSpPr>
              <p:spPr>
                <a:xfrm flipV="1">
                  <a:off x="3914775" y="4267200"/>
                  <a:ext cx="0" cy="118969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</p:cxnSp>
          </p:grpSp>
        </p:grpSp>
        <p:sp>
          <p:nvSpPr>
            <p:cNvPr id="38" name="Left-Right Arrow 589"/>
            <p:cNvSpPr/>
            <p:nvPr/>
          </p:nvSpPr>
          <p:spPr>
            <a:xfrm rot="18988453">
              <a:off x="1616328" y="4874653"/>
              <a:ext cx="422229" cy="205706"/>
            </a:xfrm>
            <a:prstGeom prst="leftRightArrow">
              <a:avLst>
                <a:gd name="adj1" fmla="val 53362"/>
                <a:gd name="adj2" fmla="val 52093"/>
              </a:avLst>
            </a:prstGeom>
            <a:solidFill>
              <a:srgbClr val="00FF00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Left-Right Arrow 593"/>
            <p:cNvSpPr/>
            <p:nvPr/>
          </p:nvSpPr>
          <p:spPr>
            <a:xfrm rot="17909337">
              <a:off x="1336454" y="4488997"/>
              <a:ext cx="948476" cy="205705"/>
            </a:xfrm>
            <a:prstGeom prst="leftRightArrow">
              <a:avLst>
                <a:gd name="adj1" fmla="val 53362"/>
                <a:gd name="adj2" fmla="val 65165"/>
              </a:avLst>
            </a:prstGeom>
            <a:solidFill>
              <a:srgbClr val="FF0000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40" name="Picture 45" descr="MC900429005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6485" y="5222451"/>
              <a:ext cx="281690" cy="345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Picture 45" descr="MC900429005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65668" y="5361634"/>
              <a:ext cx="281690" cy="345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45" descr="MC900429005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67092" y="5133908"/>
              <a:ext cx="281690" cy="345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" name="Picture 45" descr="MC900429005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79451" y="5327684"/>
              <a:ext cx="281690" cy="345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45" descr="MC900429005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66749" y="5139468"/>
              <a:ext cx="281690" cy="345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" name="Picture 45" descr="MC900429005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05932" y="5278650"/>
              <a:ext cx="281690" cy="345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Picture 45" descr="MC900429005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20296" y="5123345"/>
              <a:ext cx="281690" cy="345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2" name="Left-Right Arrow 589"/>
          <p:cNvSpPr/>
          <p:nvPr/>
        </p:nvSpPr>
        <p:spPr>
          <a:xfrm rot="19372232">
            <a:off x="6469886" y="4358504"/>
            <a:ext cx="424324" cy="268491"/>
          </a:xfrm>
          <a:prstGeom prst="leftRightArrow">
            <a:avLst>
              <a:gd name="adj1" fmla="val 53362"/>
              <a:gd name="adj2" fmla="val 52093"/>
            </a:avLst>
          </a:prstGeom>
          <a:solidFill>
            <a:srgbClr val="00FF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" name="Left-Right Arrow 589"/>
          <p:cNvSpPr/>
          <p:nvPr/>
        </p:nvSpPr>
        <p:spPr>
          <a:xfrm rot="19372232">
            <a:off x="6469886" y="5139251"/>
            <a:ext cx="424324" cy="268491"/>
          </a:xfrm>
          <a:prstGeom prst="leftRightArrow">
            <a:avLst>
              <a:gd name="adj1" fmla="val 53362"/>
              <a:gd name="adj2" fmla="val 52093"/>
            </a:avLst>
          </a:prstGeom>
          <a:solidFill>
            <a:srgbClr val="00FF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4" name="Left-Right Arrow 589"/>
          <p:cNvSpPr/>
          <p:nvPr/>
        </p:nvSpPr>
        <p:spPr>
          <a:xfrm rot="19372232">
            <a:off x="6469886" y="5859331"/>
            <a:ext cx="424324" cy="268491"/>
          </a:xfrm>
          <a:prstGeom prst="leftRightArrow">
            <a:avLst>
              <a:gd name="adj1" fmla="val 53362"/>
              <a:gd name="adj2" fmla="val 52093"/>
            </a:avLst>
          </a:prstGeom>
          <a:solidFill>
            <a:srgbClr val="00FF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35" name="直線コネクタ 134"/>
          <p:cNvCxnSpPr>
            <a:stCxn id="11" idx="2"/>
            <a:endCxn id="17" idx="1"/>
          </p:cNvCxnSpPr>
          <p:nvPr/>
        </p:nvCxnSpPr>
        <p:spPr>
          <a:xfrm>
            <a:off x="6046430" y="4372476"/>
            <a:ext cx="354973" cy="22894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線コネクタ 135"/>
          <p:cNvCxnSpPr>
            <a:stCxn id="10" idx="2"/>
          </p:cNvCxnSpPr>
          <p:nvPr/>
        </p:nvCxnSpPr>
        <p:spPr>
          <a:xfrm>
            <a:off x="5449145" y="4372476"/>
            <a:ext cx="963666" cy="2372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線コネクタ 136"/>
          <p:cNvCxnSpPr>
            <a:stCxn id="10" idx="2"/>
          </p:cNvCxnSpPr>
          <p:nvPr/>
        </p:nvCxnSpPr>
        <p:spPr>
          <a:xfrm>
            <a:off x="5449145" y="4372476"/>
            <a:ext cx="982718" cy="10259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線コネクタ 137"/>
          <p:cNvCxnSpPr>
            <a:stCxn id="11" idx="2"/>
          </p:cNvCxnSpPr>
          <p:nvPr/>
        </p:nvCxnSpPr>
        <p:spPr>
          <a:xfrm>
            <a:off x="6046430" y="4372476"/>
            <a:ext cx="394959" cy="10295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線コネクタ 138"/>
          <p:cNvCxnSpPr>
            <a:stCxn id="11" idx="2"/>
          </p:cNvCxnSpPr>
          <p:nvPr/>
        </p:nvCxnSpPr>
        <p:spPr>
          <a:xfrm>
            <a:off x="6046430" y="4372476"/>
            <a:ext cx="372159" cy="172699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線コネクタ 139"/>
          <p:cNvCxnSpPr>
            <a:stCxn id="10" idx="2"/>
          </p:cNvCxnSpPr>
          <p:nvPr/>
        </p:nvCxnSpPr>
        <p:spPr>
          <a:xfrm>
            <a:off x="5449145" y="4372476"/>
            <a:ext cx="966259" cy="17353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右矢印 140"/>
          <p:cNvSpPr/>
          <p:nvPr/>
        </p:nvSpPr>
        <p:spPr>
          <a:xfrm rot="11944440">
            <a:off x="5655960" y="4406007"/>
            <a:ext cx="569359" cy="194707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2" name="右矢印 141"/>
          <p:cNvSpPr/>
          <p:nvPr/>
        </p:nvSpPr>
        <p:spPr>
          <a:xfrm rot="13407314">
            <a:off x="5553568" y="4826811"/>
            <a:ext cx="802647" cy="194707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3" name="右矢印 142"/>
          <p:cNvSpPr/>
          <p:nvPr/>
        </p:nvSpPr>
        <p:spPr>
          <a:xfrm rot="14349216">
            <a:off x="5341807" y="5170903"/>
            <a:ext cx="1257895" cy="194707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425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Analysis of PUCCH overhead</a:t>
            </a:r>
            <a:endParaRPr kumimoji="1" lang="ja-JP" altLang="en-US" dirty="0"/>
          </a:p>
        </p:txBody>
      </p:sp>
      <p:graphicFrame>
        <p:nvGraphicFramePr>
          <p:cNvPr id="4" name="コンテンツ プレースホル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8896763"/>
              </p:ext>
            </p:extLst>
          </p:nvPr>
        </p:nvGraphicFramePr>
        <p:xfrm>
          <a:off x="283075" y="1124744"/>
          <a:ext cx="8681412" cy="43281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136797"/>
                <a:gridCol w="1252681"/>
                <a:gridCol w="975439"/>
                <a:gridCol w="975439"/>
                <a:gridCol w="1170528"/>
                <a:gridCol w="1170528"/>
              </a:tblGrid>
              <a:tr h="251014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aseline="0" dirty="0" smtClean="0"/>
                        <a:t>Assumption for CA</a:t>
                      </a:r>
                      <a:endParaRPr kumimoji="1" lang="ja-JP" altLang="en-US" sz="16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Num. of Small cells</a:t>
                      </a:r>
                      <a:endParaRPr kumimoji="1" lang="ja-JP" altLang="en-US" sz="16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Num.</a:t>
                      </a:r>
                      <a:r>
                        <a:rPr kumimoji="1" lang="en-US" altLang="ja-JP" sz="1600" baseline="0" dirty="0" smtClean="0"/>
                        <a:t> of RBs for PUCCH</a:t>
                      </a:r>
                      <a:endParaRPr kumimoji="1" lang="ja-JP" altLang="en-US" sz="1600" dirty="0"/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PUCCH</a:t>
                      </a:r>
                      <a:r>
                        <a:rPr kumimoji="1" lang="en-US" altLang="ja-JP" sz="1600" baseline="0" dirty="0" smtClean="0"/>
                        <a:t> overhead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1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A/N</a:t>
                      </a:r>
                      <a:endParaRPr kumimoji="1" lang="ja-JP" altLang="en-US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CQI</a:t>
                      </a:r>
                      <a:endParaRPr kumimoji="1" lang="ja-JP" altLang="en-US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SR</a:t>
                      </a:r>
                      <a:endParaRPr kumimoji="1" lang="ja-JP" altLang="en-US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2510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No </a:t>
                      </a:r>
                      <a:r>
                        <a:rPr kumimoji="1" lang="en-US" altLang="ja-JP" sz="1600" dirty="0" err="1" smtClean="0"/>
                        <a:t>SCell</a:t>
                      </a:r>
                      <a:r>
                        <a:rPr kumimoji="1" lang="en-US" altLang="ja-JP" sz="1600" dirty="0" smtClean="0"/>
                        <a:t> (Non-CA)</a:t>
                      </a:r>
                      <a:endParaRPr kumimoji="1" lang="ja-JP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2.3</a:t>
                      </a: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1.3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15.2%</a:t>
                      </a:r>
                      <a:endParaRPr kumimoji="1" lang="en-US" altLang="ja-JP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510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 1 x</a:t>
                      </a:r>
                      <a:r>
                        <a:rPr kumimoji="1" lang="en-US" altLang="ja-JP" sz="1600" baseline="0" dirty="0" smtClean="0"/>
                        <a:t> small cell is </a:t>
                      </a:r>
                      <a:r>
                        <a:rPr kumimoji="1" lang="en-US" altLang="ja-JP" sz="1600" baseline="0" dirty="0" err="1" smtClean="0"/>
                        <a:t>SCell</a:t>
                      </a:r>
                      <a:endParaRPr kumimoji="1" lang="ja-JP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3.2</a:t>
                      </a:r>
                      <a:endParaRPr kumimoji="1" lang="en-US" altLang="ja-JP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1.3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24.9%</a:t>
                      </a:r>
                      <a:endParaRPr kumimoji="1" lang="en-US" altLang="ja-JP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510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2</a:t>
                      </a:r>
                      <a:r>
                        <a:rPr kumimoji="1" lang="en-US" altLang="ja-JP" sz="1600" baseline="0" dirty="0" smtClean="0"/>
                        <a:t> x small cells are </a:t>
                      </a:r>
                      <a:r>
                        <a:rPr kumimoji="1" lang="en-US" altLang="ja-JP" sz="1600" baseline="0" dirty="0" err="1" smtClean="0"/>
                        <a:t>SCells</a:t>
                      </a:r>
                      <a:endParaRPr kumimoji="1" lang="ja-JP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4.0</a:t>
                      </a:r>
                      <a:endParaRPr kumimoji="1" lang="en-US" altLang="ja-JP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1.3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26.7%</a:t>
                      </a:r>
                      <a:endParaRPr kumimoji="1" lang="en-US" altLang="ja-JP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510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4 x small</a:t>
                      </a:r>
                      <a:r>
                        <a:rPr kumimoji="1" lang="en-US" altLang="ja-JP" sz="1600" baseline="0" dirty="0" smtClean="0"/>
                        <a:t> cells are </a:t>
                      </a:r>
                      <a:r>
                        <a:rPr kumimoji="1" lang="en-US" altLang="ja-JP" sz="1600" baseline="0" dirty="0" err="1" smtClean="0"/>
                        <a:t>SCells</a:t>
                      </a:r>
                      <a:endParaRPr kumimoji="1" lang="ja-JP" altLang="en-US" sz="16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1.3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30.3%</a:t>
                      </a:r>
                      <a:endParaRPr kumimoji="1" lang="en-US" altLang="ja-JP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510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8</a:t>
                      </a:r>
                      <a:r>
                        <a:rPr kumimoji="1" lang="en-US" altLang="ja-JP" sz="1600" baseline="0" dirty="0" smtClean="0"/>
                        <a:t> x small cells are </a:t>
                      </a:r>
                      <a:r>
                        <a:rPr kumimoji="1" lang="en-US" altLang="ja-JP" sz="1600" baseline="0" dirty="0" err="1" smtClean="0"/>
                        <a:t>SCells</a:t>
                      </a:r>
                      <a:endParaRPr kumimoji="1" lang="ja-JP" altLang="en-US" sz="16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9.4</a:t>
                      </a:r>
                      <a:endParaRPr kumimoji="1" lang="en-US" altLang="ja-JP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1.3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37.4%</a:t>
                      </a:r>
                      <a:endParaRPr kumimoji="1" lang="en-US" altLang="ja-JP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510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16</a:t>
                      </a:r>
                      <a:r>
                        <a:rPr kumimoji="1" lang="en-US" altLang="ja-JP" sz="1600" baseline="0" dirty="0" smtClean="0"/>
                        <a:t> x small cells are </a:t>
                      </a:r>
                      <a:r>
                        <a:rPr kumimoji="1" lang="en-US" altLang="ja-JP" sz="1600" baseline="0" dirty="0" err="1" smtClean="0"/>
                        <a:t>SCells</a:t>
                      </a:r>
                      <a:endParaRPr kumimoji="1" lang="ja-JP" altLang="en-US" sz="16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16.5</a:t>
                      </a:r>
                      <a:endParaRPr kumimoji="1" lang="en-US" altLang="ja-JP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1.3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51.6%</a:t>
                      </a:r>
                      <a:endParaRPr kumimoji="1" lang="en-US" altLang="ja-JP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61612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16 x small cells are </a:t>
                      </a:r>
                      <a:r>
                        <a:rPr kumimoji="1" lang="en-US" altLang="ja-JP" sz="1600" dirty="0" err="1" smtClean="0"/>
                        <a:t>SCells</a:t>
                      </a:r>
                      <a:r>
                        <a:rPr kumimoji="1" lang="en-US" altLang="ja-JP" sz="1600" baseline="0" dirty="0" smtClean="0"/>
                        <a:t> +</a:t>
                      </a:r>
                      <a:br>
                        <a:rPr kumimoji="1" lang="en-US" altLang="ja-JP" sz="1600" baseline="0" dirty="0" smtClean="0"/>
                      </a:br>
                      <a:r>
                        <a:rPr kumimoji="1" lang="en-US" altLang="ja-JP" sz="1600" baseline="0" dirty="0" smtClean="0"/>
                        <a:t>16 x small cells are </a:t>
                      </a:r>
                      <a:r>
                        <a:rPr kumimoji="1" lang="en-US" altLang="ja-JP" sz="1600" baseline="0" dirty="0" err="1" smtClean="0"/>
                        <a:t>SCells</a:t>
                      </a:r>
                      <a:endParaRPr kumimoji="1" lang="en-US" altLang="ja-JP" sz="160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aseline="0" dirty="0" smtClean="0"/>
                        <a:t># </a:t>
                      </a:r>
                      <a:r>
                        <a:rPr kumimoji="1" lang="en-US" altLang="ja-JP" sz="1600" b="1" baseline="0" dirty="0" smtClean="0">
                          <a:solidFill>
                            <a:srgbClr val="FF0000"/>
                          </a:solidFill>
                        </a:rPr>
                        <a:t>2 Small Cell carriers</a:t>
                      </a:r>
                      <a:r>
                        <a:rPr kumimoji="1" lang="en-US" altLang="ja-JP" sz="1600" baseline="0" dirty="0" smtClean="0"/>
                        <a:t>, 2 DL CA</a:t>
                      </a:r>
                      <a:endParaRPr kumimoji="1" lang="ja-JP" altLang="en-US" sz="16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30.7</a:t>
                      </a:r>
                      <a:endParaRPr kumimoji="1" lang="en-US" altLang="ja-JP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1.3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80.1%</a:t>
                      </a:r>
                      <a:endParaRPr kumimoji="1" lang="en-US" altLang="ja-JP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61612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16 x small cells are </a:t>
                      </a:r>
                      <a:r>
                        <a:rPr kumimoji="1" lang="en-US" altLang="ja-JP" sz="1600" dirty="0" err="1" smtClean="0"/>
                        <a:t>SCells</a:t>
                      </a:r>
                      <a:r>
                        <a:rPr kumimoji="1" lang="en-US" altLang="ja-JP" sz="1600" baseline="0" dirty="0" smtClean="0"/>
                        <a:t> +</a:t>
                      </a:r>
                      <a:br>
                        <a:rPr kumimoji="1" lang="en-US" altLang="ja-JP" sz="1600" baseline="0" dirty="0" smtClean="0"/>
                      </a:br>
                      <a:r>
                        <a:rPr kumimoji="1" lang="en-US" altLang="ja-JP" sz="1600" baseline="0" dirty="0" smtClean="0"/>
                        <a:t>16 x small cells are </a:t>
                      </a:r>
                      <a:r>
                        <a:rPr kumimoji="1" lang="en-US" altLang="ja-JP" sz="1600" baseline="0" dirty="0" err="1" smtClean="0"/>
                        <a:t>SCells</a:t>
                      </a:r>
                      <a:endParaRPr kumimoji="1" lang="en-US" altLang="ja-JP" sz="160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aseline="0" dirty="0" smtClean="0"/>
                        <a:t># </a:t>
                      </a:r>
                      <a:r>
                        <a:rPr kumimoji="1" lang="en-US" altLang="ja-JP" sz="1600" b="1" baseline="0" dirty="0" smtClean="0">
                          <a:solidFill>
                            <a:srgbClr val="FF0000"/>
                          </a:solidFill>
                        </a:rPr>
                        <a:t>2 Small Cell carriers</a:t>
                      </a:r>
                      <a:r>
                        <a:rPr kumimoji="1" lang="en-US" altLang="ja-JP" sz="1600" baseline="0" dirty="0" smtClean="0"/>
                        <a:t>, </a:t>
                      </a:r>
                      <a:r>
                        <a:rPr kumimoji="1" lang="en-US" altLang="ja-JP" sz="1600" b="1" baseline="0" dirty="0" smtClean="0">
                          <a:solidFill>
                            <a:srgbClr val="FF0000"/>
                          </a:solidFill>
                        </a:rPr>
                        <a:t>3 DL CA</a:t>
                      </a:r>
                      <a:endParaRPr kumimoji="1" lang="ja-JP" alt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51.2</a:t>
                      </a:r>
                      <a:endParaRPr kumimoji="1" lang="en-US" altLang="ja-JP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1.3</a:t>
                      </a:r>
                      <a:endParaRPr kumimoji="1" lang="en-US" altLang="ja-JP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More</a:t>
                      </a:r>
                      <a:r>
                        <a:rPr kumimoji="1" lang="en-US" altLang="ja-JP" sz="16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than 100</a:t>
                      </a:r>
                      <a:r>
                        <a:rPr kumimoji="1" lang="en-US" altLang="ja-JP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kumimoji="1" lang="en-US" altLang="ja-JP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 bwMode="auto">
          <a:xfrm>
            <a:off x="323528" y="5445224"/>
            <a:ext cx="6192688" cy="132343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L="285750" indent="-285750" eaLnBrk="0" hangingPunct="0">
              <a:buFont typeface="Wingdings" panose="05000000000000000000" pitchFamily="2" charset="2"/>
              <a:buChar char="Ø"/>
            </a:pPr>
            <a:r>
              <a:rPr lang="en-US" altLang="ja-JP" sz="1600" kern="0" dirty="0" smtClean="0"/>
              <a:t>10MHz macro cell </a:t>
            </a:r>
            <a:r>
              <a:rPr lang="en-US" altLang="ja-JP" sz="1600" kern="0" dirty="0">
                <a:solidFill>
                  <a:srgbClr val="000000"/>
                </a:solidFill>
              </a:rPr>
              <a:t>is </a:t>
            </a:r>
            <a:r>
              <a:rPr lang="en-US" altLang="ja-JP" sz="1600" kern="0" dirty="0" err="1">
                <a:solidFill>
                  <a:srgbClr val="000000"/>
                </a:solidFill>
              </a:rPr>
              <a:t>PCell</a:t>
            </a:r>
            <a:r>
              <a:rPr lang="en-US" altLang="ja-JP" sz="1600" kern="0" dirty="0">
                <a:solidFill>
                  <a:srgbClr val="000000"/>
                </a:solidFill>
              </a:rPr>
              <a:t> for all cases</a:t>
            </a:r>
          </a:p>
          <a:p>
            <a:pPr marL="285750" indent="-285750" eaLnBrk="0" hangingPunct="0">
              <a:buFont typeface="Wingdings" panose="05000000000000000000" pitchFamily="2" charset="2"/>
              <a:buChar char="Ø"/>
            </a:pPr>
            <a:r>
              <a:rPr lang="en-US" altLang="ja-JP" sz="1600" kern="0" dirty="0" smtClean="0"/>
              <a:t>MIMO in </a:t>
            </a:r>
            <a:r>
              <a:rPr lang="en-US" altLang="ja-JP" sz="1600" kern="0" dirty="0" err="1" smtClean="0"/>
              <a:t>SCell</a:t>
            </a:r>
            <a:r>
              <a:rPr lang="en-US" altLang="ja-JP" sz="1600" kern="0" dirty="0"/>
              <a:t> </a:t>
            </a:r>
            <a:r>
              <a:rPr lang="en-US" altLang="ja-JP" sz="1600" kern="0" dirty="0" smtClean="0"/>
              <a:t>: 2 x 2</a:t>
            </a:r>
            <a:endParaRPr lang="en-US" altLang="ja-JP" sz="1600" kern="0" dirty="0">
              <a:solidFill>
                <a:srgbClr val="000000"/>
              </a:solidFill>
            </a:endParaRPr>
          </a:p>
          <a:p>
            <a:pPr marL="285750" indent="-285750" eaLnBrk="0" fontAlgn="auto" hangingPunct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kumimoji="1" lang="en-US" sz="16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18 ACK/NACK resources/RB, 6 CQI resources/RB, 18 SR resources</a:t>
            </a:r>
            <a:r>
              <a:rPr kumimoji="1" lang="en-US" sz="16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/RB</a:t>
            </a:r>
          </a:p>
          <a:p>
            <a:pPr marL="285750" indent="-285750" eaLnBrk="0" fontAlgn="auto" hangingPunct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600" kern="0" dirty="0" smtClean="0">
                <a:solidFill>
                  <a:srgbClr val="000000"/>
                </a:solidFill>
              </a:rPr>
              <a:t>CQI/SR periodicity: 20msec</a:t>
            </a:r>
          </a:p>
          <a:p>
            <a:pPr marL="285750" indent="-285750" eaLnBrk="0" fontAlgn="auto" hangingPunct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600" kern="0" dirty="0" smtClean="0">
                <a:solidFill>
                  <a:srgbClr val="000000"/>
                </a:solidFill>
              </a:rPr>
              <a:t>Number of non-DRX UEs : 480</a:t>
            </a:r>
            <a:endParaRPr lang="en-US" sz="1600" kern="0" dirty="0">
              <a:solidFill>
                <a:srgbClr val="000000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6660232" y="5661248"/>
            <a:ext cx="2232248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>
                <a:solidFill>
                  <a:srgbClr val="0000FF"/>
                </a:solidFill>
              </a:rPr>
              <a:t>Scalable increase of PUCCH overhead is unavoidable</a:t>
            </a:r>
            <a:endParaRPr kumimoji="1" lang="ja-JP" alt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70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PUCCH transmission is supported on </a:t>
            </a:r>
            <a:r>
              <a:rPr lang="en-US" altLang="ja-JP" dirty="0" err="1" smtClean="0"/>
              <a:t>SCell</a:t>
            </a:r>
            <a:r>
              <a:rPr lang="en-US" altLang="ja-JP" dirty="0" smtClean="0"/>
              <a:t> for TDD-FDD CA for both TDD-</a:t>
            </a:r>
            <a:r>
              <a:rPr lang="en-US" altLang="ja-JP" dirty="0" err="1" smtClean="0"/>
              <a:t>PCell</a:t>
            </a:r>
            <a:r>
              <a:rPr lang="en-US" altLang="ja-JP" dirty="0" smtClean="0"/>
              <a:t> and FDD-</a:t>
            </a:r>
            <a:r>
              <a:rPr lang="en-US" altLang="ja-JP" dirty="0" err="1" smtClean="0"/>
              <a:t>PCell</a:t>
            </a:r>
            <a:r>
              <a:rPr lang="en-US" altLang="ja-JP" dirty="0" smtClean="0"/>
              <a:t> cases</a:t>
            </a:r>
          </a:p>
          <a:p>
            <a:pPr lvl="1"/>
            <a:r>
              <a:rPr lang="en-US" altLang="ja-JP" dirty="0" smtClean="0"/>
              <a:t>Each of DL HARQ mechanisms is in principle the same as non-CA TDD/FDD single-cell cases</a:t>
            </a:r>
          </a:p>
          <a:p>
            <a:r>
              <a:rPr lang="en-US" altLang="ja-JP" dirty="0" smtClean="0"/>
              <a:t>FFS until RAN1#75:</a:t>
            </a:r>
          </a:p>
          <a:p>
            <a:pPr lvl="1"/>
            <a:r>
              <a:rPr lang="en-US" altLang="ja-JP" dirty="0" smtClean="0"/>
              <a:t>Option 1: Semi-statically configured</a:t>
            </a:r>
          </a:p>
          <a:p>
            <a:pPr lvl="1"/>
            <a:r>
              <a:rPr lang="en-US" altLang="ja-JP" dirty="0" smtClean="0"/>
              <a:t>Option 2: Dynamically switched</a:t>
            </a:r>
          </a:p>
          <a:p>
            <a:pPr lvl="1"/>
            <a:r>
              <a:rPr lang="en-US" altLang="ja-JP" dirty="0"/>
              <a:t>Option 3: Simultaneous transmission is </a:t>
            </a:r>
            <a:r>
              <a:rPr lang="en-US" altLang="ja-JP" dirty="0" smtClean="0"/>
              <a:t>supported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6528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362</Words>
  <Application>Microsoft Office PowerPoint</Application>
  <PresentationFormat>画面に合わせる (4:3)</PresentationFormat>
  <Paragraphs>104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WF on UCI feedback mechanisms for TDD-FDD CA</vt:lpstr>
      <vt:lpstr>Background</vt:lpstr>
      <vt:lpstr>PUCCH issue</vt:lpstr>
      <vt:lpstr>Analysis of PUCCH overhead</vt:lpstr>
      <vt:lpstr>Proposals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UCI for TDD-FDD CA</dc:title>
  <dc:creator>Fred TAKEDA</dc:creator>
  <cp:lastModifiedBy>Fred TAKEDA</cp:lastModifiedBy>
  <cp:revision>24</cp:revision>
  <dcterms:created xsi:type="dcterms:W3CDTF">2013-10-07T09:46:35Z</dcterms:created>
  <dcterms:modified xsi:type="dcterms:W3CDTF">2013-10-08T01:01:55Z</dcterms:modified>
</cp:coreProperties>
</file>