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43" autoAdjust="0"/>
    <p:restoredTop sz="86232" autoAdjust="0"/>
  </p:normalViewPr>
  <p:slideViewPr>
    <p:cSldViewPr>
      <p:cViewPr>
        <p:scale>
          <a:sx n="81" d="100"/>
          <a:sy n="81" d="100"/>
        </p:scale>
        <p:origin x="-1320" y="-2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9967BB-FB51-4B8A-B1DE-7F805F293068}" type="datetimeFigureOut">
              <a:rPr lang="ko-KR" altLang="en-US" smtClean="0"/>
              <a:pPr/>
              <a:t>2013-01-29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F1D883-A503-4170-83B7-75532B68BF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672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1D883-A503-4170-83B7-75532B68BF5F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Small Cell Scenarios &amp; Evaluation Methodology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CMCC, Nokia Siemens Networks</a:t>
            </a:r>
            <a:r>
              <a:rPr lang="en-US" altLang="ko-KR" dirty="0"/>
              <a:t>, Qualcomm, </a:t>
            </a:r>
            <a:r>
              <a:rPr lang="en-US" altLang="ko-KR" dirty="0" err="1" smtClean="0"/>
              <a:t>Renesas</a:t>
            </a:r>
            <a:r>
              <a:rPr lang="en-US" altLang="ko-KR" dirty="0" smtClean="0"/>
              <a:t>, ZTE</a:t>
            </a:r>
            <a:endParaRPr lang="ko-KR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9388" y="530910"/>
            <a:ext cx="518936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latinLnBrk="1" hangingPunct="0">
              <a:tabLst>
                <a:tab pos="1620838" algn="l"/>
              </a:tabLst>
            </a:pPr>
            <a:r>
              <a:rPr kumimoji="1" lang="en-US" altLang="zh-CN" b="1" dirty="0">
                <a:ea typeface="Gulim" pitchFamily="34" charset="-127"/>
                <a:cs typeface="Arial" charset="0"/>
              </a:rPr>
              <a:t>3GPP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TSG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RAN WG1 Meeting </a:t>
            </a:r>
            <a:r>
              <a:rPr kumimoji="1" lang="en-US" altLang="ko-KR" b="1" dirty="0" smtClean="0">
                <a:ea typeface="Gulim" pitchFamily="34" charset="-127"/>
                <a:cs typeface="Arial" charset="0"/>
              </a:rPr>
              <a:t>#72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  <a:p>
            <a:pPr eaLnBrk="0" hangingPunct="0">
              <a:tabLst>
                <a:tab pos="1620838" algn="l"/>
              </a:tabLst>
            </a:pP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St. Julian’s, Malta, January 28th 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– </a:t>
            </a: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February 1st</a:t>
            </a:r>
            <a:r>
              <a:rPr kumimoji="1" lang="en-US" altLang="ko-KR" b="1" dirty="0" smtClean="0">
                <a:ea typeface="Gulim" pitchFamily="34" charset="-127"/>
                <a:cs typeface="Arial" charset="0"/>
              </a:rPr>
              <a:t>,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201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2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</p:txBody>
      </p:sp>
      <p:sp>
        <p:nvSpPr>
          <p:cNvPr id="5" name="부제목 2"/>
          <p:cNvSpPr txBox="1">
            <a:spLocks/>
          </p:cNvSpPr>
          <p:nvPr/>
        </p:nvSpPr>
        <p:spPr bwMode="auto">
          <a:xfrm>
            <a:off x="6572250" y="533400"/>
            <a:ext cx="2571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latinLnBrk="1">
              <a:spcBef>
                <a:spcPct val="20000"/>
              </a:spcBef>
              <a:buFont typeface="Arial" charset="0"/>
              <a:buNone/>
            </a:pPr>
            <a:r>
              <a:rPr lang="en-US" altLang="ko-KR" b="1" dirty="0" smtClean="0">
                <a:ea typeface="맑은 고딕" charset="-127"/>
                <a:cs typeface="Arial" charset="0"/>
              </a:rPr>
              <a:t>R1-130746</a:t>
            </a:r>
            <a:endParaRPr lang="ko-KR" altLang="en-US" b="1" dirty="0">
              <a:ea typeface="맑은 고딕" charset="-127"/>
              <a:cs typeface="Arial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04800" y="1187419"/>
            <a:ext cx="35293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latinLnBrk="1" hangingPunct="0">
              <a:tabLst>
                <a:tab pos="1620838" algn="l"/>
              </a:tabLst>
            </a:pP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Agenda: 7.3.5.1</a:t>
            </a:r>
          </a:p>
          <a:p>
            <a:pPr eaLnBrk="0" latinLnBrk="1" hangingPunct="0">
              <a:tabLst>
                <a:tab pos="1620838" algn="l"/>
              </a:tabLst>
            </a:pP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Document for: </a:t>
            </a: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Discussion/Decision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Backgrounds (1/2)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altLang="ko-KR" dirty="0" smtClean="0"/>
              <a:t>As agreed in TR36.932, small cell study scenarios include:</a:t>
            </a:r>
          </a:p>
          <a:p>
            <a:pPr lvl="1"/>
            <a:r>
              <a:rPr lang="en-US" altLang="ko-KR" dirty="0" smtClean="0"/>
              <a:t>Indoor and outdoor small cell deployments</a:t>
            </a:r>
          </a:p>
          <a:p>
            <a:pPr lvl="2"/>
            <a:r>
              <a:rPr lang="en-US" altLang="ko-KR" i="1" dirty="0" smtClean="0"/>
              <a:t>Section 6.1.2 “</a:t>
            </a:r>
            <a:r>
              <a:rPr lang="en-GB" i="1" dirty="0"/>
              <a:t>Small cell enhancement should target both outdoor and indoor small cell </a:t>
            </a:r>
            <a:r>
              <a:rPr lang="en-GB" i="1" dirty="0" smtClean="0"/>
              <a:t>deployments”</a:t>
            </a:r>
            <a:endParaRPr lang="en-US" altLang="ko-KR" i="1" dirty="0" smtClean="0"/>
          </a:p>
          <a:p>
            <a:pPr lvl="1"/>
            <a:r>
              <a:rPr lang="en-US" altLang="ko-KR" dirty="0" smtClean="0"/>
              <a:t>Sparse and dense small cell deployments</a:t>
            </a:r>
          </a:p>
          <a:p>
            <a:pPr lvl="2"/>
            <a:r>
              <a:rPr lang="en-GB" i="1" dirty="0" smtClean="0"/>
              <a:t>Section 6.1.4 “Small </a:t>
            </a:r>
            <a:r>
              <a:rPr lang="en-GB" i="1" dirty="0"/>
              <a:t>cell enhancement should consider sparse and dense small cell </a:t>
            </a:r>
            <a:r>
              <a:rPr lang="en-GB" i="1" dirty="0" smtClean="0"/>
              <a:t>deployments…</a:t>
            </a:r>
            <a:r>
              <a:rPr lang="en-GB" i="1" dirty="0"/>
              <a:t>, in some scenarios (e.g., dense urban, large shopping mall, etc.), a lot of small cell nodes are densely deployed to support huge traffic over a relatively wide area covered by the small cell </a:t>
            </a:r>
            <a:r>
              <a:rPr lang="en-GB" i="1" dirty="0" smtClean="0"/>
              <a:t>nodes”</a:t>
            </a:r>
          </a:p>
          <a:p>
            <a:r>
              <a:rPr lang="en-US" altLang="ko-KR" dirty="0" smtClean="0"/>
              <a:t>Scenario considered should be truly dense</a:t>
            </a:r>
          </a:p>
          <a:p>
            <a:pPr lvl="1"/>
            <a:r>
              <a:rPr lang="en-US" altLang="ko-KR" dirty="0" smtClean="0"/>
              <a:t>With more cells per macrocell than considered in Rel. 11 (e.g., tens of small cells per macrocell)</a:t>
            </a:r>
          </a:p>
          <a:p>
            <a:pPr lvl="1"/>
            <a:endParaRPr lang="en-US" altLang="ko-KR" dirty="0"/>
          </a:p>
          <a:p>
            <a:pPr lvl="1"/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Backgrounds (2/2)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dirty="0" smtClean="0"/>
              <a:t>For study of indoor, spare/dense small cells, dual-stripe model available in TR36.814 can be leveraged</a:t>
            </a:r>
          </a:p>
          <a:p>
            <a:pPr lvl="1"/>
            <a:r>
              <a:rPr lang="en-US" altLang="ko-KR" dirty="0" smtClean="0"/>
              <a:t>Drop multiple buildings to simulate</a:t>
            </a:r>
          </a:p>
          <a:p>
            <a:pPr lvl="2"/>
            <a:r>
              <a:rPr lang="en-US" altLang="ko-KR" dirty="0" smtClean="0"/>
              <a:t>random and cluster deployment of small cells/UEs</a:t>
            </a:r>
          </a:p>
          <a:p>
            <a:pPr lvl="2"/>
            <a:r>
              <a:rPr lang="en-US" altLang="ko-KR" dirty="0" smtClean="0"/>
              <a:t>sparse and dense small cells</a:t>
            </a:r>
          </a:p>
          <a:p>
            <a:pPr lvl="2"/>
            <a:r>
              <a:rPr lang="en-US" altLang="ko-KR" dirty="0" smtClean="0"/>
              <a:t>Indoor and outdoor UEs</a:t>
            </a:r>
          </a:p>
          <a:p>
            <a:pPr lvl="1"/>
            <a:r>
              <a:rPr lang="en-US" altLang="ko-KR" dirty="0" smtClean="0"/>
              <a:t>Can be used to simulate dense urban, shops, cafes, offices, etc.</a:t>
            </a:r>
          </a:p>
          <a:p>
            <a:pPr lvl="1"/>
            <a:r>
              <a:rPr lang="en-US" altLang="ko-KR" dirty="0" smtClean="0"/>
              <a:t>Dual-stripe model used in the past for several studies and serves as a good springboard for detailed small cell studies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2611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dirty="0" smtClean="0"/>
              <a:t>Consider indoor, dense small cell deployments as one of the prioritized scenarios for evaluation</a:t>
            </a:r>
          </a:p>
          <a:p>
            <a:pPr lvl="1"/>
            <a:r>
              <a:rPr lang="en-US" altLang="ko-KR" dirty="0"/>
              <a:t>U</a:t>
            </a:r>
            <a:r>
              <a:rPr lang="en-US" altLang="ko-KR" dirty="0" smtClean="0"/>
              <a:t>se dual-stripe model from TR36.814 for the corresponding evaluation methodology </a:t>
            </a:r>
          </a:p>
          <a:p>
            <a:pPr lvl="2"/>
            <a:r>
              <a:rPr lang="en-US" altLang="ko-KR" dirty="0" smtClean="0"/>
              <a:t>Drop </a:t>
            </a:r>
            <a:r>
              <a:rPr lang="en-US" altLang="ko-KR" dirty="0"/>
              <a:t>multiple buildings to simulate</a:t>
            </a:r>
          </a:p>
          <a:p>
            <a:pPr lvl="3"/>
            <a:r>
              <a:rPr lang="en-US" altLang="ko-KR" dirty="0" smtClean="0"/>
              <a:t>random and cluster deployment of small cells/UEs</a:t>
            </a:r>
            <a:endParaRPr lang="en-US" altLang="ko-KR" dirty="0"/>
          </a:p>
          <a:p>
            <a:pPr lvl="3"/>
            <a:r>
              <a:rPr lang="en-US" altLang="ko-KR" dirty="0" smtClean="0"/>
              <a:t>sparse and </a:t>
            </a:r>
            <a:r>
              <a:rPr lang="en-US" altLang="ko-KR" dirty="0"/>
              <a:t>dense small </a:t>
            </a:r>
            <a:r>
              <a:rPr lang="en-US" altLang="ko-KR" dirty="0" smtClean="0"/>
              <a:t>cells</a:t>
            </a:r>
          </a:p>
          <a:p>
            <a:pPr lvl="3"/>
            <a:r>
              <a:rPr lang="en-US" altLang="ko-KR" dirty="0" smtClean="0"/>
              <a:t>Indoor and outdoor UEs</a:t>
            </a:r>
            <a:endParaRPr lang="en-US" altLang="ko-KR" dirty="0"/>
          </a:p>
          <a:p>
            <a:pPr lvl="2"/>
            <a:r>
              <a:rPr lang="en-US" altLang="ko-KR" dirty="0" smtClean="0"/>
              <a:t>Additional details to be developed through further discussions</a:t>
            </a:r>
          </a:p>
        </p:txBody>
      </p:sp>
    </p:spTree>
    <p:extLst>
      <p:ext uri="{BB962C8B-B14F-4D97-AF65-F5344CB8AC3E}">
        <p14:creationId xmlns:p14="http://schemas.microsoft.com/office/powerpoint/2010/main" val="309720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</TotalTime>
  <Words>307</Words>
  <Application>Microsoft Office PowerPoint</Application>
  <PresentationFormat>On-screen Show (4:3)</PresentationFormat>
  <Paragraphs>32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Small Cell Scenarios &amp; Evaluation Methodology</vt:lpstr>
      <vt:lpstr> Backgrounds (1/2)</vt:lpstr>
      <vt:lpstr>Backgrounds (2/2)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</dc:title>
  <dc:creator>Han, Seunghee</dc:creator>
  <cp:lastModifiedBy>CP</cp:lastModifiedBy>
  <cp:revision>112</cp:revision>
  <dcterms:created xsi:type="dcterms:W3CDTF">2006-08-16T00:00:00Z</dcterms:created>
  <dcterms:modified xsi:type="dcterms:W3CDTF">2013-01-29T17:12:55Z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307401821</vt:i4>
  </property>
  <property fmtid="{D5CDD505-2E9C-101B-9397-08002B2CF9AE}" pid="4" name="_EmailSubject">
    <vt:lpwstr>Tdoc Request from Qualcomm</vt:lpwstr>
  </property>
  <property fmtid="{D5CDD505-2E9C-101B-9397-08002B2CF9AE}" pid="5" name="_AuthorEmail">
    <vt:lpwstr>cpatel@qti.qualcomm.com</vt:lpwstr>
  </property>
  <property fmtid="{D5CDD505-2E9C-101B-9397-08002B2CF9AE}" pid="6" name="_AuthorEmailDisplayName">
    <vt:lpwstr>Patel, Chirag</vt:lpwstr>
  </property>
</Properties>
</file>