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6" r:id="rId3"/>
    <p:sldId id="267" r:id="rId4"/>
    <p:sldId id="265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124" autoAdjust="0"/>
    <p:restoredTop sz="94660"/>
  </p:normalViewPr>
  <p:slideViewPr>
    <p:cSldViewPr>
      <p:cViewPr varScale="1">
        <p:scale>
          <a:sx n="74" d="100"/>
          <a:sy n="74" d="100"/>
        </p:scale>
        <p:origin x="-1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kumimoji="0" sz="1200"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kumimoji="0" sz="1200" smtClean="0">
                <a:ea typeface="+mn-ea"/>
              </a:defRPr>
            </a:lvl1pPr>
          </a:lstStyle>
          <a:p>
            <a:pPr>
              <a:defRPr/>
            </a:pPr>
            <a:fld id="{BDEE2421-8C95-42B3-BC17-9276F9202B8F}" type="datetimeFigureOut">
              <a:rPr lang="ko-KR" altLang="en-US"/>
              <a:pPr>
                <a:defRPr/>
              </a:pPr>
              <a:t>2012-10-10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ko-KR" noProof="0" smtClean="0"/>
              <a:t>Click to edit Master text styles</a:t>
            </a:r>
          </a:p>
          <a:p>
            <a:pPr lvl="1"/>
            <a:r>
              <a:rPr lang="en-US" altLang="ko-KR" noProof="0" smtClean="0"/>
              <a:t>Second level</a:t>
            </a:r>
          </a:p>
          <a:p>
            <a:pPr lvl="2"/>
            <a:r>
              <a:rPr lang="en-US" altLang="ko-KR" noProof="0" smtClean="0"/>
              <a:t>Third level</a:t>
            </a:r>
          </a:p>
          <a:p>
            <a:pPr lvl="3"/>
            <a:r>
              <a:rPr lang="en-US" altLang="ko-KR" noProof="0" smtClean="0"/>
              <a:t>Fourth level</a:t>
            </a:r>
          </a:p>
          <a:p>
            <a:pPr lvl="4"/>
            <a:r>
              <a:rPr lang="en-US" altLang="ko-KR" noProof="0" smtClean="0"/>
              <a:t>Fifth level</a:t>
            </a:r>
            <a:endParaRPr lang="ko-KR" alt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kumimoji="0" sz="1200">
                <a:ea typeface="+mn-ea"/>
              </a:defRPr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kumimoji="0" sz="1200" smtClean="0">
                <a:ea typeface="+mn-ea"/>
              </a:defRPr>
            </a:lvl1pPr>
          </a:lstStyle>
          <a:p>
            <a:pPr>
              <a:defRPr/>
            </a:pPr>
            <a:fld id="{AD2EDBE2-8245-4AFE-8E22-56BC086AD04B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 latinLnBrk="1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 smtClean="0">
              <a:cs typeface="맑은 고딕"/>
            </a:endParaRPr>
          </a:p>
        </p:txBody>
      </p:sp>
      <p:sp>
        <p:nvSpPr>
          <p:cNvPr id="153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74AA2E4-E7F7-4646-8347-3DEFB3717568}" type="slidenum">
              <a:rPr lang="ko-KR" altLang="en-US">
                <a:cs typeface="맑은 고딕"/>
              </a:rPr>
              <a:pPr/>
              <a:t>1</a:t>
            </a:fld>
            <a:endParaRPr lang="en-US" altLang="ko-KR">
              <a:cs typeface="맑은 고딕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ko-KR" altLang="en-US" smtClean="0">
              <a:cs typeface="맑은 고딕"/>
            </a:endParaRPr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03E03B07-9057-4E51-AE13-1299348B3D80}" type="slidenum">
              <a:rPr lang="ko-KR" altLang="en-US">
                <a:cs typeface="맑은 고딕"/>
              </a:rPr>
              <a:pPr/>
              <a:t>2</a:t>
            </a:fld>
            <a:endParaRPr lang="en-US" altLang="ko-KR">
              <a:cs typeface="맑은 고딕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altLang="ko-KR" smtClean="0"/>
              <a:t>Click to edit Master subtitle style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43B7AB-05B9-4AD7-A511-BBF3586C730D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2335379-CD9E-4C97-8016-E4DAE5A7FDF2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CC418FD-2FE9-4BDC-9CAB-455F7BA95547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ko-KR" dirty="0" smtClean="0"/>
              <a:t>Click to edit Master text styles</a:t>
            </a:r>
          </a:p>
          <a:p>
            <a:pPr lvl="1"/>
            <a:r>
              <a:rPr lang="en-US" altLang="ko-KR" dirty="0" smtClean="0"/>
              <a:t>Second level</a:t>
            </a:r>
          </a:p>
          <a:p>
            <a:pPr lvl="2"/>
            <a:r>
              <a:rPr lang="en-US" altLang="ko-KR" dirty="0" smtClean="0"/>
              <a:t>Third level</a:t>
            </a:r>
          </a:p>
          <a:p>
            <a:pPr lvl="3"/>
            <a:r>
              <a:rPr lang="en-US" altLang="ko-KR" dirty="0" smtClean="0"/>
              <a:t>Fourth level</a:t>
            </a:r>
          </a:p>
          <a:p>
            <a:pPr lvl="4"/>
            <a:r>
              <a:rPr lang="en-US" altLang="ko-KR" dirty="0" smtClean="0"/>
              <a:t>Fifth level</a:t>
            </a:r>
            <a:endParaRPr lang="ko-KR" altLang="en-US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01194EF-0FB5-4A05-AE7B-CE19A2FBDFC4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20452D4-3124-4D7E-AD40-7AA5E17F3CD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6F4B6B-5767-4B82-9091-4860E6AB0AE1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3E69F54-11F1-48A9-8A8F-875D6A5ABB63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4FFCD69-B404-44B2-829F-4E9033340E4A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AFAB49C-23D8-4687-862E-042EC22A6527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  <a:endParaRPr lang="ko-KR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1D4D85-EA7E-4A0A-96E3-518312AED0E0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ko-KR" smtClean="0"/>
              <a:t>Click to edit Master title style</a:t>
            </a:r>
            <a:endParaRPr lang="ko-KR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ko-KR" alt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ko-KR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endParaRPr lang="en-US" altLang="ko-KR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D4C724-A3DA-4EBA-86C4-2382A94D9749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400"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400">
                <a:ea typeface="Gulim" pitchFamily="34" charset="-127"/>
              </a:defRPr>
            </a:lvl1pPr>
          </a:lstStyle>
          <a:p>
            <a:endParaRPr lang="en-US" altLang="ko-K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400">
                <a:ea typeface="Gulim" pitchFamily="34" charset="-127"/>
              </a:defRPr>
            </a:lvl1pPr>
          </a:lstStyle>
          <a:p>
            <a:fld id="{CA8EE501-0759-4553-AC4B-4593A793E266}" type="slidenum">
              <a:rPr lang="en-US" altLang="ko-KR"/>
              <a:pPr/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sz="4000" smtClean="0">
                <a:ea typeface="Gulim" pitchFamily="34" charset="-127"/>
              </a:rPr>
              <a:t>Way forward on soft buffer handling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4400" y="4191000"/>
            <a:ext cx="7391400" cy="1981200"/>
          </a:xfrm>
        </p:spPr>
        <p:txBody>
          <a:bodyPr/>
          <a:lstStyle/>
          <a:p>
            <a:pPr eaLnBrk="1" hangingPunct="1"/>
            <a:r>
              <a:rPr lang="en-US" altLang="ja-JP" sz="2400" smtClean="0">
                <a:ea typeface="Gulim" pitchFamily="34" charset="-127"/>
              </a:rPr>
              <a:t>CMCC, ITRI</a:t>
            </a:r>
            <a:r>
              <a:rPr lang="en-US" altLang="ja-JP" sz="2400" dirty="0" smtClean="0">
                <a:ea typeface="Gulim" pitchFamily="34" charset="-127"/>
              </a:rPr>
              <a:t>, Panasonic, </a:t>
            </a:r>
            <a:r>
              <a:rPr lang="en-US" altLang="ko-KR" sz="2400" dirty="0" smtClean="0">
                <a:ea typeface="Gulim" pitchFamily="34" charset="-127"/>
              </a:rPr>
              <a:t>Samsung, …</a:t>
            </a:r>
          </a:p>
        </p:txBody>
      </p:sp>
      <p:sp>
        <p:nvSpPr>
          <p:cNvPr id="14339" name="Rectangle 4"/>
          <p:cNvSpPr>
            <a:spLocks noChangeArrowheads="1"/>
          </p:cNvSpPr>
          <p:nvPr/>
        </p:nvSpPr>
        <p:spPr bwMode="auto">
          <a:xfrm>
            <a:off x="0" y="77788"/>
            <a:ext cx="91440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kumimoji="0" lang="en-GB" altLang="ko-KR" b="1" dirty="0">
                <a:ea typeface="맑은 고딕"/>
                <a:cs typeface="Times New Roman" pitchFamily="18" charset="0"/>
              </a:rPr>
              <a:t>3GPP TSG RAN WG1 #70bis	                     			</a:t>
            </a:r>
            <a:r>
              <a:rPr kumimoji="0" lang="en-US" altLang="ko-KR" b="1" i="1" smtClean="0">
                <a:ea typeface="맑은 고딕"/>
                <a:cs typeface="Times New Roman" pitchFamily="18" charset="0"/>
              </a:rPr>
              <a:t>R1-124615</a:t>
            </a:r>
            <a:endParaRPr kumimoji="0" lang="en-US" altLang="ko-KR" b="1" i="1" dirty="0">
              <a:ea typeface="맑은 고딕"/>
              <a:cs typeface="Times New Roman" pitchFamily="18" charset="0"/>
            </a:endParaRPr>
          </a:p>
          <a:p>
            <a:pPr eaLnBrk="0" hangingPunct="0"/>
            <a:r>
              <a:rPr kumimoji="0" lang="en-US" altLang="zh-CN" b="1" dirty="0">
                <a:ea typeface="맑은 고딕"/>
                <a:cs typeface="Times New Roman" pitchFamily="18" charset="0"/>
              </a:rPr>
              <a:t>San Diego, USA, October 8 – 12, 2012</a:t>
            </a:r>
            <a:r>
              <a:rPr kumimoji="0" lang="en-GB" altLang="ko-KR" b="1" dirty="0">
                <a:ea typeface="맑은 고딕"/>
                <a:cs typeface="Times New Roman" pitchFamily="18" charset="0"/>
              </a:rPr>
              <a:t>			Agenda item: 7.2.3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Gulim" pitchFamily="34" charset="-127"/>
              </a:rPr>
              <a:t>Proposal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371600"/>
            <a:ext cx="8229600" cy="472440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defRPr/>
            </a:pPr>
            <a:r>
              <a:rPr lang="en-US" altLang="ja-JP" sz="2800" dirty="0" smtClean="0">
                <a:ea typeface="ＭＳ Ｐゴシック" pitchFamily="34" charset="-128"/>
              </a:rPr>
              <a:t>For TDD inter-band CA </a:t>
            </a:r>
            <a:r>
              <a:rPr lang="en-US" altLang="ko-KR" sz="2800" dirty="0" smtClean="0"/>
              <a:t>with different UL/DL configuration</a:t>
            </a:r>
            <a:r>
              <a:rPr lang="en-US" altLang="ja-JP" sz="2800" dirty="0" smtClean="0">
                <a:ea typeface="ＭＳ Ｐゴシック" pitchFamily="34" charset="-128"/>
              </a:rPr>
              <a:t>, </a:t>
            </a:r>
          </a:p>
          <a:p>
            <a:pPr lvl="1" eaLnBrk="1" hangingPunct="1">
              <a:defRPr/>
            </a:pPr>
            <a:r>
              <a:rPr lang="en-US" altLang="ja-JP" sz="2400" dirty="0" smtClean="0">
                <a:ea typeface="ＭＳ Ｐゴシック" pitchFamily="34" charset="-128"/>
              </a:rPr>
              <a:t>The rate matching procedure in TS 36.212 is kept unchanged except the following: </a:t>
            </a:r>
          </a:p>
          <a:p>
            <a:pPr lvl="2" eaLnBrk="1" hangingPunct="1">
              <a:defRPr/>
            </a:pPr>
            <a:r>
              <a:rPr lang="en-US" altLang="ja-JP" sz="2200" i="1" dirty="0" smtClean="0">
                <a:ea typeface="ＭＳ Ｐゴシック" pitchFamily="34" charset="-128"/>
              </a:rPr>
              <a:t>M</a:t>
            </a:r>
            <a:r>
              <a:rPr lang="en-US" altLang="ja-JP" sz="2200" baseline="-25000" dirty="0" smtClean="0">
                <a:ea typeface="ＭＳ Ｐゴシック" pitchFamily="34" charset="-128"/>
              </a:rPr>
              <a:t>DL_HARQ </a:t>
            </a:r>
            <a:r>
              <a:rPr lang="en-US" altLang="ja-JP" sz="2200" dirty="0" smtClean="0">
                <a:ea typeface="ＭＳ Ｐゴシック" pitchFamily="34" charset="-128"/>
              </a:rPr>
              <a:t>is </a:t>
            </a:r>
            <a:r>
              <a:rPr lang="en-US" altLang="ja-JP" sz="2200" dirty="0">
                <a:ea typeface="ＭＳ Ｐゴシック" pitchFamily="34" charset="-128"/>
              </a:rPr>
              <a:t>the maximum number of DL HARQ </a:t>
            </a:r>
            <a:r>
              <a:rPr lang="en-US" altLang="ja-JP" sz="2200" dirty="0" smtClean="0">
                <a:ea typeface="ＭＳ Ｐゴシック" pitchFamily="34" charset="-128"/>
              </a:rPr>
              <a:t>processes defined in Table 7-1 in TS 36.213 for the DL-reference UL/DL configuration of the serving cell</a:t>
            </a:r>
          </a:p>
          <a:p>
            <a:pPr lvl="1" eaLnBrk="1" hangingPunct="1">
              <a:defRPr/>
            </a:pPr>
            <a:r>
              <a:rPr lang="en-US" altLang="ko-KR" sz="2400" dirty="0"/>
              <a:t>The operation of storing soft channel bits </a:t>
            </a:r>
            <a:r>
              <a:rPr lang="en-US" altLang="ja-JP" sz="2400" dirty="0" smtClean="0">
                <a:ea typeface="ＭＳ Ｐゴシック" pitchFamily="34" charset="-128"/>
              </a:rPr>
              <a:t>in TS 36.213 is kept unchanged except the following:</a:t>
            </a:r>
          </a:p>
          <a:p>
            <a:pPr lvl="2" eaLnBrk="1" hangingPunct="1">
              <a:defRPr/>
            </a:pPr>
            <a:r>
              <a:rPr lang="en-US" altLang="ja-JP" sz="2200" i="1" dirty="0" smtClean="0">
                <a:ea typeface="ＭＳ Ｐゴシック" pitchFamily="34" charset="-128"/>
              </a:rPr>
              <a:t>M</a:t>
            </a:r>
            <a:r>
              <a:rPr lang="en-US" altLang="ja-JP" sz="2200" baseline="-25000" dirty="0" smtClean="0">
                <a:ea typeface="ＭＳ Ｐゴシック" pitchFamily="34" charset="-128"/>
              </a:rPr>
              <a:t>DL_HARQ </a:t>
            </a:r>
            <a:r>
              <a:rPr lang="en-US" altLang="ja-JP" sz="2200" dirty="0" smtClean="0">
                <a:ea typeface="ＭＳ Ｐゴシック" pitchFamily="34" charset="-128"/>
              </a:rPr>
              <a:t>is the maximum number of DL HARQ processes defined in Table 7-1 in TS 36.213 for the DL-reference UL/DL configuration of the serving cell</a:t>
            </a:r>
          </a:p>
          <a:p>
            <a:pPr lvl="1" eaLnBrk="1" hangingPunct="1">
              <a:defRPr/>
            </a:pPr>
            <a:r>
              <a:rPr lang="en-US" altLang="ja-JP" sz="2400" i="1" dirty="0" smtClean="0">
                <a:ea typeface="ＭＳ Ｐゴシック" pitchFamily="34" charset="-128"/>
              </a:rPr>
              <a:t>M</a:t>
            </a:r>
            <a:r>
              <a:rPr lang="en-US" altLang="ja-JP" sz="2400" baseline="-25000" dirty="0" smtClean="0">
                <a:ea typeface="ＭＳ Ｐゴシック" pitchFamily="34" charset="-128"/>
              </a:rPr>
              <a:t>DL_HARQ </a:t>
            </a:r>
            <a:r>
              <a:rPr lang="en-US" altLang="ja-JP" sz="2400" dirty="0" smtClean="0">
                <a:ea typeface="ＭＳ Ｐゴシック" pitchFamily="34" charset="-128"/>
              </a:rPr>
              <a:t>is separately determined for self-scheduling case and cross-carrier </a:t>
            </a:r>
            <a:r>
              <a:rPr lang="en-US" altLang="ja-JP" sz="2400" smtClean="0">
                <a:ea typeface="ＭＳ Ｐゴシック" pitchFamily="34" charset="-128"/>
              </a:rPr>
              <a:t>scheduling case</a:t>
            </a:r>
            <a:endParaRPr lang="en-US" altLang="ja-JP" sz="260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mtClean="0">
                <a:ea typeface="Gulim" pitchFamily="34" charset="-127"/>
              </a:rPr>
              <a:t>Annex A: Rate matching</a:t>
            </a:r>
            <a:endParaRPr lang="en-US" altLang="zh-CN" smtClean="0">
              <a:ea typeface="SimSun" pitchFamily="2" charset="-122"/>
            </a:endParaRPr>
          </a:p>
        </p:txBody>
      </p:sp>
      <p:sp>
        <p:nvSpPr>
          <p:cNvPr id="4608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z="2400" smtClean="0">
                <a:ea typeface="ＭＳ Ｐゴシック" charset="-128"/>
              </a:rPr>
              <a:t>The parameter </a:t>
            </a:r>
            <a:r>
              <a:rPr lang="en-US" altLang="ja-JP" sz="2400" i="1" smtClean="0">
                <a:ea typeface="ＭＳ Ｐゴシック" charset="-128"/>
              </a:rPr>
              <a:t>N</a:t>
            </a:r>
            <a:r>
              <a:rPr lang="en-US" altLang="ja-JP" sz="2400" baseline="-25000" smtClean="0">
                <a:ea typeface="ＭＳ Ｐゴシック" charset="-128"/>
              </a:rPr>
              <a:t>IR</a:t>
            </a:r>
            <a:r>
              <a:rPr lang="en-US" altLang="ja-JP" sz="2400" smtClean="0">
                <a:ea typeface="ＭＳ Ｐゴシック" charset="-128"/>
              </a:rPr>
              <a:t> for a serving cell is</a:t>
            </a:r>
          </a:p>
          <a:p>
            <a:pPr eaLnBrk="1" hangingPunct="1">
              <a:lnSpc>
                <a:spcPct val="90000"/>
              </a:lnSpc>
            </a:pPr>
            <a:endParaRPr lang="en-US" altLang="ja-JP" sz="2400" smtClean="0"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ja-JP" sz="2400" smtClean="0"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ja-JP" sz="2400" smtClean="0">
              <a:ea typeface="ＭＳ Ｐゴシック" charset="-128"/>
            </a:endParaRPr>
          </a:p>
          <a:p>
            <a:pPr lvl="1" eaLnBrk="1" hangingPunct="1"/>
            <a:r>
              <a:rPr lang="en-US" altLang="ja-JP" sz="2000" i="1" smtClean="0">
                <a:ea typeface="ＭＳ Ｐゴシック" charset="-128"/>
              </a:rPr>
              <a:t>M</a:t>
            </a:r>
            <a:r>
              <a:rPr lang="en-US" altLang="ja-JP" sz="2000" baseline="-25000" smtClean="0">
                <a:ea typeface="ＭＳ Ｐゴシック" charset="-128"/>
              </a:rPr>
              <a:t>DL_HARQ </a:t>
            </a:r>
            <a:r>
              <a:rPr lang="en-US" altLang="ja-JP" sz="2000" smtClean="0">
                <a:ea typeface="ＭＳ Ｐゴシック" charset="-128"/>
              </a:rPr>
              <a:t>is the maximum number of DL HARQ processes defined in Table 7-1 in TS 36.213 for the DL-reference UL/DL configuration of the serving cell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ja-JP" sz="2000" smtClean="0">
                <a:ea typeface="ＭＳ Ｐゴシック" charset="-128"/>
              </a:rPr>
              <a:t>Other parameters reuse Rel-10 definitions for the serving cell</a:t>
            </a:r>
          </a:p>
        </p:txBody>
      </p:sp>
      <p:sp>
        <p:nvSpPr>
          <p:cNvPr id="46090" name="Rectangle 5"/>
          <p:cNvSpPr>
            <a:spLocks noChangeArrowheads="1"/>
          </p:cNvSpPr>
          <p:nvPr/>
        </p:nvSpPr>
        <p:spPr bwMode="auto">
          <a:xfrm>
            <a:off x="0" y="32051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en-US">
              <a:ea typeface="SimSun" pitchFamily="2" charset="-122"/>
            </a:endParaRPr>
          </a:p>
        </p:txBody>
      </p:sp>
      <p:graphicFrame>
        <p:nvGraphicFramePr>
          <p:cNvPr id="46087" name="Object 7"/>
          <p:cNvGraphicFramePr>
            <a:graphicFrameLocks noChangeAspect="1"/>
          </p:cNvGraphicFramePr>
          <p:nvPr/>
        </p:nvGraphicFramePr>
        <p:xfrm>
          <a:off x="1828800" y="2133600"/>
          <a:ext cx="4824413" cy="949325"/>
        </p:xfrm>
        <a:graphic>
          <a:graphicData uri="http://schemas.openxmlformats.org/presentationml/2006/ole">
            <p:oleObj spid="_x0000_s46087" name="Equation" r:id="rId3" imgW="2260600" imgH="444500" progId="Equation.3">
              <p:embed/>
            </p:oleObj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6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ko-KR" sz="4000" smtClean="0">
                <a:ea typeface="Gulim" pitchFamily="34" charset="-127"/>
              </a:rPr>
              <a:t>Annex B: Storing soft channel bits </a:t>
            </a:r>
            <a:endParaRPr lang="en-US" altLang="zh-CN" sz="4000" smtClean="0">
              <a:ea typeface="SimSun" pitchFamily="2" charset="-122"/>
            </a:endParaRPr>
          </a:p>
        </p:txBody>
      </p:sp>
      <p:sp>
        <p:nvSpPr>
          <p:cNvPr id="2356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ja-JP" sz="2400" smtClean="0">
                <a:ea typeface="ＭＳ Ｐゴシック" charset="-128"/>
              </a:rPr>
              <a:t>For each serving cell, for at least </a:t>
            </a:r>
            <a:r>
              <a:rPr lang="en-US" altLang="ja-JP" sz="2400" i="1" smtClean="0">
                <a:ea typeface="ＭＳ Ｐゴシック" charset="-128"/>
              </a:rPr>
              <a:t>K</a:t>
            </a:r>
            <a:r>
              <a:rPr lang="en-US" altLang="ja-JP" sz="2400" baseline="-25000" smtClean="0">
                <a:ea typeface="ＭＳ Ｐゴシック" charset="-128"/>
              </a:rPr>
              <a:t>MIMO </a:t>
            </a:r>
            <a:r>
              <a:rPr lang="en-US" altLang="ja-JP" sz="2400" smtClean="0">
                <a:ea typeface="ＭＳ Ｐゴシック" charset="-128"/>
              </a:rPr>
              <a:t>*min(</a:t>
            </a:r>
            <a:r>
              <a:rPr lang="en-US" altLang="ja-JP" sz="2400" i="1" smtClean="0">
                <a:ea typeface="ＭＳ Ｐゴシック" charset="-128"/>
              </a:rPr>
              <a:t>M</a:t>
            </a:r>
            <a:r>
              <a:rPr lang="en-US" altLang="ja-JP" sz="2400" baseline="-25000" smtClean="0">
                <a:ea typeface="ＭＳ Ｐゴシック" charset="-128"/>
              </a:rPr>
              <a:t>DL_HARQ</a:t>
            </a:r>
            <a:r>
              <a:rPr lang="en-US" altLang="ja-JP" sz="2400" smtClean="0">
                <a:ea typeface="ＭＳ Ｐゴシック" charset="-128"/>
              </a:rPr>
              <a:t>, </a:t>
            </a:r>
            <a:r>
              <a:rPr lang="en-US" altLang="ja-JP" sz="2400" i="1" smtClean="0">
                <a:ea typeface="ＭＳ Ｐゴシック" charset="-128"/>
              </a:rPr>
              <a:t>M</a:t>
            </a:r>
            <a:r>
              <a:rPr lang="en-US" altLang="ja-JP" sz="2400" baseline="-25000" smtClean="0">
                <a:ea typeface="ＭＳ Ｐゴシック" charset="-128"/>
              </a:rPr>
              <a:t>limit</a:t>
            </a:r>
            <a:r>
              <a:rPr lang="en-US" altLang="ja-JP" sz="2400" smtClean="0">
                <a:ea typeface="ＭＳ Ｐゴシック" charset="-128"/>
              </a:rPr>
              <a:t>) transport blocks, upon decoding failure of a code block of a transport block, the UE shall store at least </a:t>
            </a:r>
            <a:r>
              <a:rPr lang="en-US" altLang="ja-JP" sz="2400" i="1" smtClean="0">
                <a:ea typeface="ＭＳ Ｐゴシック" charset="-128"/>
              </a:rPr>
              <a:t>n</a:t>
            </a:r>
            <a:r>
              <a:rPr lang="en-US" altLang="ja-JP" sz="2400" baseline="-25000" smtClean="0">
                <a:ea typeface="ＭＳ Ｐゴシック" charset="-128"/>
              </a:rPr>
              <a:t>SB</a:t>
            </a:r>
            <a:r>
              <a:rPr lang="en-US" altLang="ja-JP" sz="2400" smtClean="0">
                <a:ea typeface="ＭＳ Ｐゴシック" charset="-128"/>
              </a:rPr>
              <a:t> received soft channel bits for the code block, where</a:t>
            </a:r>
          </a:p>
          <a:p>
            <a:pPr eaLnBrk="1" hangingPunct="1">
              <a:lnSpc>
                <a:spcPct val="90000"/>
              </a:lnSpc>
            </a:pPr>
            <a:endParaRPr lang="en-US" altLang="ja-JP" sz="2400" smtClean="0"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ja-JP" sz="2400" smtClean="0">
              <a:ea typeface="ＭＳ Ｐゴシック" charset="-128"/>
            </a:endParaRPr>
          </a:p>
          <a:p>
            <a:pPr eaLnBrk="1" hangingPunct="1">
              <a:lnSpc>
                <a:spcPct val="90000"/>
              </a:lnSpc>
            </a:pPr>
            <a:endParaRPr lang="en-US" altLang="ja-JP" sz="2400" smtClean="0">
              <a:ea typeface="ＭＳ Ｐゴシック" charset="-128"/>
            </a:endParaRPr>
          </a:p>
          <a:p>
            <a:pPr lvl="1" eaLnBrk="1" hangingPunct="1"/>
            <a:r>
              <a:rPr lang="en-US" altLang="ja-JP" sz="2000" i="1" smtClean="0">
                <a:ea typeface="ＭＳ Ｐゴシック" charset="-128"/>
              </a:rPr>
              <a:t>M</a:t>
            </a:r>
            <a:r>
              <a:rPr lang="en-US" altLang="ja-JP" sz="2000" baseline="-25000" smtClean="0">
                <a:ea typeface="ＭＳ Ｐゴシック" charset="-128"/>
              </a:rPr>
              <a:t>DL_HARQ </a:t>
            </a:r>
            <a:r>
              <a:rPr lang="en-US" altLang="ja-JP" sz="2000" smtClean="0">
                <a:ea typeface="ＭＳ Ｐゴシック" charset="-128"/>
              </a:rPr>
              <a:t>is the maximum number of DL HARQ processes defined in Table 7-1 in TS 36.213 for the DL-reference UL/DL configuration of the serving cell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ja-JP" sz="2000" smtClean="0">
                <a:ea typeface="ＭＳ Ｐゴシック" charset="-128"/>
              </a:rPr>
              <a:t>Other parameters reuse Rel-10 definitions for the serving cell</a:t>
            </a:r>
          </a:p>
        </p:txBody>
      </p:sp>
      <p:sp>
        <p:nvSpPr>
          <p:cNvPr id="23562" name="Rectangle 5"/>
          <p:cNvSpPr>
            <a:spLocks noChangeArrowheads="1"/>
          </p:cNvSpPr>
          <p:nvPr/>
        </p:nvSpPr>
        <p:spPr bwMode="auto">
          <a:xfrm>
            <a:off x="0" y="31956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kumimoji="0" lang="zh-CN" altLang="en-US">
              <a:ea typeface="SimSun" pitchFamily="2" charset="-122"/>
            </a:endParaRPr>
          </a:p>
        </p:txBody>
      </p:sp>
      <p:graphicFrame>
        <p:nvGraphicFramePr>
          <p:cNvPr id="23559" name="Object 7"/>
          <p:cNvGraphicFramePr>
            <a:graphicFrameLocks noChangeAspect="1"/>
          </p:cNvGraphicFramePr>
          <p:nvPr/>
        </p:nvGraphicFramePr>
        <p:xfrm>
          <a:off x="1295400" y="3048000"/>
          <a:ext cx="6264275" cy="968375"/>
        </p:xfrm>
        <a:graphic>
          <a:graphicData uri="http://schemas.openxmlformats.org/presentationml/2006/ole">
            <p:oleObj spid="_x0000_s23559" name="Equation" r:id="rId3" imgW="3048000" imgH="469900" progId="Equation.3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2678</TotalTime>
  <Words>259</Words>
  <Application>Microsoft Office PowerPoint</Application>
  <PresentationFormat>全屏显示(4:3)</PresentationFormat>
  <Paragraphs>27</Paragraphs>
  <Slides>4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Default Design</vt:lpstr>
      <vt:lpstr>Equation</vt:lpstr>
      <vt:lpstr>Way forward on soft buffer handling</vt:lpstr>
      <vt:lpstr>Proposal</vt:lpstr>
      <vt:lpstr>Annex A: Rate matching</vt:lpstr>
      <vt:lpstr>Annex B: Storing soft channel bits </vt:lpstr>
    </vt:vector>
  </TitlesOfParts>
  <Company>Ericsson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.</dc:title>
  <dc:creator>.</dc:creator>
  <cp:lastModifiedBy>Yingyang Li</cp:lastModifiedBy>
  <cp:revision>72</cp:revision>
  <dcterms:created xsi:type="dcterms:W3CDTF">2012-02-08T11:37:29Z</dcterms:created>
  <dcterms:modified xsi:type="dcterms:W3CDTF">2012-10-10T04:17:57Z</dcterms:modified>
</cp:coreProperties>
</file>