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7" r:id="rId2"/>
    <p:sldId id="283" r:id="rId3"/>
    <p:sldId id="275" r:id="rId4"/>
    <p:sldId id="281" r:id="rId5"/>
    <p:sldId id="279" r:id="rId6"/>
    <p:sldId id="280" r:id="rId7"/>
    <p:sldId id="28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67" autoAdjust="0"/>
    <p:restoredTop sz="94660"/>
  </p:normalViewPr>
  <p:slideViewPr>
    <p:cSldViewPr>
      <p:cViewPr>
        <p:scale>
          <a:sx n="94" d="100"/>
          <a:sy n="94" d="100"/>
        </p:scale>
        <p:origin x="-80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0F5E8BC-9317-43EE-88B7-0BE51BF11174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C212E65-9FB1-4571-B5A4-36F68CFC446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08308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47C1538-24C1-411A-8C72-F0D013A085D6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0EB22-4FA5-4D77-BC70-813D5063EB11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BA0A1-0CB7-472A-8F68-81A0C2FA38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87E76-7A03-4A05-9467-1A535A9B88CB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E6F2B-00A5-44D9-8B35-841F2896C2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CFD64-DF78-48BD-8B6A-2821367CF99A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A4392-1BD8-4664-9A49-0F3CD7EAC4B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0E715-9BE0-4C14-B27C-FEEAC3596DDA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1E090-5651-476E-A685-A4669809FEB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2C098-B400-4A7A-B6B1-2A03137D1933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A1E7-7991-4697-AD0C-70F6C1B112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C2CB4-8FC6-4C00-918C-54091F298671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29F2D-3CA4-4B46-9E98-26F4E430FC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CB95E-91D6-40A3-912A-DF08B99A201A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CFE38-E790-4293-A610-3B6386E84A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D35E-8337-4CE6-8D2F-B3A7F1E8B9EF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EB3F7-E7DB-4255-93C5-41C52900C0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DA1F9-55A5-4B99-9EA3-8AC25CE63F44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24AF0-2E71-4CCC-A7D7-7600745B0F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0B19E-D1EB-408F-9ACD-315DE97358DE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25004-B769-4F92-A65B-6BEAE53902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1ED51-F0A9-428C-ACAD-E9A1B9CD3525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BE6-E2A5-45A7-8641-225DECB2AA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06CDCBD-53DF-4BA8-A0A0-77CE869DAAD3}" type="datetimeFigureOut">
              <a:rPr lang="zh-CN" altLang="en-US"/>
              <a:pPr>
                <a:defRPr/>
              </a:pPr>
              <a:t>2012/8/16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C6C2ED4-90B9-4F63-B11B-000CC6B5B2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Way Forward on </a:t>
            </a:r>
            <a:r>
              <a:rPr lang="en-US" altLang="ja-JP" sz="40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/>
            </a:r>
            <a:br>
              <a:rPr lang="en-US" altLang="ja-JP" sz="40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</a:b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Interference Measurement </a:t>
            </a:r>
            <a:r>
              <a:rPr lang="en-US" altLang="ja-JP" sz="40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in Rel-11</a:t>
            </a:r>
            <a:endParaRPr lang="en-US" altLang="zh-CN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3810000"/>
            <a:ext cx="7467600" cy="2362200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NTT DOCOMO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ja-JP" sz="2800" dirty="0" smtClean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Hitachi</a:t>
            </a:r>
            <a:r>
              <a:rPr lang="en-US" altLang="ja-JP" sz="2800" dirty="0" smtClean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Institute </a:t>
            </a:r>
            <a:r>
              <a:rPr lang="en-US" altLang="zh-C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Infocomm</a:t>
            </a:r>
            <a:r>
              <a:rPr lang="en-US" altLang="zh-C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Researc</a:t>
            </a:r>
            <a:r>
              <a:rPr lang="en-US" altLang="ja-JP" sz="2800" dirty="0" smtClean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h, 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Nokia</a:t>
            </a:r>
            <a:r>
              <a:rPr lang="en-US" altLang="zh-C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Nokia Siemens Networks,</a:t>
            </a:r>
            <a:r>
              <a:rPr lang="en-US" altLang="ja-JP" sz="2800" dirty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 </a:t>
            </a:r>
            <a:r>
              <a:rPr lang="en-US" altLang="ja-JP" sz="2800" dirty="0" smtClean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Sharp</a:t>
            </a:r>
            <a:r>
              <a:rPr lang="en-US" altLang="ja-JP" sz="28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, </a:t>
            </a:r>
            <a:r>
              <a:rPr lang="en-US" altLang="ja-JP" sz="2800" dirty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Sony</a:t>
            </a:r>
            <a:r>
              <a:rPr lang="en-US" altLang="ja-JP" sz="28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, </a:t>
            </a:r>
            <a:r>
              <a:rPr lang="en-US" altLang="ja-JP" sz="2800" dirty="0" smtClean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Qualcomm</a:t>
            </a:r>
            <a:endParaRPr lang="en-US" altLang="zh-CN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#70</a:t>
            </a:r>
            <a:r>
              <a:rPr lang="en-GB" altLang="ja-JP" b="1" dirty="0">
                <a:ea typeface="맑은 고딕" pitchFamily="34" charset="-127"/>
                <a:cs typeface="Times New Roman" pitchFamily="18" charset="0"/>
              </a:rPr>
              <a:t>	</a:t>
            </a:r>
            <a:r>
              <a:rPr lang="en-GB" altLang="ko-KR" b="1" dirty="0">
                <a:cs typeface="Times New Roman" pitchFamily="18" charset="0"/>
              </a:rPr>
              <a:t>			                     </a:t>
            </a:r>
            <a:r>
              <a:rPr lang="en-GB" altLang="ko-KR" b="1" i="1" dirty="0" smtClean="0">
                <a:cs typeface="Times New Roman" pitchFamily="18" charset="0"/>
              </a:rPr>
              <a:t>R1-1</a:t>
            </a:r>
            <a:r>
              <a:rPr lang="en-GB" altLang="ja-JP" b="1" i="1" dirty="0" smtClean="0">
                <a:ea typeface="맑은 고딕" pitchFamily="34" charset="-127"/>
                <a:cs typeface="Times New Roman" pitchFamily="18" charset="0"/>
              </a:rPr>
              <a:t>2</a:t>
            </a:r>
            <a:r>
              <a:rPr lang="en-US" altLang="ja-JP" b="1" i="1" smtClean="0">
                <a:ea typeface="맑은 고딕" pitchFamily="34" charset="-127"/>
                <a:cs typeface="Times New Roman" pitchFamily="18" charset="0"/>
              </a:rPr>
              <a:t>3982</a:t>
            </a:r>
            <a:endParaRPr lang="en-US" altLang="ko-KR" dirty="0">
              <a:cs typeface="Times New Roman" pitchFamily="18" charset="0"/>
            </a:endParaRPr>
          </a:p>
          <a:p>
            <a:pPr eaLnBrk="0" hangingPunct="0"/>
            <a:r>
              <a:rPr lang="en-US" altLang="zh-CN" b="1" dirty="0">
                <a:ea typeface="Batang" pitchFamily="18" charset="-127"/>
                <a:cs typeface="Times New Roman" pitchFamily="18" charset="0"/>
              </a:rPr>
              <a:t>Qingdao, China, August 13 - 17, 2012</a:t>
            </a:r>
            <a:endParaRPr lang="en-GB" altLang="ko-KR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29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/>
              <a:t>Agenda item: </a:t>
            </a:r>
            <a:r>
              <a:rPr lang="en-US" altLang="ja-JP">
                <a:ea typeface="맑은 고딕" pitchFamily="34" charset="-127"/>
              </a:rPr>
              <a:t>7.5.1.2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Background</a:t>
            </a:r>
            <a:br>
              <a:rPr lang="en-US" altLang="zh-CN" sz="3200" dirty="0" smtClean="0"/>
            </a:br>
            <a:r>
              <a:rPr lang="en-US" altLang="zh-CN" sz="3200" dirty="0" smtClean="0"/>
              <a:t>(Possible Agreement </a:t>
            </a:r>
            <a:r>
              <a:rPr lang="en-US" altLang="zh-CN" sz="3200" dirty="0"/>
              <a:t>F</a:t>
            </a:r>
            <a:r>
              <a:rPr lang="en-US" altLang="zh-CN" sz="3200" dirty="0" smtClean="0"/>
              <a:t>rom Chairman’s Notes)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Interference </a:t>
            </a:r>
            <a:r>
              <a:rPr lang="en-US" altLang="zh-CN" sz="2400" dirty="0"/>
              <a:t>Measurement Resources (IMRs) can be partially overlapped with each other by exploiting hopping to increase the maximum number of configurations of the interference part of CSI</a:t>
            </a:r>
          </a:p>
          <a:p>
            <a:pPr lvl="1"/>
            <a:r>
              <a:rPr lang="en-US" altLang="zh-CN" sz="2400" dirty="0" smtClean="0"/>
              <a:t>All </a:t>
            </a:r>
            <a:r>
              <a:rPr lang="en-US" altLang="zh-CN" sz="2400" dirty="0"/>
              <a:t>the IMRs configured for a given UE shall be orthogonal across all </a:t>
            </a:r>
            <a:r>
              <a:rPr lang="en-US" altLang="zh-CN" sz="2400" dirty="0" err="1"/>
              <a:t>subframes</a:t>
            </a:r>
            <a:endParaRPr lang="en-US" altLang="zh-CN" sz="2400" dirty="0"/>
          </a:p>
          <a:p>
            <a:pPr lvl="1"/>
            <a:r>
              <a:rPr lang="en-US" altLang="zh-CN" sz="2400" dirty="0" smtClean="0"/>
              <a:t>Hopping </a:t>
            </a:r>
            <a:r>
              <a:rPr lang="en-US" altLang="zh-CN" sz="2400" dirty="0"/>
              <a:t>/ no-hopping is configurable 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78331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body" idx="1"/>
          </p:nvPr>
        </p:nvSpPr>
        <p:spPr>
          <a:xfrm>
            <a:off x="304800" y="1219200"/>
            <a:ext cx="8458200" cy="5257800"/>
          </a:xfrm>
          <a:noFill/>
        </p:spPr>
        <p:txBody>
          <a:bodyPr/>
          <a:lstStyle/>
          <a:p>
            <a:pPr marL="400050"/>
            <a:r>
              <a:rPr lang="en-US" altLang="zh-CN" sz="2400" dirty="0" smtClean="0"/>
              <a:t>Interference Measurement Resources (IMRs) can be partially overlapped with each other</a:t>
            </a:r>
          </a:p>
          <a:p>
            <a:pPr marL="800100" lvl="1"/>
            <a:r>
              <a:rPr lang="en-US" altLang="zh-CN" sz="2400" dirty="0" smtClean="0"/>
              <a:t>TPs within a </a:t>
            </a:r>
            <a:r>
              <a:rPr lang="en-US" altLang="zh-CN" sz="2400" dirty="0" err="1" smtClean="0"/>
              <a:t>CoMP</a:t>
            </a:r>
            <a:r>
              <a:rPr lang="en-US" altLang="zh-CN" sz="2400" dirty="0" smtClean="0"/>
              <a:t> cluster can coordinate to control the overlap among the IMRs used within the cluster</a:t>
            </a:r>
          </a:p>
          <a:p>
            <a:pPr marL="400050"/>
            <a:r>
              <a:rPr lang="en-US" altLang="zh-CN" sz="2400" dirty="0" smtClean="0"/>
              <a:t>For a given IMR configuration, 4 IMR REs are selected from 8 ZP CSI-RS REs per PRB that can be configured by Rel-10 ZP CSI-RS signaling</a:t>
            </a:r>
          </a:p>
          <a:p>
            <a:pPr marL="400050"/>
            <a:r>
              <a:rPr lang="en-US" altLang="ja-JP" sz="2400" dirty="0" smtClean="0">
                <a:ea typeface="宋体" charset="-122"/>
                <a:sym typeface="Wingdings" pitchFamily="2" charset="2"/>
              </a:rPr>
              <a:t>For legacy UEs, rate matching is performed around the 8 REs indicated by Rel-10 CSI-RS signaling.</a:t>
            </a:r>
          </a:p>
        </p:txBody>
      </p:sp>
      <p:sp>
        <p:nvSpPr>
          <p:cNvPr id="3075" name="Title 1"/>
          <p:cNvSpPr>
            <a:spLocks/>
          </p:cNvSpPr>
          <p:nvPr/>
        </p:nvSpPr>
        <p:spPr bwMode="auto">
          <a:xfrm>
            <a:off x="228600" y="274638"/>
            <a:ext cx="86868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80000"/>
              </a:lnSpc>
            </a:pPr>
            <a:r>
              <a:rPr lang="en-US" altLang="ja-JP" sz="4400" dirty="0">
                <a:latin typeface="Calibri" pitchFamily="34" charset="0"/>
              </a:rPr>
              <a:t>Proposal on Rel-11 Interference </a:t>
            </a:r>
            <a:r>
              <a:rPr lang="en-US" altLang="ja-JP" sz="4400" dirty="0" smtClean="0">
                <a:latin typeface="Calibri" pitchFamily="34" charset="0"/>
              </a:rPr>
              <a:t>Measurement</a:t>
            </a:r>
            <a:endParaRPr lang="en-US" altLang="ja-JP" sz="4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/>
              <a:t>Appendix</a:t>
            </a:r>
            <a:endParaRPr lang="zh-CN" altLang="en-US" smtClean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Answers </a:t>
            </a:r>
            <a:r>
              <a:rPr lang="en-US" altLang="zh-CN" dirty="0"/>
              <a:t>t</a:t>
            </a:r>
            <a:r>
              <a:rPr lang="en-US" altLang="zh-CN" dirty="0" smtClean="0"/>
              <a:t>o Questions (1/2)</a:t>
            </a:r>
            <a:endParaRPr lang="zh-CN" alt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68313" y="1447800"/>
            <a:ext cx="8135937" cy="4648200"/>
          </a:xfrm>
          <a:prstGeom prst="rect">
            <a:avLst/>
          </a:prstGeom>
          <a:noFill/>
        </p:spPr>
        <p:txBody>
          <a:bodyPr/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altLang="zh-CN" sz="2200" dirty="0">
                <a:latin typeface="+mn-lt"/>
              </a:rPr>
              <a:t>How many REs per PRB?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altLang="zh-CN" sz="2200" dirty="0">
                <a:latin typeface="+mn-lt"/>
              </a:rPr>
              <a:t>4 IMR REs/PRB.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zh-CN" sz="2200" dirty="0">
                <a:latin typeface="+mn-lt"/>
              </a:rPr>
              <a:t>How many hopping positions?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altLang="zh-CN" sz="2200" dirty="0">
                <a:latin typeface="+mn-lt"/>
              </a:rPr>
              <a:t>504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zh-CN" sz="2200" dirty="0">
                <a:latin typeface="+mn-lt"/>
              </a:rPr>
              <a:t>How to handle legacy (Rel-10) UEs?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altLang="zh-CN" sz="2200" dirty="0">
                <a:latin typeface="+mn-lt"/>
              </a:rPr>
              <a:t>In a given IMR configuration, 4 IMR REs are selected from 8 ZP CSI-RS REs per PRB that can be configured by Rel-10 ZP CSI-RS signaling. For legacy UEs, rate matching is performed around the 8 REs indicated by Rel-10 CSI-RS signaling.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Answers to Questions (2/2)</a:t>
            </a:r>
            <a:endParaRPr lang="zh-CN" alt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44500" y="1295400"/>
            <a:ext cx="8135938" cy="5334000"/>
          </a:xfrm>
          <a:prstGeom prst="rect">
            <a:avLst/>
          </a:prstGeom>
          <a:noFill/>
        </p:spPr>
        <p:txBody>
          <a:bodyPr/>
          <a:lstStyle/>
          <a:p>
            <a:pPr marL="342900" indent="-342900">
              <a:buFont typeface="+mj-lt"/>
              <a:buAutoNum type="arabicPeriod" startAt="4"/>
              <a:defRPr/>
            </a:pPr>
            <a:r>
              <a:rPr lang="en-US" altLang="zh-CN" sz="2200" dirty="0">
                <a:latin typeface="+mn-lt"/>
              </a:rPr>
              <a:t>How to keep IMRs orthogonal within a </a:t>
            </a:r>
            <a:r>
              <a:rPr lang="en-US" altLang="zh-CN" sz="2200" dirty="0" err="1">
                <a:latin typeface="+mn-lt"/>
              </a:rPr>
              <a:t>CoMP</a:t>
            </a:r>
            <a:r>
              <a:rPr lang="en-US" altLang="zh-CN" sz="2200" dirty="0">
                <a:latin typeface="+mn-lt"/>
              </a:rPr>
              <a:t> cluster? 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TPs </a:t>
            </a:r>
            <a:r>
              <a:rPr lang="en-US" altLang="zh-CN" sz="2000" dirty="0"/>
              <a:t>within a </a:t>
            </a:r>
            <a:r>
              <a:rPr lang="en-US" altLang="zh-CN" sz="2000" dirty="0" err="1"/>
              <a:t>CoMP</a:t>
            </a:r>
            <a:r>
              <a:rPr lang="en-US" altLang="zh-CN" sz="2000" dirty="0"/>
              <a:t> cluster can coordinate to control the overlap among the IMRs used within the cluster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endParaRPr lang="en-US" altLang="zh-CN" sz="2200" dirty="0">
              <a:latin typeface="+mn-lt"/>
            </a:endParaRPr>
          </a:p>
          <a:p>
            <a:pPr marL="342900" indent="-342900">
              <a:buFont typeface="+mj-lt"/>
              <a:buAutoNum type="arabicPeriod" startAt="4"/>
              <a:defRPr/>
            </a:pPr>
            <a:r>
              <a:rPr lang="en-US" altLang="zh-CN" sz="2200" dirty="0">
                <a:latin typeface="+mn-lt"/>
              </a:rPr>
              <a:t>How to protect the ZP CSI-RS resources that are designed to coincide with NZP CSI-RS resources? </a:t>
            </a: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en-US" altLang="zh-CN" sz="2200" dirty="0">
                <a:latin typeface="+mn-lt"/>
              </a:rPr>
              <a:t>The ZP CSI-RS resources that are designed to coincide with NZP CSI-RS resources can be reserved by </a:t>
            </a:r>
            <a:r>
              <a:rPr lang="en-US" altLang="zh-CN" sz="2200" dirty="0" err="1">
                <a:latin typeface="+mn-lt"/>
              </a:rPr>
              <a:t>eNB</a:t>
            </a:r>
            <a:r>
              <a:rPr lang="en-US" altLang="zh-CN" sz="2200" dirty="0">
                <a:latin typeface="+mn-lt"/>
              </a:rPr>
              <a:t>. A </a:t>
            </a:r>
            <a:r>
              <a:rPr lang="en-US" altLang="zh-CN" sz="2200" dirty="0" err="1">
                <a:latin typeface="+mn-lt"/>
              </a:rPr>
              <a:t>eNB</a:t>
            </a:r>
            <a:r>
              <a:rPr lang="en-US" altLang="zh-CN" sz="2200" dirty="0">
                <a:latin typeface="+mn-lt"/>
              </a:rPr>
              <a:t> could configure the IMRs to be a subset of remaining ZP CSI-RS </a:t>
            </a:r>
            <a:r>
              <a:rPr lang="en-US" altLang="zh-CN" sz="2200" dirty="0" err="1">
                <a:latin typeface="+mn-lt"/>
              </a:rPr>
              <a:t>REs.</a:t>
            </a:r>
            <a:r>
              <a:rPr lang="en-US" altLang="zh-CN" sz="2200" dirty="0">
                <a:latin typeface="+mn-lt"/>
              </a:rPr>
              <a:t>  One IMR is a subset of 8 REs which can be configured by one Rel.10 ZP CSI-RS signaling.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IMR RE Mapping</a:t>
            </a:r>
            <a:endParaRPr lang="en-US" altLang="zh-CN" strike="sngStrike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0" y="1052513"/>
            <a:ext cx="3563938" cy="5329237"/>
          </a:xfrm>
        </p:spPr>
        <p:txBody>
          <a:bodyPr/>
          <a:lstStyle/>
          <a:p>
            <a:r>
              <a:rPr lang="en-US" altLang="zh-CN" sz="1800" dirty="0" smtClean="0"/>
              <a:t>Two groups of 4REs selected from 10 possible groups (45 ways)</a:t>
            </a:r>
          </a:p>
          <a:p>
            <a:r>
              <a:rPr lang="en-US" altLang="zh-CN" sz="1800" dirty="0" smtClean="0"/>
              <a:t>2 REs selected from 4 REs in a selected group (6 ways)</a:t>
            </a:r>
          </a:p>
          <a:p>
            <a:r>
              <a:rPr lang="en-US" altLang="zh-CN" sz="1800" dirty="0" smtClean="0"/>
              <a:t>Max Reuse factor is 45x6x6=1620</a:t>
            </a:r>
          </a:p>
          <a:p>
            <a:r>
              <a:rPr lang="en-US" altLang="zh-CN" sz="1800" dirty="0" smtClean="0"/>
              <a:t>The overhead for Rel-10 UEs is 8REs/PRB</a:t>
            </a:r>
          </a:p>
          <a:p>
            <a:r>
              <a:rPr lang="en-US" altLang="zh-CN" sz="1800" dirty="0" smtClean="0"/>
              <a:t>The density of IMR is 4REs/PRB</a:t>
            </a:r>
          </a:p>
        </p:txBody>
      </p:sp>
      <p:graphicFrame>
        <p:nvGraphicFramePr>
          <p:cNvPr id="7172" name="Object 2"/>
          <p:cNvGraphicFramePr>
            <a:graphicFrameLocks noChangeAspect="1"/>
          </p:cNvGraphicFramePr>
          <p:nvPr/>
        </p:nvGraphicFramePr>
        <p:xfrm>
          <a:off x="3563938" y="1412875"/>
          <a:ext cx="5472112" cy="412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Visio" r:id="rId3" imgW="6435596" imgH="4847350" progId="Visio.Drawing.11">
                  <p:embed/>
                </p:oleObj>
              </mc:Choice>
              <mc:Fallback>
                <p:oleObj name="Visio" r:id="rId3" imgW="6435596" imgH="484735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1412875"/>
                        <a:ext cx="5472112" cy="412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5547</TotalTime>
  <Words>396</Words>
  <Application>Microsoft Office PowerPoint</Application>
  <PresentationFormat>全屏显示(4:3)</PresentationFormat>
  <Paragraphs>35</Paragraphs>
  <Slides>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Theme</vt:lpstr>
      <vt:lpstr>Visio</vt:lpstr>
      <vt:lpstr>Way Forward on  Interference Measurement in Rel-11</vt:lpstr>
      <vt:lpstr>Background (Possible Agreement From Chairman’s Notes)</vt:lpstr>
      <vt:lpstr>PowerPoint 演示文稿</vt:lpstr>
      <vt:lpstr>Appendix</vt:lpstr>
      <vt:lpstr>Answers to Questions (1/2)</vt:lpstr>
      <vt:lpstr>Answers to Questions (2/2)</vt:lpstr>
      <vt:lpstr>IMR RE Mapping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lliu</dc:creator>
  <cp:lastModifiedBy>yun</cp:lastModifiedBy>
  <cp:revision>256</cp:revision>
  <dcterms:created xsi:type="dcterms:W3CDTF">2010-05-12T23:28:36Z</dcterms:created>
  <dcterms:modified xsi:type="dcterms:W3CDTF">2012-08-16T09:07:14Z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