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57" r:id="rId4"/>
    <p:sldId id="258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6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2486F7-F6D9-4188-A9D0-BC2FE64A8691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4" name="スライド イメージ プレースホル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6009E2-9144-4976-BA5A-FD3D316F9EC3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009E2-9144-4976-BA5A-FD3D316F9EC3}" type="slidenum">
              <a:rPr kumimoji="1" lang="ja-JP" altLang="en-US" smtClean="0"/>
              <a:pPr/>
              <a:t>1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009E2-9144-4976-BA5A-FD3D316F9EC3}" type="slidenum">
              <a:rPr kumimoji="1" lang="ja-JP" altLang="en-US" smtClean="0"/>
              <a:pPr/>
              <a:t>2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009E2-9144-4976-BA5A-FD3D316F9EC3}" type="slidenum">
              <a:rPr kumimoji="1" lang="ja-JP" altLang="en-US" smtClean="0"/>
              <a:pPr/>
              <a:t>3</a:t>
            </a:fld>
            <a:endParaRPr kumimoji="1" lang="ja-JP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6009E2-9144-4976-BA5A-FD3D316F9EC3}" type="slidenum">
              <a:rPr kumimoji="1" lang="ja-JP" altLang="en-US" smtClean="0"/>
              <a:pPr/>
              <a:t>4</a:t>
            </a:fld>
            <a:endParaRPr kumimoji="1" lang="ja-JP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71031-7FD6-4EE5-A585-71F37D2FC634}" type="datetimeFigureOut">
              <a:rPr kumimoji="1" lang="ja-JP" altLang="en-US" smtClean="0"/>
              <a:pPr/>
              <a:t>2012/5/24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A7AFBC-FF24-49ED-B995-BA82A165EDBF}" type="slidenum">
              <a:rPr kumimoji="1" lang="ja-JP" altLang="en-US" smtClean="0"/>
              <a:pPr/>
              <a:t>&lt;#&gt;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PUCCH Format 1a/1b resource allocation for </a:t>
            </a:r>
            <a:r>
              <a:rPr kumimoji="1" lang="en-US" altLang="ja-JP" dirty="0" err="1" smtClean="0"/>
              <a:t>ePDCCH</a:t>
            </a:r>
            <a:r>
              <a:rPr lang="en-GB" altLang="ja-JP" dirty="0" smtClean="0"/>
              <a:t> based HARQ-</a:t>
            </a:r>
            <a:r>
              <a:rPr lang="en-GB" altLang="ja-JP" dirty="0" err="1" smtClean="0"/>
              <a:t>ACKs</a:t>
            </a:r>
            <a:r>
              <a:rPr lang="en-GB" altLang="ja-JP" dirty="0" smtClean="0"/>
              <a:t>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Sharp, </a:t>
            </a:r>
            <a:r>
              <a:rPr lang="en-US" altLang="ja-JP" dirty="0" smtClean="0">
                <a:solidFill>
                  <a:schemeClr val="tx1"/>
                </a:solidFill>
              </a:rPr>
              <a:t>NSN</a:t>
            </a:r>
            <a:r>
              <a:rPr lang="en-US" altLang="ja-JP" dirty="0" smtClean="0">
                <a:solidFill>
                  <a:schemeClr val="tx1"/>
                </a:solidFill>
              </a:rPr>
              <a:t>, Nokia, </a:t>
            </a:r>
            <a:r>
              <a:rPr lang="en-US" altLang="ja-JP" dirty="0" err="1" smtClean="0">
                <a:solidFill>
                  <a:schemeClr val="tx1"/>
                </a:solidFill>
              </a:rPr>
              <a:t>Pantech</a:t>
            </a:r>
            <a:r>
              <a:rPr lang="en-US" altLang="ja-JP" dirty="0" smtClean="0">
                <a:solidFill>
                  <a:schemeClr val="tx1"/>
                </a:solidFill>
              </a:rPr>
              <a:t>, Samsung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2400" y="323761"/>
            <a:ext cx="40947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>
              <a:tabLst>
                <a:tab pos="1620838" algn="l"/>
              </a:tabLst>
            </a:pPr>
            <a:r>
              <a:rPr lang="en-US" altLang="ko-KR" b="1" dirty="0"/>
              <a:t>TSG-RAN WG1 Meeting #69</a:t>
            </a:r>
            <a:endParaRPr lang="en-US" altLang="ko-KR" dirty="0"/>
          </a:p>
          <a:p>
            <a:pPr eaLnBrk="0" hangingPunct="0">
              <a:tabLst>
                <a:tab pos="1620838" algn="l"/>
              </a:tabLst>
            </a:pPr>
            <a:r>
              <a:rPr lang="en-US" altLang="ko-KR" b="1" dirty="0">
                <a:ea typeface="굴림" pitchFamily="34" charset="-127"/>
              </a:rPr>
              <a:t>Prague, Czech, 21-25 May 2012</a:t>
            </a:r>
            <a:endParaRPr lang="en-US" altLang="ko-KR" b="1" dirty="0"/>
          </a:p>
          <a:p>
            <a:pPr eaLnBrk="0" hangingPunct="0">
              <a:tabLst>
                <a:tab pos="1620838" algn="l"/>
              </a:tabLst>
            </a:pPr>
            <a:r>
              <a:rPr lang="en-US" altLang="ko-KR" b="1" dirty="0"/>
              <a:t>Agenda Item:	</a:t>
            </a:r>
            <a:r>
              <a:rPr lang="en-US" altLang="ko-KR" b="1" dirty="0" smtClean="0"/>
              <a:t>7.6.5</a:t>
            </a:r>
            <a:endParaRPr lang="en-US" altLang="ko-KR" b="1" dirty="0"/>
          </a:p>
          <a:p>
            <a:pPr eaLnBrk="0" hangingPunct="0">
              <a:tabLst>
                <a:tab pos="1620838" algn="l"/>
              </a:tabLst>
            </a:pPr>
            <a:r>
              <a:rPr lang="en-GB" altLang="zh-CN" b="1" dirty="0"/>
              <a:t>Document for:</a:t>
            </a:r>
            <a:r>
              <a:rPr lang="en-GB" altLang="zh-CN" dirty="0"/>
              <a:t>	</a:t>
            </a:r>
            <a:r>
              <a:rPr lang="en-GB" altLang="zh-CN" b="1" dirty="0"/>
              <a:t>Discussion and Decision</a:t>
            </a:r>
            <a:endParaRPr lang="en-US" altLang="ko-KR" b="1" dirty="0"/>
          </a:p>
        </p:txBody>
      </p:sp>
      <p:sp>
        <p:nvSpPr>
          <p:cNvPr id="5" name="부제목 2"/>
          <p:cNvSpPr txBox="1">
            <a:spLocks/>
          </p:cNvSpPr>
          <p:nvPr/>
        </p:nvSpPr>
        <p:spPr bwMode="auto">
          <a:xfrm>
            <a:off x="6400800" y="533400"/>
            <a:ext cx="25717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b="1" dirty="0" smtClean="0"/>
              <a:t>R1-123013</a:t>
            </a:r>
            <a:endParaRPr lang="en-US" altLang="ko-KR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1384176"/>
            <a:ext cx="8435280" cy="4925144"/>
          </a:xfrm>
        </p:spPr>
        <p:txBody>
          <a:bodyPr>
            <a:normAutofit/>
          </a:bodyPr>
          <a:lstStyle/>
          <a:p>
            <a:r>
              <a:rPr lang="en-GB" altLang="ja-JP" sz="2800" dirty="0" smtClean="0"/>
              <a:t>The PUCCH Format 1a/1b resource for HARQ-ACK transmission in response to ePDCCH-scheduled PDSCH is at least partly determined implicitly from the index of the respective first </a:t>
            </a:r>
            <a:r>
              <a:rPr lang="en-GB" altLang="ja-JP" sz="2800" dirty="0" err="1" smtClean="0"/>
              <a:t>eCCE</a:t>
            </a:r>
            <a:endParaRPr lang="en-GB" altLang="ja-JP" sz="2800" dirty="0" smtClean="0"/>
          </a:p>
          <a:p>
            <a:r>
              <a:rPr lang="en-GB" altLang="ja-JP" sz="2800" dirty="0" smtClean="0"/>
              <a:t>Specification support for avoiding collisions of PUCCH format 1a/1b resources corresponding to ePDCCH and PDCCH is provided in order to avoid scheduler restrictions, increased blocking probability and throughput loss</a:t>
            </a:r>
          </a:p>
          <a:p>
            <a:endParaRPr lang="en-GB" altLang="ja-JP" sz="28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Possible Alternatives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1384176"/>
            <a:ext cx="8435280" cy="4925144"/>
          </a:xfrm>
        </p:spPr>
        <p:txBody>
          <a:bodyPr>
            <a:normAutofit/>
          </a:bodyPr>
          <a:lstStyle/>
          <a:p>
            <a:r>
              <a:rPr kumimoji="1" lang="en-US" altLang="ja-JP" sz="2900" dirty="0" smtClean="0"/>
              <a:t>Alt.1</a:t>
            </a:r>
          </a:p>
          <a:p>
            <a:pPr lvl="1"/>
            <a:r>
              <a:rPr kumimoji="1" lang="en-US" altLang="ja-JP" sz="2600" dirty="0" smtClean="0"/>
              <a:t>Fully orthogonal resources for HARQ-ACK due to PDCCH and ePDCCH (PUCCH Format 1a/1b resources due to ePDCCH follow the ones due to PDCCH)</a:t>
            </a:r>
          </a:p>
          <a:p>
            <a:pPr lvl="2"/>
            <a:r>
              <a:rPr lang="en-US" altLang="ja-JP" sz="2300" dirty="0" smtClean="0"/>
              <a:t>UE determines legacy PUCCH Format 1a/1b resources either by decoding PCFICH or by assuming the maximum number of legacy PDCCH OFDM symbols (similar to determining starting PDSCH symbol in Rel-10) </a:t>
            </a:r>
            <a:endParaRPr kumimoji="1" lang="en-US" altLang="ja-JP" sz="2300" dirty="0" smtClean="0"/>
          </a:p>
          <a:p>
            <a:pPr lvl="2"/>
            <a:endParaRPr kumimoji="1" lang="en-US" altLang="ja-JP" sz="2500" dirty="0" smtClean="0"/>
          </a:p>
          <a:p>
            <a:pPr lvl="2"/>
            <a:endParaRPr kumimoji="1" lang="ja-JP" altLang="en-US" sz="25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Possible Alternatives</a:t>
            </a:r>
            <a:endParaRPr kumimoji="1"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251520" y="1384176"/>
            <a:ext cx="8435280" cy="4925144"/>
          </a:xfrm>
        </p:spPr>
        <p:txBody>
          <a:bodyPr>
            <a:normAutofit fontScale="55000" lnSpcReduction="20000"/>
          </a:bodyPr>
          <a:lstStyle/>
          <a:p>
            <a:r>
              <a:rPr lang="en-GB" altLang="ja-JP" sz="2900" dirty="0" smtClean="0"/>
              <a:t>Alt.2a</a:t>
            </a:r>
          </a:p>
          <a:p>
            <a:pPr lvl="1"/>
            <a:r>
              <a:rPr lang="en-GB" altLang="ja-JP" sz="2900" dirty="0" smtClean="0"/>
              <a:t>The starting PUCCH Format 1a/1b resource for ePDCCH based HARQ-ACKs can be configured separately from N(1)_PUCCH </a:t>
            </a:r>
          </a:p>
          <a:p>
            <a:pPr lvl="2"/>
            <a:r>
              <a:rPr lang="en-GB" altLang="ja-JP" sz="2600" dirty="0" smtClean="0"/>
              <a:t>FFS whether the configuration of the starting PUCCH resource for ePDCCH is cell-specific or UE-specific</a:t>
            </a:r>
          </a:p>
          <a:p>
            <a:pPr lvl="1"/>
            <a:r>
              <a:rPr lang="en-US" altLang="ja-JP" sz="2900" dirty="0" smtClean="0"/>
              <a:t>DCI formats scheduling PDSCH by ePDCCH can be configured to include a PUCCH Resource Indicator (ARI)</a:t>
            </a:r>
          </a:p>
          <a:p>
            <a:r>
              <a:rPr lang="en-US" altLang="ja-JP" sz="3300" dirty="0" smtClean="0"/>
              <a:t> </a:t>
            </a:r>
            <a:r>
              <a:rPr lang="en-GB" altLang="ja-JP" sz="2900" dirty="0" smtClean="0"/>
              <a:t>Alt.2b</a:t>
            </a:r>
          </a:p>
          <a:p>
            <a:pPr lvl="1"/>
            <a:r>
              <a:rPr lang="en-GB" altLang="ja-JP" sz="2900" dirty="0" smtClean="0"/>
              <a:t>The starting PUCCH Format 1a/1b resource for ePDCCH based HARQ-ACKs can be configured separately from N(1)_PUCCH </a:t>
            </a:r>
          </a:p>
          <a:p>
            <a:pPr lvl="2"/>
            <a:r>
              <a:rPr lang="en-GB" altLang="ja-JP" sz="2600" dirty="0" smtClean="0"/>
              <a:t>FFS whether the configuration of the starting PUCCH resource for ePDCCH is cell-specific or UE-specific</a:t>
            </a:r>
          </a:p>
          <a:p>
            <a:pPr lvl="1"/>
            <a:r>
              <a:rPr lang="en-US" altLang="ja-JP" sz="2900" dirty="0" smtClean="0"/>
              <a:t>FFS whether DCI formats scheduling PDSCH by ePDCCH can be configured to include a PUCCH Resource Indicator (ARI)</a:t>
            </a:r>
          </a:p>
          <a:p>
            <a:r>
              <a:rPr lang="en-GB" altLang="ja-JP" sz="2900" dirty="0" smtClean="0"/>
              <a:t>Alt.2c</a:t>
            </a:r>
          </a:p>
          <a:p>
            <a:pPr lvl="1"/>
            <a:r>
              <a:rPr lang="en-US" altLang="ja-JP" sz="2900" dirty="0" smtClean="0"/>
              <a:t>DCI formats scheduling PDSCH by ePDCCH can be configured to include a PUCCH Resource Indicator (ARI)</a:t>
            </a:r>
          </a:p>
          <a:p>
            <a:pPr lvl="1"/>
            <a:r>
              <a:rPr lang="en-GB" altLang="ja-JP" sz="2900" dirty="0" smtClean="0"/>
              <a:t>FFS whether the starting PUCCH Format 1a/1b resource for ePDCCH based HARQ-ACKs can be configured separately from N(1)_PUCCH </a:t>
            </a:r>
          </a:p>
          <a:p>
            <a:pPr lvl="2"/>
            <a:r>
              <a:rPr lang="en-GB" altLang="ja-JP" sz="2600" dirty="0" smtClean="0"/>
              <a:t>FFS whether the configuration of the starting PUCCH resource for ePDCCH is cell-specific or UE-specific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304</TotalTime>
  <Words>321</Words>
  <Application>Microsoft Office PowerPoint</Application>
  <PresentationFormat>画面に合わせる (4:3)</PresentationFormat>
  <Paragraphs>31</Paragraphs>
  <Slides>4</Slides>
  <Notes>4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WF on PUCCH Format 1a/1b resource allocation for ePDCCH based HARQ-ACKs </vt:lpstr>
      <vt:lpstr>Proposals</vt:lpstr>
      <vt:lpstr>Possible Alternatives</vt:lpstr>
      <vt:lpstr>Possible Alternatives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PUCCH resource allocation for ePDCCH</dc:title>
  <dc:creator>evie1</dc:creator>
  <cp:lastModifiedBy> </cp:lastModifiedBy>
  <cp:revision>27</cp:revision>
  <dcterms:created xsi:type="dcterms:W3CDTF">2012-05-23T16:59:23Z</dcterms:created>
  <dcterms:modified xsi:type="dcterms:W3CDTF">2012-05-24T13:50:52Z</dcterms:modified>
</cp:coreProperties>
</file>