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5">
  <p:sldMasterIdLst>
    <p:sldMasterId id="2147483648" r:id="rId1"/>
  </p:sldMasterIdLst>
  <p:notesMasterIdLst>
    <p:notesMasterId r:id="rId12"/>
  </p:notesMasterIdLst>
  <p:handoutMasterIdLst>
    <p:handoutMasterId r:id="rId13"/>
  </p:handoutMasterIdLst>
  <p:sldIdLst>
    <p:sldId id="981" r:id="rId2"/>
    <p:sldId id="982" r:id="rId3"/>
    <p:sldId id="1027" r:id="rId4"/>
    <p:sldId id="1028" r:id="rId5"/>
    <p:sldId id="1030" r:id="rId6"/>
    <p:sldId id="1023" r:id="rId7"/>
    <p:sldId id="1032" r:id="rId8"/>
    <p:sldId id="1031" r:id="rId9"/>
    <p:sldId id="1033" r:id="rId10"/>
    <p:sldId id="1026" r:id="rId11"/>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varScale="1">
        <p:scale>
          <a:sx n="104" d="100"/>
          <a:sy n="104" d="100"/>
        </p:scale>
        <p:origin x="1062" y="11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4380" y="1093862"/>
            <a:ext cx="11314633" cy="5281301"/>
          </a:xfrm>
        </p:spPr>
        <p:txBody>
          <a:bodyPr/>
          <a:lstStyle>
            <a:lvl1pPr marL="444500" indent="-444500">
              <a:defRPr sz="2400">
                <a:latin typeface="Arial" panose="020B0604020202020204" pitchFamily="34" charset="0"/>
                <a:ea typeface="微软雅黑" panose="020B0503020204020204" pitchFamily="34" charset="-122"/>
                <a:cs typeface="Arial" panose="020B0604020202020204" pitchFamily="34" charset="0"/>
              </a:defRPr>
            </a:lvl1pPr>
            <a:lvl2pPr marL="714375" indent="-177800">
              <a:defRPr sz="2000">
                <a:latin typeface="Arial" panose="020B0604020202020204" pitchFamily="34" charset="0"/>
                <a:ea typeface="微软雅黑" panose="020B0503020204020204" pitchFamily="34" charset="-122"/>
                <a:cs typeface="Arial" panose="020B0604020202020204" pitchFamily="34" charset="0"/>
              </a:defRPr>
            </a:lvl2pPr>
            <a:lvl3pPr marL="1079500" indent="-182563">
              <a:defRPr sz="18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protect2.fireeye.com/v1/url?k=a823dee5-c958746d-a82255aa-74fe4860018a-189998cee2cdcb82&amp;q=1&amp;e=5095c498-1dad-49a5-8fc1-fb54307b8431&amp;u=https%3A%2F%2Fwww.3gpp.org%2Fftp%2Ftsg_ran%2FTSG_RAN%2FTSGR_107%2FDocs%2FRP-250108.zip" TargetMode="External"/><Relationship Id="rId2" Type="http://schemas.openxmlformats.org/officeDocument/2006/relationships/hyperlink" Target="https://www.3gpp.org/ftp/tsg_ran/TSG_RAN/Tool_Automation_6G" TargetMode="External"/><Relationship Id="rId1" Type="http://schemas.openxmlformats.org/officeDocument/2006/relationships/slideLayout" Target="../slideLayouts/slideLayout2.xml"/><Relationship Id="rId4" Type="http://schemas.openxmlformats.org/officeDocument/2006/relationships/hyperlink" Target="https://protect2.fireeye.com/v1/url?k=79a4fbcd-18df5145-79a57082-74fe4860018a-11b4ec0735aacfdf&amp;q=1&amp;e=5095c498-1dad-49a5-8fc1-fb54307b8431&amp;u=https%3A%2F%2Fwww.3gpp.org%2Fftp%2Ftsg_ran%2FTSG_RAN%2FTSGR_107%2FDocs%2FRP-250422.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Highlights from RAN#107 </a:t>
            </a:r>
            <a:br>
              <a:rPr lang="en-US" dirty="0">
                <a:effectLst>
                  <a:outerShdw blurRad="38100" dist="38100" dir="2700000" algn="tl">
                    <a:srgbClr val="C0C0C0"/>
                  </a:outerShdw>
                </a:effectLst>
              </a:rPr>
            </a:br>
            <a:r>
              <a:rPr lang="en-US" dirty="0">
                <a:effectLst>
                  <a:outerShdw blurRad="38100" dist="38100" dir="2700000" algn="tl">
                    <a:srgbClr val="C0C0C0"/>
                  </a:outerShdw>
                </a:effectLst>
              </a:rPr>
              <a:t>and 6G Workshop</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467315" y="499598"/>
            <a:ext cx="1491114" cy="400110"/>
          </a:xfrm>
          <a:prstGeom prst="rect">
            <a:avLst/>
          </a:prstGeom>
          <a:noFill/>
        </p:spPr>
        <p:txBody>
          <a:bodyPr wrap="none" rtlCol="0">
            <a:spAutoFit/>
          </a:bodyPr>
          <a:lstStyle/>
          <a:p>
            <a:r>
              <a:rPr lang="en-US" sz="2000" b="1" i="1" dirty="0"/>
              <a:t>R1-2501681</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0BA9EB6D-2CEC-4DFD-B3FD-17649A9BBD4B}"/>
              </a:ext>
            </a:extLst>
          </p:cNvPr>
          <p:cNvSpPr>
            <a:spLocks noGrp="1"/>
          </p:cNvSpPr>
          <p:nvPr>
            <p:ph idx="1"/>
          </p:nvPr>
        </p:nvSpPr>
        <p:spPr/>
        <p:txBody>
          <a:bodyPr/>
          <a:lstStyle/>
          <a:p>
            <a:r>
              <a:rPr lang="en-US" dirty="0"/>
              <a:t>The 3GPP 6G Workshop was held on March 10-11, 2025 as face-to-face ad hoc in Incheon</a:t>
            </a:r>
          </a:p>
          <a:p>
            <a:pPr lvl="1"/>
            <a:r>
              <a:rPr lang="en-US" dirty="0"/>
              <a:t>603 f2f participants attended the WS and 243 documents were submitted </a:t>
            </a:r>
          </a:p>
          <a:p>
            <a:endParaRPr lang="en-US" dirty="0"/>
          </a:p>
          <a:p>
            <a:r>
              <a:rPr lang="en-US" dirty="0"/>
              <a:t>The summary of the workshop was provided in 6GWS-250243 and it was noted with the following disclaimers</a:t>
            </a:r>
          </a:p>
          <a:p>
            <a:pPr lvl="1"/>
            <a:r>
              <a:rPr lang="en-US" i="1" dirty="0">
                <a:solidFill>
                  <a:srgbClr val="FF0000"/>
                </a:solidFill>
                <a:latin typeface="Times New Roman" panose="02020603050405020304" pitchFamily="18" charset="0"/>
                <a:cs typeface="Times New Roman" panose="02020603050405020304" pitchFamily="18" charset="0"/>
              </a:rPr>
              <a:t>The Chairs' summary is based on a compilation of input papers submitted for the 3GPP workshop on 6G. </a:t>
            </a:r>
          </a:p>
          <a:p>
            <a:pPr lvl="1"/>
            <a:r>
              <a:rPr lang="en-US" i="1" dirty="0">
                <a:solidFill>
                  <a:srgbClr val="FF0000"/>
                </a:solidFill>
                <a:latin typeface="Times New Roman" panose="02020603050405020304" pitchFamily="18" charset="0"/>
                <a:cs typeface="Times New Roman" panose="02020603050405020304" pitchFamily="18" charset="0"/>
              </a:rPr>
              <a:t>It is not an exhaustive record of all views expressed, or proposals submitted in the input contributions, nor does it reflect a consensus views among 3GPP members. </a:t>
            </a:r>
          </a:p>
          <a:p>
            <a:pPr lvl="1"/>
            <a:r>
              <a:rPr lang="en-US" i="1" dirty="0">
                <a:solidFill>
                  <a:srgbClr val="FF0000"/>
                </a:solidFill>
                <a:latin typeface="Times New Roman" panose="02020603050405020304" pitchFamily="18" charset="0"/>
                <a:cs typeface="Times New Roman" panose="02020603050405020304" pitchFamily="18" charset="0"/>
              </a:rPr>
              <a:t>This summary does not imply any prioritization or ranking of 6G technical areas. </a:t>
            </a:r>
          </a:p>
          <a:p>
            <a:pPr lvl="1"/>
            <a:r>
              <a:rPr lang="en-US" i="1" dirty="0">
                <a:solidFill>
                  <a:srgbClr val="FF0000"/>
                </a:solidFill>
                <a:latin typeface="Times New Roman" panose="02020603050405020304" pitchFamily="18" charset="0"/>
                <a:cs typeface="Times New Roman" panose="02020603050405020304" pitchFamily="18" charset="0"/>
              </a:rPr>
              <a:t>The scope of work within 3GPP is determined by its established working procedures, and there is no assurance that all the potential technical areas mentioned will be pursued as part of 3GPP studies in Release 20.</a:t>
            </a:r>
          </a:p>
          <a:p>
            <a:pPr lvl="1"/>
            <a:endParaRPr lang="en-US" dirty="0"/>
          </a:p>
        </p:txBody>
      </p:sp>
      <p:sp>
        <p:nvSpPr>
          <p:cNvPr id="3" name="제목 2">
            <a:extLst>
              <a:ext uri="{FF2B5EF4-FFF2-40B4-BE49-F238E27FC236}">
                <a16:creationId xmlns:a16="http://schemas.microsoft.com/office/drawing/2014/main" id="{6E07D635-5B8D-484D-BE77-50409D05955A}"/>
              </a:ext>
            </a:extLst>
          </p:cNvPr>
          <p:cNvSpPr>
            <a:spLocks noGrp="1"/>
          </p:cNvSpPr>
          <p:nvPr>
            <p:ph type="title"/>
          </p:nvPr>
        </p:nvSpPr>
        <p:spPr/>
        <p:txBody>
          <a:bodyPr/>
          <a:lstStyle/>
          <a:p>
            <a:r>
              <a:rPr lang="en-US" dirty="0"/>
              <a:t>6G Workshop</a:t>
            </a:r>
          </a:p>
        </p:txBody>
      </p:sp>
    </p:spTree>
    <p:extLst>
      <p:ext uri="{BB962C8B-B14F-4D97-AF65-F5344CB8AC3E}">
        <p14:creationId xmlns:p14="http://schemas.microsoft.com/office/powerpoint/2010/main" val="3173416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All RAN1 endorsed CRs submitted to RAN#107 were approved</a:t>
            </a:r>
          </a:p>
          <a:p>
            <a:endParaRPr lang="en-US" dirty="0"/>
          </a:p>
          <a:p>
            <a:endParaRPr lang="en-US" dirty="0"/>
          </a:p>
          <a:p>
            <a:endParaRPr lang="en-US" dirty="0"/>
          </a:p>
          <a:p>
            <a:endParaRPr lang="en-US" dirty="0"/>
          </a:p>
          <a:p>
            <a:endParaRPr lang="en-US" dirty="0"/>
          </a:p>
          <a:p>
            <a:endParaRPr lang="en-US" dirty="0"/>
          </a:p>
        </p:txBody>
      </p:sp>
      <p:sp>
        <p:nvSpPr>
          <p:cNvPr id="3" name="제목 2"/>
          <p:cNvSpPr>
            <a:spLocks noGrp="1"/>
          </p:cNvSpPr>
          <p:nvPr>
            <p:ph type="title"/>
          </p:nvPr>
        </p:nvSpPr>
        <p:spPr/>
        <p:txBody>
          <a:bodyPr/>
          <a:lstStyle/>
          <a:p>
            <a:r>
              <a:rPr lang="en-US" dirty="0"/>
              <a:t>LTE and NR CRs / TRs</a:t>
            </a:r>
          </a:p>
        </p:txBody>
      </p:sp>
    </p:spTree>
    <p:extLst>
      <p:ext uri="{BB962C8B-B14F-4D97-AF65-F5344CB8AC3E}">
        <p14:creationId xmlns:p14="http://schemas.microsoft.com/office/powerpoint/2010/main" val="3577845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A0A32E51-5F83-4D98-8FB1-65EF786200E0}"/>
              </a:ext>
            </a:extLst>
          </p:cNvPr>
          <p:cNvSpPr>
            <a:spLocks noGrp="1"/>
          </p:cNvSpPr>
          <p:nvPr>
            <p:ph idx="1"/>
          </p:nvPr>
        </p:nvSpPr>
        <p:spPr/>
        <p:txBody>
          <a:bodyPr/>
          <a:lstStyle/>
          <a:p>
            <a:r>
              <a:rPr lang="en-US" dirty="0"/>
              <a:t>The second priority cases (Case 2a and Case 2b) for AI/ML positioning is removed from the WID</a:t>
            </a:r>
          </a:p>
          <a:p>
            <a:pPr lvl="1"/>
            <a:r>
              <a:rPr lang="en-US" dirty="0"/>
              <a:t>Revised WID on AI/ML Air Interface is in RP-250792</a:t>
            </a:r>
          </a:p>
          <a:p>
            <a:endParaRPr lang="en-US" dirty="0"/>
          </a:p>
          <a:p>
            <a:pPr lvl="1"/>
            <a:endParaRPr lang="en-US" dirty="0"/>
          </a:p>
        </p:txBody>
      </p:sp>
      <p:sp>
        <p:nvSpPr>
          <p:cNvPr id="3" name="제목 2">
            <a:extLst>
              <a:ext uri="{FF2B5EF4-FFF2-40B4-BE49-F238E27FC236}">
                <a16:creationId xmlns:a16="http://schemas.microsoft.com/office/drawing/2014/main" id="{3CDA91DE-D99C-4791-BA6C-DDAF79809198}"/>
              </a:ext>
            </a:extLst>
          </p:cNvPr>
          <p:cNvSpPr>
            <a:spLocks noGrp="1"/>
          </p:cNvSpPr>
          <p:nvPr>
            <p:ph type="title"/>
          </p:nvPr>
        </p:nvSpPr>
        <p:spPr/>
        <p:txBody>
          <a:bodyPr/>
          <a:lstStyle/>
          <a:p>
            <a:r>
              <a:rPr lang="en-US" dirty="0"/>
              <a:t>Rel-19 AI/ML Air Interface</a:t>
            </a:r>
          </a:p>
        </p:txBody>
      </p:sp>
    </p:spTree>
    <p:extLst>
      <p:ext uri="{BB962C8B-B14F-4D97-AF65-F5344CB8AC3E}">
        <p14:creationId xmlns:p14="http://schemas.microsoft.com/office/powerpoint/2010/main" val="3706004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02307E47-8420-45B0-A24E-649B4C9265D7}"/>
              </a:ext>
            </a:extLst>
          </p:cNvPr>
          <p:cNvSpPr>
            <a:spLocks noGrp="1"/>
          </p:cNvSpPr>
          <p:nvPr>
            <p:ph idx="1"/>
          </p:nvPr>
        </p:nvSpPr>
        <p:spPr/>
        <p:txBody>
          <a:bodyPr/>
          <a:lstStyle/>
          <a:p>
            <a:r>
              <a:rPr lang="en-US" dirty="0"/>
              <a:t>New specification will be introduced for Ambient IoT Physical layer </a:t>
            </a:r>
          </a:p>
          <a:p>
            <a:pPr lvl="1"/>
            <a:r>
              <a:rPr lang="en-US" sz="1800" dirty="0"/>
              <a:t>Editor: Matthew Webb (Huawei)</a:t>
            </a:r>
          </a:p>
          <a:p>
            <a:pPr lvl="1"/>
            <a:endParaRPr lang="en-US" dirty="0"/>
          </a:p>
          <a:p>
            <a:r>
              <a:rPr lang="en-US" dirty="0"/>
              <a:t>The following clarification on Ambient IoT scope was endorsed</a:t>
            </a:r>
          </a:p>
          <a:p>
            <a:pPr marL="0" indent="0">
              <a:buNone/>
            </a:pPr>
            <a:endParaRPr lang="en-US" dirty="0"/>
          </a:p>
          <a:p>
            <a:pPr marL="0" indent="0">
              <a:buNone/>
            </a:pPr>
            <a:endParaRPr lang="en-US" dirty="0"/>
          </a:p>
          <a:p>
            <a:pPr marL="0" indent="0">
              <a:buNone/>
            </a:pPr>
            <a:endParaRPr lang="en-US" dirty="0"/>
          </a:p>
          <a:p>
            <a:pPr lvl="1"/>
            <a:endParaRPr lang="en-US" dirty="0"/>
          </a:p>
          <a:p>
            <a:pPr lvl="1"/>
            <a:endParaRPr lang="en-US" dirty="0"/>
          </a:p>
          <a:p>
            <a:r>
              <a:rPr lang="en-US" dirty="0"/>
              <a:t>Revised WID: Solutions for Ambient IoT (Internet of Things) in NR </a:t>
            </a:r>
            <a:br>
              <a:rPr lang="en-US" dirty="0"/>
            </a:br>
            <a:r>
              <a:rPr lang="en-US" dirty="0"/>
              <a:t>– RP-250796</a:t>
            </a:r>
          </a:p>
        </p:txBody>
      </p:sp>
      <p:sp>
        <p:nvSpPr>
          <p:cNvPr id="3" name="제목 2">
            <a:extLst>
              <a:ext uri="{FF2B5EF4-FFF2-40B4-BE49-F238E27FC236}">
                <a16:creationId xmlns:a16="http://schemas.microsoft.com/office/drawing/2014/main" id="{E1CE0D71-8F9A-44C3-9538-B4926A1F5EC8}"/>
              </a:ext>
            </a:extLst>
          </p:cNvPr>
          <p:cNvSpPr>
            <a:spLocks noGrp="1"/>
          </p:cNvSpPr>
          <p:nvPr>
            <p:ph type="title"/>
          </p:nvPr>
        </p:nvSpPr>
        <p:spPr/>
        <p:txBody>
          <a:bodyPr/>
          <a:lstStyle/>
          <a:p>
            <a:r>
              <a:rPr lang="en-US" dirty="0"/>
              <a:t>Rel-19 Ambient IoT</a:t>
            </a:r>
          </a:p>
        </p:txBody>
      </p:sp>
      <p:sp>
        <p:nvSpPr>
          <p:cNvPr id="4" name="직사각형 3">
            <a:extLst>
              <a:ext uri="{FF2B5EF4-FFF2-40B4-BE49-F238E27FC236}">
                <a16:creationId xmlns:a16="http://schemas.microsoft.com/office/drawing/2014/main" id="{598C7A31-0D3B-47CB-A377-AD8829C537E6}"/>
              </a:ext>
            </a:extLst>
          </p:cNvPr>
          <p:cNvSpPr/>
          <p:nvPr/>
        </p:nvSpPr>
        <p:spPr bwMode="auto">
          <a:xfrm>
            <a:off x="1058008" y="2747776"/>
            <a:ext cx="10073054" cy="1477107"/>
          </a:xfrm>
          <a:prstGeom prst="rect">
            <a:avLst/>
          </a:prstGeom>
          <a:noFill/>
          <a:ln w="19050"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pPr>
            <a:r>
              <a:rPr kumimoji="0" lang="en-US" sz="18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Applying or not applying the FEC to D2R is in scope of the WID, and will be specified by ensuring it is under the reader control and applies to all devices targeted by the reader.</a:t>
            </a:r>
          </a:p>
          <a:p>
            <a:pPr marL="800100" lvl="1" indent="-342900">
              <a:spcBef>
                <a:spcPct val="20000"/>
              </a:spcBef>
              <a:spcAft>
                <a:spcPts val="600"/>
              </a:spcAft>
              <a:buFont typeface="Wingdings" panose="05000000000000000000" pitchFamily="2" charset="2"/>
              <a:buChar char="§"/>
            </a:pPr>
            <a:r>
              <a:rPr kumimoji="0" lang="en-US" sz="18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Note: all devices are assumed to support applying and not applying the FEC for D2R</a:t>
            </a:r>
          </a:p>
          <a:p>
            <a:pPr marL="800100" lvl="1" indent="-342900">
              <a:spcBef>
                <a:spcPct val="20000"/>
              </a:spcBef>
              <a:spcAft>
                <a:spcPts val="600"/>
              </a:spcAft>
              <a:buFont typeface="Wingdings" panose="05000000000000000000" pitchFamily="2" charset="2"/>
              <a:buChar char="§"/>
            </a:pPr>
            <a:r>
              <a:rPr kumimoji="0" lang="en-US" sz="18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WID will be updated accordingly</a:t>
            </a:r>
          </a:p>
        </p:txBody>
      </p:sp>
    </p:spTree>
    <p:extLst>
      <p:ext uri="{BB962C8B-B14F-4D97-AF65-F5344CB8AC3E}">
        <p14:creationId xmlns:p14="http://schemas.microsoft.com/office/powerpoint/2010/main" val="378082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6E30A00A-7830-401D-957E-4157BBA4260F}"/>
              </a:ext>
            </a:extLst>
          </p:cNvPr>
          <p:cNvSpPr>
            <a:spLocks noGrp="1"/>
          </p:cNvSpPr>
          <p:nvPr>
            <p:ph idx="1"/>
          </p:nvPr>
        </p:nvSpPr>
        <p:spPr/>
        <p:txBody>
          <a:bodyPr/>
          <a:lstStyle/>
          <a:p>
            <a:r>
              <a:rPr lang="en-US" dirty="0"/>
              <a:t>Revised WI: Non-Terrestrial Networks (NTN) for Internet of Things (IoT) Phase 3 – RP-250472</a:t>
            </a:r>
          </a:p>
          <a:p>
            <a:pPr lvl="1"/>
            <a:r>
              <a:rPr lang="en-US" dirty="0"/>
              <a:t>Following modification was made to the objective to align with the latest RAN1 conclusion on PRACH</a:t>
            </a:r>
          </a:p>
          <a:p>
            <a:endParaRPr lang="en-US" dirty="0"/>
          </a:p>
        </p:txBody>
      </p:sp>
      <p:sp>
        <p:nvSpPr>
          <p:cNvPr id="3" name="제목 2">
            <a:extLst>
              <a:ext uri="{FF2B5EF4-FFF2-40B4-BE49-F238E27FC236}">
                <a16:creationId xmlns:a16="http://schemas.microsoft.com/office/drawing/2014/main" id="{47182EBA-DE32-42C5-9821-16A968500415}"/>
              </a:ext>
            </a:extLst>
          </p:cNvPr>
          <p:cNvSpPr>
            <a:spLocks noGrp="1"/>
          </p:cNvSpPr>
          <p:nvPr>
            <p:ph type="title"/>
          </p:nvPr>
        </p:nvSpPr>
        <p:spPr/>
        <p:txBody>
          <a:bodyPr/>
          <a:lstStyle/>
          <a:p>
            <a:r>
              <a:rPr lang="en-US" dirty="0"/>
              <a:t>Rel-19 IoT-NTN</a:t>
            </a:r>
          </a:p>
        </p:txBody>
      </p:sp>
      <p:sp>
        <p:nvSpPr>
          <p:cNvPr id="7" name="직사각형 6">
            <a:extLst>
              <a:ext uri="{FF2B5EF4-FFF2-40B4-BE49-F238E27FC236}">
                <a16:creationId xmlns:a16="http://schemas.microsoft.com/office/drawing/2014/main" id="{70A0A7F8-ECF8-49EA-96A6-6F9EAB333C41}"/>
              </a:ext>
            </a:extLst>
          </p:cNvPr>
          <p:cNvSpPr/>
          <p:nvPr/>
        </p:nvSpPr>
        <p:spPr bwMode="auto">
          <a:xfrm>
            <a:off x="1059473" y="2775208"/>
            <a:ext cx="10073054" cy="1477107"/>
          </a:xfrm>
          <a:prstGeom prst="rect">
            <a:avLst/>
          </a:prstGeom>
          <a:noFill/>
          <a:ln w="19050"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180975" marR="0" lvl="1" algn="l" defTabSz="914400" rtl="0" eaLnBrk="0" fontAlgn="base" latinLnBrk="0" hangingPunct="0">
              <a:lnSpc>
                <a:spcPct val="100000"/>
              </a:lnSpc>
              <a:spcBef>
                <a:spcPct val="0"/>
              </a:spcBef>
              <a:spcAft>
                <a:spcPct val="0"/>
              </a:spcAft>
              <a:buClrTx/>
              <a:buSzTx/>
              <a:tabLst/>
            </a:pPr>
            <a:r>
              <a:rPr kumimoji="0" lang="en-GB" altLang="en-US" sz="1800" b="0" i="1"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a:t>
            </a:r>
            <a:r>
              <a:rPr kumimoji="0" lang="en-GB" altLang="en-US" sz="1800" b="0" i="1" u="none" strike="noStrike" cap="none" normalizeH="0" baseline="0" dirty="0" bmk="">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tudy then specify, if beneficial, enhancements to enable multiplexing of multiple UEs (e.g. up to the min of 4 and the maximum allowed by the existing UL and DL signalling) in a single 3.75 kHz or 15 kHz subcarrier via orthogonal cover codes (OCC</a:t>
            </a:r>
            <a:r>
              <a:rPr kumimoji="0" lang="en-GB" altLang="en-US" sz="1800" b="0" i="1" u="none" strike="noStrike" cap="none" normalizeH="0" baseline="0" dirty="0" bmk="OLE_LINK29">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for NPUSCH format 1</a:t>
            </a:r>
            <a:r>
              <a:rPr kumimoji="0" lang="en-GB" altLang="en-US" sz="1800" b="0" i="1" u="none" strike="noStrike" cap="none" normalizeH="0" baseline="0" dirty="0" bmk="OLE_LINK29">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GB" altLang="en-US" sz="1800" b="0" i="1" u="none" strike="sngStrike" cap="none" normalizeH="0" baseline="0" dirty="0" bmk="OLE_LINK29">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and NPRACH</a:t>
            </a:r>
            <a:r>
              <a:rPr kumimoji="0" lang="en-GB" altLang="en-US" sz="1800" b="0" i="1" u="none" strike="sngStrike" cap="none" normalizeH="0" baseline="0" dirty="0" bmk="OLE_LINK29">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GB" altLang="en-US" sz="1800" b="0" i="1" u="none" strike="noStrike" cap="none" normalizeH="0" baseline="0" dirty="0" bmk="OLE_LINK29">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[RAN1, RAN2, RAN4]</a:t>
            </a:r>
            <a:endParaRPr kumimoji="0" lang="en-US" altLang="en-US" sz="14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9" name="Rectangle 5">
            <a:extLst>
              <a:ext uri="{FF2B5EF4-FFF2-40B4-BE49-F238E27FC236}">
                <a16:creationId xmlns:a16="http://schemas.microsoft.com/office/drawing/2014/main" id="{F98D9008-D80F-45C5-AACB-A82598C7D961}"/>
              </a:ext>
            </a:extLst>
          </p:cNvPr>
          <p:cNvSpPr>
            <a:spLocks noChangeArrowheads="1"/>
          </p:cNvSpPr>
          <p:nvPr/>
        </p:nvSpPr>
        <p:spPr bwMode="auto">
          <a:xfrm>
            <a:off x="152400" y="-170765"/>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67993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12D55A6F-DE75-432C-987A-076705029047}"/>
              </a:ext>
            </a:extLst>
          </p:cNvPr>
          <p:cNvSpPr>
            <a:spLocks noGrp="1"/>
          </p:cNvSpPr>
          <p:nvPr>
            <p:ph idx="1"/>
          </p:nvPr>
        </p:nvSpPr>
        <p:spPr>
          <a:xfrm>
            <a:off x="444380" y="1093862"/>
            <a:ext cx="11544420" cy="5281301"/>
          </a:xfrm>
        </p:spPr>
        <p:txBody>
          <a:bodyPr/>
          <a:lstStyle/>
          <a:p>
            <a:r>
              <a:rPr lang="en-US" sz="2000" dirty="0"/>
              <a:t>Revised WID on enhancements of network energy savings for NR – RP-250343</a:t>
            </a:r>
          </a:p>
          <a:p>
            <a:pPr lvl="1"/>
            <a:r>
              <a:rPr lang="en-US" sz="1800" dirty="0"/>
              <a:t>Addition of 38.304 and 38.401 as affected specs</a:t>
            </a:r>
          </a:p>
          <a:p>
            <a:pPr lvl="1"/>
            <a:endParaRPr lang="en-US" sz="1800" dirty="0"/>
          </a:p>
          <a:p>
            <a:r>
              <a:rPr lang="en-US" sz="2000" dirty="0"/>
              <a:t>Revised Work Item: NR mobility enhancements Phase 4 – RP-250339</a:t>
            </a:r>
          </a:p>
          <a:p>
            <a:pPr lvl="1"/>
            <a:r>
              <a:rPr lang="en-US" sz="1800" dirty="0"/>
              <a:t>Removal of checkpoint on conditional Intra-CU LTM </a:t>
            </a:r>
          </a:p>
          <a:p>
            <a:pPr lvl="1"/>
            <a:endParaRPr lang="en-US" sz="1800" dirty="0"/>
          </a:p>
          <a:p>
            <a:r>
              <a:rPr lang="en-US" sz="2000" dirty="0"/>
              <a:t>Revised WID: XR (</a:t>
            </a:r>
            <a:r>
              <a:rPr lang="en-US" sz="2000" dirty="0" err="1"/>
              <a:t>eXtended</a:t>
            </a:r>
            <a:r>
              <a:rPr lang="en-US" sz="2000" dirty="0"/>
              <a:t> Reality) for NR Phase 3 – RP-250107</a:t>
            </a:r>
          </a:p>
          <a:p>
            <a:pPr lvl="1"/>
            <a:r>
              <a:rPr lang="en-US" sz="1800" dirty="0"/>
              <a:t>Modification of existing objective for RAN based XR rate control to support RAN3 work</a:t>
            </a:r>
          </a:p>
          <a:p>
            <a:pPr lvl="1"/>
            <a:endParaRPr lang="en-US" sz="1800" dirty="0"/>
          </a:p>
          <a:p>
            <a:r>
              <a:rPr lang="en-US" sz="2000" dirty="0"/>
              <a:t>Revised SID for Study on AI/ML for NR air interface phase 2 – RP-250308 </a:t>
            </a:r>
          </a:p>
          <a:p>
            <a:pPr lvl="1"/>
            <a:r>
              <a:rPr lang="en-US" sz="1600" dirty="0"/>
              <a:t>RAN4 objective on testability and interoperability was revised</a:t>
            </a:r>
          </a:p>
          <a:p>
            <a:pPr lvl="1"/>
            <a:endParaRPr lang="en-US" sz="1800" dirty="0"/>
          </a:p>
          <a:p>
            <a:r>
              <a:rPr lang="en-US" sz="2000" dirty="0"/>
              <a:t>Revised WI on LTE-based 5G Broadcast Phase 2 – RP-250794</a:t>
            </a:r>
          </a:p>
          <a:p>
            <a:pPr lvl="1"/>
            <a:endParaRPr lang="en-US" sz="1800" dirty="0"/>
          </a:p>
          <a:p>
            <a:r>
              <a:rPr lang="en-US" sz="2000" dirty="0"/>
              <a:t>Revised WID on Low NR band carrier aggregation via switching – RP-250247</a:t>
            </a:r>
          </a:p>
          <a:p>
            <a:endParaRPr lang="en-US" sz="2000" dirty="0"/>
          </a:p>
        </p:txBody>
      </p:sp>
      <p:sp>
        <p:nvSpPr>
          <p:cNvPr id="3" name="제목 2">
            <a:extLst>
              <a:ext uri="{FF2B5EF4-FFF2-40B4-BE49-F238E27FC236}">
                <a16:creationId xmlns:a16="http://schemas.microsoft.com/office/drawing/2014/main" id="{3921A74A-CCDC-44E1-B830-F1E9E48966C5}"/>
              </a:ext>
            </a:extLst>
          </p:cNvPr>
          <p:cNvSpPr>
            <a:spLocks noGrp="1"/>
          </p:cNvSpPr>
          <p:nvPr>
            <p:ph type="title"/>
          </p:nvPr>
        </p:nvSpPr>
        <p:spPr/>
        <p:txBody>
          <a:bodyPr/>
          <a:lstStyle/>
          <a:p>
            <a:r>
              <a:rPr lang="en-US" dirty="0"/>
              <a:t>Other SID/WID Updates</a:t>
            </a:r>
          </a:p>
        </p:txBody>
      </p:sp>
    </p:spTree>
    <p:extLst>
      <p:ext uri="{BB962C8B-B14F-4D97-AF65-F5344CB8AC3E}">
        <p14:creationId xmlns:p14="http://schemas.microsoft.com/office/powerpoint/2010/main" val="2820548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E08E4AA8-683E-4042-8AC8-1AD550051027}"/>
              </a:ext>
            </a:extLst>
          </p:cNvPr>
          <p:cNvSpPr>
            <a:spLocks noGrp="1"/>
          </p:cNvSpPr>
          <p:nvPr>
            <p:ph idx="1"/>
          </p:nvPr>
        </p:nvSpPr>
        <p:spPr/>
        <p:txBody>
          <a:bodyPr/>
          <a:lstStyle/>
          <a:p>
            <a:r>
              <a:rPr lang="en-US" dirty="0"/>
              <a:t>The Release 20 package in RP-250812 (slides 7 ~ 23) was endorsed</a:t>
            </a:r>
          </a:p>
          <a:p>
            <a:pPr lvl="1"/>
            <a:r>
              <a:rPr lang="en-US" dirty="0"/>
              <a:t>Additional details can be found in moderator summaries in RP-250802 and RP-250797</a:t>
            </a:r>
          </a:p>
          <a:p>
            <a:pPr marL="536575" lvl="1" indent="0">
              <a:buNone/>
            </a:pPr>
            <a:r>
              <a:rPr lang="en-US" i="1" dirty="0"/>
              <a:t>	RP-250802	Moderator's summary for RAN1 led REL-20 topics</a:t>
            </a:r>
          </a:p>
          <a:p>
            <a:pPr marL="536575" lvl="1" indent="0">
              <a:buNone/>
            </a:pPr>
            <a:r>
              <a:rPr lang="en-US" i="1" dirty="0"/>
              <a:t>	RP-250797	Moderator's summary for other RAN1/RAN2/RAN3 led REL-20 topics</a:t>
            </a:r>
          </a:p>
        </p:txBody>
      </p:sp>
      <p:sp>
        <p:nvSpPr>
          <p:cNvPr id="3" name="제목 2">
            <a:extLst>
              <a:ext uri="{FF2B5EF4-FFF2-40B4-BE49-F238E27FC236}">
                <a16:creationId xmlns:a16="http://schemas.microsoft.com/office/drawing/2014/main" id="{CD77D39A-9BB5-4353-96CA-C408E68E9251}"/>
              </a:ext>
            </a:extLst>
          </p:cNvPr>
          <p:cNvSpPr>
            <a:spLocks noGrp="1"/>
          </p:cNvSpPr>
          <p:nvPr>
            <p:ph type="title"/>
          </p:nvPr>
        </p:nvSpPr>
        <p:spPr/>
        <p:txBody>
          <a:bodyPr/>
          <a:lstStyle/>
          <a:p>
            <a:r>
              <a:rPr lang="en-US" dirty="0"/>
              <a:t>Release 20 5G-Advanced (1/2)</a:t>
            </a:r>
          </a:p>
        </p:txBody>
      </p:sp>
    </p:spTree>
    <p:extLst>
      <p:ext uri="{BB962C8B-B14F-4D97-AF65-F5344CB8AC3E}">
        <p14:creationId xmlns:p14="http://schemas.microsoft.com/office/powerpoint/2010/main" val="946721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E08E4AA8-683E-4042-8AC8-1AD550051027}"/>
              </a:ext>
            </a:extLst>
          </p:cNvPr>
          <p:cNvSpPr>
            <a:spLocks noGrp="1"/>
          </p:cNvSpPr>
          <p:nvPr>
            <p:ph idx="1"/>
          </p:nvPr>
        </p:nvSpPr>
        <p:spPr/>
        <p:txBody>
          <a:bodyPr/>
          <a:lstStyle/>
          <a:p>
            <a:r>
              <a:rPr lang="en-US" dirty="0"/>
              <a:t>RAN1 package in RP-250812 is shown below</a:t>
            </a:r>
          </a:p>
        </p:txBody>
      </p:sp>
      <p:sp>
        <p:nvSpPr>
          <p:cNvPr id="3" name="제목 2">
            <a:extLst>
              <a:ext uri="{FF2B5EF4-FFF2-40B4-BE49-F238E27FC236}">
                <a16:creationId xmlns:a16="http://schemas.microsoft.com/office/drawing/2014/main" id="{CD77D39A-9BB5-4353-96CA-C408E68E9251}"/>
              </a:ext>
            </a:extLst>
          </p:cNvPr>
          <p:cNvSpPr>
            <a:spLocks noGrp="1"/>
          </p:cNvSpPr>
          <p:nvPr>
            <p:ph type="title"/>
          </p:nvPr>
        </p:nvSpPr>
        <p:spPr/>
        <p:txBody>
          <a:bodyPr/>
          <a:lstStyle/>
          <a:p>
            <a:r>
              <a:rPr lang="en-US" dirty="0"/>
              <a:t>Release 20 5G-Advanced (2/2)</a:t>
            </a:r>
          </a:p>
        </p:txBody>
      </p:sp>
      <p:graphicFrame>
        <p:nvGraphicFramePr>
          <p:cNvPr id="9" name="Table 5">
            <a:extLst>
              <a:ext uri="{FF2B5EF4-FFF2-40B4-BE49-F238E27FC236}">
                <a16:creationId xmlns:a16="http://schemas.microsoft.com/office/drawing/2014/main" id="{F22ED967-10D1-44EB-B024-9C9C5FDCDEFE}"/>
              </a:ext>
            </a:extLst>
          </p:cNvPr>
          <p:cNvGraphicFramePr>
            <a:graphicFrameLocks noGrp="1"/>
          </p:cNvGraphicFramePr>
          <p:nvPr>
            <p:extLst>
              <p:ext uri="{D42A27DB-BD31-4B8C-83A1-F6EECF244321}">
                <p14:modId xmlns:p14="http://schemas.microsoft.com/office/powerpoint/2010/main" val="2291455660"/>
              </p:ext>
            </p:extLst>
          </p:nvPr>
        </p:nvGraphicFramePr>
        <p:xfrm>
          <a:off x="1477668" y="1976658"/>
          <a:ext cx="5436000" cy="2651760"/>
        </p:xfrm>
        <a:graphic>
          <a:graphicData uri="http://schemas.openxmlformats.org/drawingml/2006/table">
            <a:tbl>
              <a:tblPr firstRow="1" bandRow="1">
                <a:tableStyleId>{5C22544A-7EE6-4342-B048-85BDC9FD1C3A}</a:tableStyleId>
              </a:tblPr>
              <a:tblGrid>
                <a:gridCol w="3384000">
                  <a:extLst>
                    <a:ext uri="{9D8B030D-6E8A-4147-A177-3AD203B41FA5}">
                      <a16:colId xmlns:a16="http://schemas.microsoft.com/office/drawing/2014/main" val="1468657178"/>
                    </a:ext>
                  </a:extLst>
                </a:gridCol>
                <a:gridCol w="2052000">
                  <a:extLst>
                    <a:ext uri="{9D8B030D-6E8A-4147-A177-3AD203B41FA5}">
                      <a16:colId xmlns:a16="http://schemas.microsoft.com/office/drawing/2014/main" val="355880695"/>
                    </a:ext>
                  </a:extLst>
                </a:gridCol>
              </a:tblGrid>
              <a:tr h="433879">
                <a:tc>
                  <a:txBody>
                    <a:bodyPr/>
                    <a:lstStyle/>
                    <a:p>
                      <a:pPr algn="ctr"/>
                      <a:r>
                        <a:rPr lang="en-US" sz="1400" i="1" dirty="0">
                          <a:latin typeface="Times New Roman" panose="02020603050405020304" pitchFamily="18" charset="0"/>
                          <a:cs typeface="Times New Roman" panose="02020603050405020304" pitchFamily="18" charset="0"/>
                        </a:rPr>
                        <a:t>Title</a:t>
                      </a:r>
                    </a:p>
                  </a:txBody>
                  <a:tcPr anchor="ctr"/>
                </a:tc>
                <a:tc>
                  <a:txBody>
                    <a:bodyPr/>
                    <a:lstStyle/>
                    <a:p>
                      <a:pPr algn="ctr"/>
                      <a:r>
                        <a:rPr lang="en-US" sz="1400" i="1" dirty="0">
                          <a:latin typeface="Times New Roman" panose="02020603050405020304" pitchFamily="18" charset="0"/>
                          <a:cs typeface="Times New Roman" panose="02020603050405020304" pitchFamily="18" charset="0"/>
                        </a:rPr>
                        <a:t>First-order TU Estimate (# TUs)</a:t>
                      </a:r>
                    </a:p>
                  </a:txBody>
                  <a:tcPr/>
                </a:tc>
                <a:extLst>
                  <a:ext uri="{0D108BD9-81ED-4DB2-BD59-A6C34878D82A}">
                    <a16:rowId xmlns:a16="http://schemas.microsoft.com/office/drawing/2014/main" val="3826817822"/>
                  </a:ext>
                </a:extLst>
              </a:tr>
              <a:tr h="255223">
                <a:tc>
                  <a:txBody>
                    <a:bodyPr/>
                    <a:lstStyle/>
                    <a:p>
                      <a:pPr algn="l"/>
                      <a:r>
                        <a:rPr lang="en-US" sz="1400" i="1" dirty="0">
                          <a:latin typeface="Times New Roman" panose="02020603050405020304" pitchFamily="18" charset="0"/>
                          <a:cs typeface="Times New Roman" panose="02020603050405020304" pitchFamily="18" charset="0"/>
                        </a:rPr>
                        <a:t>Enhancements on AI/ML Air Interface</a:t>
                      </a:r>
                    </a:p>
                  </a:txBody>
                  <a:tcPr anchor="ctr"/>
                </a:tc>
                <a:tc>
                  <a:txBody>
                    <a:bodyPr/>
                    <a:lstStyle/>
                    <a:p>
                      <a:pPr algn="ctr"/>
                      <a:r>
                        <a:rPr lang="en-US" sz="1400" i="1" dirty="0">
                          <a:latin typeface="Times New Roman" panose="02020603050405020304" pitchFamily="18" charset="0"/>
                          <a:cs typeface="Times New Roman" panose="02020603050405020304" pitchFamily="18" charset="0"/>
                        </a:rPr>
                        <a:t>[2]</a:t>
                      </a:r>
                    </a:p>
                  </a:txBody>
                  <a:tcPr anchor="ctr"/>
                </a:tc>
                <a:extLst>
                  <a:ext uri="{0D108BD9-81ED-4DB2-BD59-A6C34878D82A}">
                    <a16:rowId xmlns:a16="http://schemas.microsoft.com/office/drawing/2014/main" val="1753953129"/>
                  </a:ext>
                </a:extLst>
              </a:tr>
              <a:tr h="255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dirty="0">
                          <a:latin typeface="Times New Roman" panose="02020603050405020304" pitchFamily="18" charset="0"/>
                          <a:cs typeface="Times New Roman" panose="02020603050405020304" pitchFamily="18" charset="0"/>
                        </a:rPr>
                        <a:t>NR-MIMO Phase 6</a:t>
                      </a:r>
                    </a:p>
                  </a:txBody>
                  <a:tcPr anchor="ctr"/>
                </a:tc>
                <a:tc>
                  <a:txBody>
                    <a:bodyPr/>
                    <a:lstStyle/>
                    <a:p>
                      <a:pPr algn="ctr"/>
                      <a:r>
                        <a:rPr lang="en-US" sz="1400" i="1" dirty="0">
                          <a:latin typeface="Times New Roman" panose="02020603050405020304" pitchFamily="18" charset="0"/>
                          <a:cs typeface="Times New Roman" panose="02020603050405020304" pitchFamily="18" charset="0"/>
                        </a:rPr>
                        <a:t>[1]</a:t>
                      </a:r>
                    </a:p>
                  </a:txBody>
                  <a:tcPr anchor="ctr"/>
                </a:tc>
                <a:extLst>
                  <a:ext uri="{0D108BD9-81ED-4DB2-BD59-A6C34878D82A}">
                    <a16:rowId xmlns:a16="http://schemas.microsoft.com/office/drawing/2014/main" val="2432107506"/>
                  </a:ext>
                </a:extLst>
              </a:tr>
              <a:tr h="255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dirty="0">
                          <a:latin typeface="Times New Roman" panose="02020603050405020304" pitchFamily="18" charset="0"/>
                          <a:cs typeface="Times New Roman" panose="02020603050405020304" pitchFamily="18" charset="0"/>
                        </a:rPr>
                        <a:t>Enhancements on Ambient IoT</a:t>
                      </a:r>
                    </a:p>
                  </a:txBody>
                  <a:tcPr anchor="ctr"/>
                </a:tc>
                <a:tc>
                  <a:txBody>
                    <a:bodyPr/>
                    <a:lstStyle/>
                    <a:p>
                      <a:pPr algn="ctr"/>
                      <a:r>
                        <a:rPr lang="en-US" sz="1400" i="1" dirty="0">
                          <a:solidFill>
                            <a:schemeClr val="tx1"/>
                          </a:solidFill>
                          <a:latin typeface="Times New Roman" panose="02020603050405020304" pitchFamily="18" charset="0"/>
                          <a:cs typeface="Times New Roman" panose="02020603050405020304" pitchFamily="18" charset="0"/>
                        </a:rPr>
                        <a:t>[3 ~ 3.5]</a:t>
                      </a:r>
                    </a:p>
                  </a:txBody>
                  <a:tcPr anchor="ctr"/>
                </a:tc>
                <a:extLst>
                  <a:ext uri="{0D108BD9-81ED-4DB2-BD59-A6C34878D82A}">
                    <a16:rowId xmlns:a16="http://schemas.microsoft.com/office/drawing/2014/main" val="1119027206"/>
                  </a:ext>
                </a:extLst>
              </a:tr>
              <a:tr h="255223">
                <a:tc>
                  <a:txBody>
                    <a:bodyPr/>
                    <a:lstStyle/>
                    <a:p>
                      <a:pPr algn="l"/>
                      <a:r>
                        <a:rPr lang="en-US" sz="1400" i="1" dirty="0">
                          <a:latin typeface="Times New Roman" panose="02020603050405020304" pitchFamily="18" charset="0"/>
                          <a:cs typeface="Times New Roman" panose="02020603050405020304" pitchFamily="18" charset="0"/>
                        </a:rPr>
                        <a:t>NR-NTN Enhancement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400" i="1" dirty="0">
                          <a:latin typeface="Times New Roman" panose="02020603050405020304" pitchFamily="18" charset="0"/>
                          <a:cs typeface="Times New Roman" panose="02020603050405020304" pitchFamily="18" charset="0"/>
                        </a:rPr>
                        <a:t>[1]</a:t>
                      </a:r>
                    </a:p>
                  </a:txBody>
                  <a:tcPr anchor="ctr"/>
                </a:tc>
                <a:extLst>
                  <a:ext uri="{0D108BD9-81ED-4DB2-BD59-A6C34878D82A}">
                    <a16:rowId xmlns:a16="http://schemas.microsoft.com/office/drawing/2014/main" val="2382735534"/>
                  </a:ext>
                </a:extLst>
              </a:tr>
              <a:tr h="255223">
                <a:tc>
                  <a:txBody>
                    <a:bodyPr/>
                    <a:lstStyle/>
                    <a:p>
                      <a:pPr algn="l"/>
                      <a:r>
                        <a:rPr lang="en-US" sz="1400" i="1" dirty="0">
                          <a:latin typeface="Times New Roman" panose="02020603050405020304" pitchFamily="18" charset="0"/>
                          <a:cs typeface="Times New Roman" panose="02020603050405020304" pitchFamily="18" charset="0"/>
                        </a:rPr>
                        <a:t>Coverage Enhancement</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400" i="1" dirty="0">
                          <a:latin typeface="Times New Roman" panose="02020603050405020304" pitchFamily="18" charset="0"/>
                          <a:cs typeface="Times New Roman" panose="02020603050405020304" pitchFamily="18" charset="0"/>
                        </a:rPr>
                        <a:t>[0.5 for 3 quarters]</a:t>
                      </a:r>
                    </a:p>
                  </a:txBody>
                  <a:tcPr anchor="ctr"/>
                </a:tc>
                <a:extLst>
                  <a:ext uri="{0D108BD9-81ED-4DB2-BD59-A6C34878D82A}">
                    <a16:rowId xmlns:a16="http://schemas.microsoft.com/office/drawing/2014/main" val="3201947308"/>
                  </a:ext>
                </a:extLst>
              </a:tr>
              <a:tr h="255223">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400" i="1" dirty="0">
                          <a:latin typeface="Times New Roman" panose="02020603050405020304" pitchFamily="18" charset="0"/>
                          <a:cs typeface="Times New Roman" panose="02020603050405020304" pitchFamily="18" charset="0"/>
                        </a:rPr>
                        <a:t>(RAN2-led) IoT-NTN</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400" i="1" dirty="0">
                          <a:latin typeface="Times New Roman" panose="02020603050405020304" pitchFamily="18" charset="0"/>
                          <a:cs typeface="Times New Roman" panose="02020603050405020304" pitchFamily="18" charset="0"/>
                        </a:rPr>
                        <a:t>[0.5 </a:t>
                      </a:r>
                      <a:r>
                        <a:rPr lang="en-US" sz="1200" i="1" dirty="0">
                          <a:latin typeface="Times New Roman" panose="02020603050405020304" pitchFamily="18" charset="0"/>
                          <a:cs typeface="Times New Roman" panose="02020603050405020304" pitchFamily="18" charset="0"/>
                        </a:rPr>
                        <a:t>for</a:t>
                      </a:r>
                      <a:r>
                        <a:rPr lang="en-US" sz="1400" i="1" dirty="0">
                          <a:latin typeface="Times New Roman" panose="02020603050405020304" pitchFamily="18" charset="0"/>
                          <a:cs typeface="Times New Roman" panose="02020603050405020304" pitchFamily="18" charset="0"/>
                        </a:rPr>
                        <a:t> 2 quarters]</a:t>
                      </a:r>
                    </a:p>
                  </a:txBody>
                  <a:tcPr anchor="ctr"/>
                </a:tc>
                <a:extLst>
                  <a:ext uri="{0D108BD9-81ED-4DB2-BD59-A6C34878D82A}">
                    <a16:rowId xmlns:a16="http://schemas.microsoft.com/office/drawing/2014/main" val="1153969875"/>
                  </a:ext>
                </a:extLst>
              </a:tr>
              <a:tr h="255223">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1400" i="1" dirty="0">
                          <a:latin typeface="Times New Roman" panose="02020603050405020304" pitchFamily="18" charset="0"/>
                          <a:cs typeface="Times New Roman" panose="02020603050405020304" pitchFamily="18" charset="0"/>
                        </a:rPr>
                        <a:t>ISAC</a:t>
                      </a:r>
                    </a:p>
                  </a:txBody>
                  <a:tcPr anchor="ctr"/>
                </a:tc>
                <a:tc>
                  <a:txBody>
                    <a:bodyPr/>
                    <a:lstStyle/>
                    <a:p>
                      <a:pPr marL="0" marR="0" lvl="0" indent="0" algn="ctr" defTabSz="1219133" rtl="0" eaLnBrk="1" fontAlgn="auto" latinLnBrk="0" hangingPunct="1">
                        <a:lnSpc>
                          <a:spcPct val="100000"/>
                        </a:lnSpc>
                        <a:spcBef>
                          <a:spcPts val="0"/>
                        </a:spcBef>
                        <a:spcAft>
                          <a:spcPts val="0"/>
                        </a:spcAft>
                        <a:buClrTx/>
                        <a:buSzTx/>
                        <a:buFontTx/>
                        <a:buNone/>
                        <a:tabLst/>
                        <a:defRPr/>
                      </a:pPr>
                      <a:r>
                        <a:rPr lang="en-US" sz="1400" i="1" dirty="0">
                          <a:latin typeface="Times New Roman" panose="02020603050405020304" pitchFamily="18" charset="0"/>
                          <a:cs typeface="Times New Roman" panose="02020603050405020304" pitchFamily="18" charset="0"/>
                        </a:rPr>
                        <a:t>[1 for 3 quarters]</a:t>
                      </a:r>
                    </a:p>
                  </a:txBody>
                  <a:tcPr anchor="ctr"/>
                </a:tc>
                <a:extLst>
                  <a:ext uri="{0D108BD9-81ED-4DB2-BD59-A6C34878D82A}">
                    <a16:rowId xmlns:a16="http://schemas.microsoft.com/office/drawing/2014/main" val="2362505208"/>
                  </a:ext>
                </a:extLst>
              </a:tr>
            </a:tbl>
          </a:graphicData>
        </a:graphic>
      </p:graphicFrame>
      <p:sp>
        <p:nvSpPr>
          <p:cNvPr id="10" name="Content Placeholder 2">
            <a:extLst>
              <a:ext uri="{FF2B5EF4-FFF2-40B4-BE49-F238E27FC236}">
                <a16:creationId xmlns:a16="http://schemas.microsoft.com/office/drawing/2014/main" id="{CCA08196-27D9-4893-99A3-2573C58D8021}"/>
              </a:ext>
            </a:extLst>
          </p:cNvPr>
          <p:cNvSpPr txBox="1">
            <a:spLocks/>
          </p:cNvSpPr>
          <p:nvPr/>
        </p:nvSpPr>
        <p:spPr bwMode="auto">
          <a:xfrm>
            <a:off x="1143001" y="4792250"/>
            <a:ext cx="9866376" cy="1501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Bef>
                <a:spcPts val="0"/>
              </a:spcBef>
            </a:pPr>
            <a:r>
              <a:rPr lang="en-US" sz="1600" i="1" dirty="0">
                <a:latin typeface="Times New Roman" panose="02020603050405020304" pitchFamily="18" charset="0"/>
                <a:cs typeface="Times New Roman" panose="02020603050405020304" pitchFamily="18" charset="0"/>
              </a:rPr>
              <a:t>RAN1 total capacity is 31 TUs</a:t>
            </a:r>
          </a:p>
          <a:p>
            <a:pPr>
              <a:spcBef>
                <a:spcPts val="0"/>
              </a:spcBef>
            </a:pPr>
            <a:r>
              <a:rPr lang="en-US" sz="1600" i="1" dirty="0">
                <a:latin typeface="Times New Roman" panose="02020603050405020304" pitchFamily="18" charset="0"/>
                <a:cs typeface="Times New Roman" panose="02020603050405020304" pitchFamily="18" charset="0"/>
              </a:rPr>
              <a:t>Reserved TUs: 2 TUs per meeting</a:t>
            </a:r>
          </a:p>
          <a:p>
            <a:pPr>
              <a:spcBef>
                <a:spcPts val="0"/>
              </a:spcBef>
            </a:pPr>
            <a:r>
              <a:rPr lang="en-US" sz="1600" i="1" dirty="0">
                <a:latin typeface="Times New Roman" panose="02020603050405020304" pitchFamily="18" charset="0"/>
                <a:cs typeface="Times New Roman" panose="02020603050405020304" pitchFamily="18" charset="0"/>
              </a:rPr>
              <a:t>Miscellaneous impact from other WGs: 1 TU per meeting</a:t>
            </a:r>
          </a:p>
          <a:p>
            <a:pPr>
              <a:spcBef>
                <a:spcPts val="0"/>
              </a:spcBef>
            </a:pPr>
            <a:r>
              <a:rPr lang="en-US" sz="1600" i="1" dirty="0">
                <a:latin typeface="Times New Roman" panose="02020603050405020304" pitchFamily="18" charset="0"/>
                <a:cs typeface="Times New Roman" panose="02020603050405020304" pitchFamily="18" charset="0"/>
              </a:rPr>
              <a:t>Maintenance (12 TUs per meeting in Q3, 8 TUs per meeting in Q4, eventually decreasing to 4 TUs per meeting)</a:t>
            </a:r>
          </a:p>
          <a:p>
            <a:pPr>
              <a:spcBef>
                <a:spcPts val="0"/>
              </a:spcBef>
            </a:pPr>
            <a:r>
              <a:rPr lang="en-US" sz="1600" i="1" dirty="0">
                <a:latin typeface="Times New Roman" panose="02020603050405020304" pitchFamily="18" charset="0"/>
                <a:cs typeface="Times New Roman" panose="02020603050405020304" pitchFamily="18" charset="0"/>
              </a:rPr>
              <a:t>Rel-20 TEI: 0.5 TU per meeting (in last 2~3 quarters of Rel-20)</a:t>
            </a:r>
          </a:p>
        </p:txBody>
      </p:sp>
      <p:sp>
        <p:nvSpPr>
          <p:cNvPr id="11" name="TextBox 10">
            <a:extLst>
              <a:ext uri="{FF2B5EF4-FFF2-40B4-BE49-F238E27FC236}">
                <a16:creationId xmlns:a16="http://schemas.microsoft.com/office/drawing/2014/main" id="{DC508596-A1C1-44F4-9F1E-2041643F5DE4}"/>
              </a:ext>
            </a:extLst>
          </p:cNvPr>
          <p:cNvSpPr txBox="1"/>
          <p:nvPr/>
        </p:nvSpPr>
        <p:spPr>
          <a:xfrm>
            <a:off x="6951352" y="3080376"/>
            <a:ext cx="4058025" cy="830997"/>
          </a:xfrm>
          <a:prstGeom prst="rect">
            <a:avLst/>
          </a:prstGeom>
          <a:noFill/>
        </p:spPr>
        <p:txBody>
          <a:bodyPr wrap="square">
            <a:spAutoFit/>
          </a:bodyPr>
          <a:lstStyle/>
          <a:p>
            <a:r>
              <a:rPr lang="en-US" sz="1200" b="1" i="1" dirty="0">
                <a:effectLst/>
                <a:latin typeface="Times New Roman" panose="02020603050405020304" pitchFamily="18" charset="0"/>
                <a:ea typeface="Batang" panose="02030600000101010101" pitchFamily="18" charset="-127"/>
                <a:cs typeface="Times New Roman" panose="02020603050405020304" pitchFamily="18" charset="0"/>
              </a:rPr>
              <a:t>Additional details </a:t>
            </a:r>
            <a:r>
              <a:rPr lang="en-US" sz="1200" b="1" i="1" dirty="0">
                <a:latin typeface="Times New Roman" panose="02020603050405020304" pitchFamily="18" charset="0"/>
                <a:ea typeface="Batang" panose="02030600000101010101" pitchFamily="18" charset="-127"/>
                <a:cs typeface="Times New Roman" panose="02020603050405020304" pitchFamily="18" charset="0"/>
              </a:rPr>
              <a:t>can be found in </a:t>
            </a:r>
            <a:r>
              <a:rPr lang="en-US" sz="1200" b="1" i="1" dirty="0">
                <a:effectLst/>
                <a:latin typeface="Times New Roman" panose="02020603050405020304" pitchFamily="18" charset="0"/>
                <a:ea typeface="Batang" panose="02030600000101010101" pitchFamily="18" charset="-127"/>
                <a:cs typeface="Times New Roman" panose="02020603050405020304" pitchFamily="18" charset="0"/>
              </a:rPr>
              <a:t>moderator summary in </a:t>
            </a:r>
            <a:r>
              <a:rPr lang="en-US" sz="1200" b="1" i="1" dirty="0">
                <a:latin typeface="Times New Roman" panose="02020603050405020304" pitchFamily="18" charset="0"/>
                <a:ea typeface="Batang" panose="02030600000101010101" pitchFamily="18" charset="-127"/>
                <a:cs typeface="Times New Roman" panose="02020603050405020304" pitchFamily="18" charset="0"/>
              </a:rPr>
              <a:t>RP-250802</a:t>
            </a:r>
          </a:p>
          <a:p>
            <a:pPr marL="285750" indent="-285750">
              <a:buFont typeface="Wingdings" panose="05000000000000000000" pitchFamily="2" charset="2"/>
              <a:buChar char="§"/>
            </a:pPr>
            <a:r>
              <a:rPr lang="en-US" sz="1200" i="1" dirty="0">
                <a:effectLst/>
                <a:latin typeface="Times New Roman" panose="02020603050405020304" pitchFamily="18" charset="0"/>
                <a:ea typeface="Batang" panose="02030600000101010101" pitchFamily="18" charset="-127"/>
                <a:cs typeface="Times New Roman" panose="02020603050405020304" pitchFamily="18" charset="0"/>
              </a:rPr>
              <a:t>RP-250802	Moderator's summary for RAN1 led REL-20 topics	RAN1 Chair (Samsung)</a:t>
            </a:r>
            <a:endParaRPr lang="en-US" sz="1200" i="1" dirty="0">
              <a:latin typeface="Times New Roman" panose="02020603050405020304" pitchFamily="18" charset="0"/>
              <a:ea typeface="Batang" panose="02030600000101010101" pitchFamily="18" charset="-127"/>
              <a:cs typeface="Times New Roman" panose="02020603050405020304" pitchFamily="18" charset="0"/>
            </a:endParaRPr>
          </a:p>
        </p:txBody>
      </p:sp>
      <p:sp>
        <p:nvSpPr>
          <p:cNvPr id="12" name="직사각형 11">
            <a:extLst>
              <a:ext uri="{FF2B5EF4-FFF2-40B4-BE49-F238E27FC236}">
                <a16:creationId xmlns:a16="http://schemas.microsoft.com/office/drawing/2014/main" id="{AAF0A521-2070-4E47-AF49-3DE80A1F3F76}"/>
              </a:ext>
            </a:extLst>
          </p:cNvPr>
          <p:cNvSpPr/>
          <p:nvPr/>
        </p:nvSpPr>
        <p:spPr bwMode="auto">
          <a:xfrm>
            <a:off x="935735" y="1764792"/>
            <a:ext cx="10320530" cy="4444622"/>
          </a:xfrm>
          <a:prstGeom prst="rect">
            <a:avLst/>
          </a:prstGeom>
          <a:noFill/>
          <a:ln w="19050"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180975" marR="0" lvl="1" algn="l" defTabSz="914400" rtl="0" eaLnBrk="0" fontAlgn="base" latinLnBrk="0" hangingPunct="0">
              <a:lnSpc>
                <a:spcPct val="100000"/>
              </a:lnSpc>
              <a:spcBef>
                <a:spcPct val="0"/>
              </a:spcBef>
              <a:spcAft>
                <a:spcPct val="0"/>
              </a:spcAft>
              <a:buClrTx/>
              <a:buSzTx/>
              <a:tabLst/>
            </a:pP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90955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4D1DF0DB-B2F3-4429-B972-5357ED66EF4F}"/>
              </a:ext>
            </a:extLst>
          </p:cNvPr>
          <p:cNvSpPr>
            <a:spLocks noGrp="1"/>
          </p:cNvSpPr>
          <p:nvPr>
            <p:ph idx="1"/>
          </p:nvPr>
        </p:nvSpPr>
        <p:spPr/>
        <p:txBody>
          <a:bodyPr/>
          <a:lstStyle/>
          <a:p>
            <a:pPr marL="442913" indent="-442913"/>
            <a:r>
              <a:rPr lang="en-US" sz="2000" dirty="0">
                <a:effectLst/>
                <a:ea typeface="맑은 고딕" panose="020B0503020000020004" pitchFamily="50" charset="-127"/>
              </a:rPr>
              <a:t>In RAN#107, there was discussion on introducing a new way of drafting 3GPP specifications</a:t>
            </a:r>
          </a:p>
          <a:p>
            <a:pPr marL="803275" lvl="1" indent="-266700"/>
            <a:r>
              <a:rPr lang="en-US" sz="1800" dirty="0"/>
              <a:t>To share additional information about possible new formats for the 3GPP 6G specifications, </a:t>
            </a:r>
            <a:r>
              <a:rPr lang="en-US" sz="1800" dirty="0" err="1">
                <a:effectLst/>
                <a:ea typeface="맑은 고딕" panose="020B0503020000020004" pitchFamily="50" charset="-127"/>
              </a:rPr>
              <a:t>GoToWebinar</a:t>
            </a:r>
            <a:r>
              <a:rPr lang="en-US" sz="1800" dirty="0">
                <a:effectLst/>
                <a:ea typeface="맑은 고딕" panose="020B0503020000020004" pitchFamily="50" charset="-127"/>
              </a:rPr>
              <a:t> sessions have recently been held on </a:t>
            </a:r>
            <a:r>
              <a:rPr lang="en-GB" sz="1800" dirty="0">
                <a:effectLst/>
                <a:ea typeface="맑은 고딕" panose="020B0503020000020004" pitchFamily="50" charset="-127"/>
              </a:rPr>
              <a:t>modernized way of specification crafting for 6G from Rel-21, using state-of-the-art tools with a text-based specification format and Git-based version control </a:t>
            </a:r>
            <a:r>
              <a:rPr lang="en-US" sz="1800" dirty="0">
                <a:effectLst/>
                <a:ea typeface="맑은 고딕" panose="020B0503020000020004" pitchFamily="50" charset="-127"/>
              </a:rPr>
              <a:t>at the instigation of TSG RAN#107. A recording and the associated slides available at </a:t>
            </a:r>
            <a:r>
              <a:rPr lang="en-GB" sz="1800" i="1" u="sng" dirty="0">
                <a:solidFill>
                  <a:srgbClr val="467886"/>
                </a:solidFill>
                <a:effectLst/>
                <a:ea typeface="맑은 고딕" panose="020B0503020000020004" pitchFamily="50" charset="-127"/>
                <a:hlinkClick r:id="rId2"/>
              </a:rPr>
              <a:t>https://www.3gpp.org/ftp/tsg_ran/TSG_RAN/Tool_Automation_6G</a:t>
            </a:r>
            <a:r>
              <a:rPr lang="en-GB" sz="1800" dirty="0">
                <a:effectLst/>
                <a:ea typeface="맑은 고딕" panose="020B0503020000020004" pitchFamily="50" charset="-127"/>
              </a:rPr>
              <a:t>, which delegates are encouraged to consider and engage with. More information is available in [1] and [2].</a:t>
            </a:r>
            <a:endParaRPr lang="en-US" sz="1800" dirty="0">
              <a:ea typeface="맑은 고딕" panose="020B0503020000020004" pitchFamily="50" charset="-127"/>
            </a:endParaRPr>
          </a:p>
          <a:p>
            <a:pPr marL="0" indent="0">
              <a:buNone/>
            </a:pPr>
            <a:endParaRPr lang="en-US" sz="2000" i="1" dirty="0">
              <a:effectLst/>
              <a:ea typeface="맑은 고딕" panose="020B0503020000020004" pitchFamily="50" charset="-127"/>
            </a:endParaRPr>
          </a:p>
          <a:p>
            <a:pPr marL="1081088" indent="-277813">
              <a:buNone/>
            </a:pPr>
            <a:r>
              <a:rPr lang="en-GB" sz="1800" dirty="0">
                <a:ea typeface="맑은 고딕" panose="020B0503020000020004" pitchFamily="50" charset="-127"/>
              </a:rPr>
              <a:t>[1] </a:t>
            </a:r>
            <a:r>
              <a:rPr lang="en-GB" sz="1800" i="1" u="sng" dirty="0">
                <a:solidFill>
                  <a:srgbClr val="0000FF"/>
                </a:solidFill>
                <a:ea typeface="맑은 고딕" panose="020B0503020000020004" pitchFamily="50" charset="-127"/>
                <a:hlinkClick r:id="rId3">
                  <a:extLst>
                    <a:ext uri="{A12FA001-AC4F-418D-AE19-62706E023703}">
                      <ahyp:hlinkClr xmlns:ahyp="http://schemas.microsoft.com/office/drawing/2018/hyperlinkcolor" val="tx"/>
                    </a:ext>
                  </a:extLst>
                </a:hlinkClick>
              </a:rPr>
              <a:t>RP-250108</a:t>
            </a:r>
            <a:r>
              <a:rPr lang="en-GB" sz="1800" dirty="0">
                <a:ea typeface="맑은 고딕" panose="020B0503020000020004" pitchFamily="50" charset="-127"/>
              </a:rPr>
              <a:t> “6G specification format: towards Automation-Native”, Nokia, Apple, BT, Deutsche Telekom, Qualcomm, T-Mobile USA, Verizon</a:t>
            </a:r>
            <a:endParaRPr lang="en-US" sz="1800" dirty="0">
              <a:ea typeface="맑은 고딕" panose="020B0503020000020004" pitchFamily="50" charset="-127"/>
            </a:endParaRPr>
          </a:p>
          <a:p>
            <a:pPr marL="803275" indent="0">
              <a:buNone/>
            </a:pPr>
            <a:r>
              <a:rPr lang="en-GB" sz="1800" dirty="0">
                <a:ea typeface="맑은 고딕" panose="020B0503020000020004" pitchFamily="50" charset="-127"/>
              </a:rPr>
              <a:t>[2] </a:t>
            </a:r>
            <a:r>
              <a:rPr lang="en-GB" sz="1800" i="1" dirty="0">
                <a:solidFill>
                  <a:srgbClr val="0000FF"/>
                </a:solidFill>
                <a:ea typeface="맑은 고딕" panose="020B0503020000020004" pitchFamily="50" charset="-127"/>
                <a:hlinkClick r:id="rId4">
                  <a:extLst>
                    <a:ext uri="{A12FA001-AC4F-418D-AE19-62706E023703}">
                      <ahyp:hlinkClr xmlns:ahyp="http://schemas.microsoft.com/office/drawing/2018/hyperlinkcolor" val="tx"/>
                    </a:ext>
                  </a:extLst>
                </a:hlinkClick>
              </a:rPr>
              <a:t>RP-250422</a:t>
            </a:r>
            <a:r>
              <a:rPr lang="en-GB" sz="1800" dirty="0">
                <a:ea typeface="맑은 고딕" panose="020B0503020000020004" pitchFamily="50" charset="-127"/>
              </a:rPr>
              <a:t>, “Improvements to specification handling”, Ericsson</a:t>
            </a:r>
            <a:endParaRPr lang="en-US" sz="1800" dirty="0">
              <a:ea typeface="맑은 고딕" panose="020B0503020000020004" pitchFamily="50" charset="-127"/>
            </a:endParaRPr>
          </a:p>
          <a:p>
            <a:endParaRPr lang="en-US" sz="2000" dirty="0"/>
          </a:p>
        </p:txBody>
      </p:sp>
      <p:sp>
        <p:nvSpPr>
          <p:cNvPr id="3" name="제목 2">
            <a:extLst>
              <a:ext uri="{FF2B5EF4-FFF2-40B4-BE49-F238E27FC236}">
                <a16:creationId xmlns:a16="http://schemas.microsoft.com/office/drawing/2014/main" id="{6C85C1F3-CE7C-4386-B325-0A3532041A85}"/>
              </a:ext>
            </a:extLst>
          </p:cNvPr>
          <p:cNvSpPr>
            <a:spLocks noGrp="1"/>
          </p:cNvSpPr>
          <p:nvPr>
            <p:ph type="title"/>
          </p:nvPr>
        </p:nvSpPr>
        <p:spPr/>
        <p:txBody>
          <a:bodyPr/>
          <a:lstStyle/>
          <a:p>
            <a:r>
              <a:rPr lang="en-US" dirty="0"/>
              <a:t>6G Specification Format Modernization</a:t>
            </a:r>
          </a:p>
        </p:txBody>
      </p:sp>
    </p:spTree>
    <p:extLst>
      <p:ext uri="{BB962C8B-B14F-4D97-AF65-F5344CB8AC3E}">
        <p14:creationId xmlns:p14="http://schemas.microsoft.com/office/powerpoint/2010/main" val="7311289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32758</TotalTime>
  <Words>925</Words>
  <Application>Microsoft Office PowerPoint</Application>
  <PresentationFormat>와이드스크린</PresentationFormat>
  <Paragraphs>91</Paragraphs>
  <Slides>10</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10</vt:i4>
      </vt:variant>
    </vt:vector>
  </HeadingPairs>
  <TitlesOfParts>
    <vt:vector size="17" baseType="lpstr">
      <vt:lpstr>Microsoft YaHei</vt:lpstr>
      <vt:lpstr>Arial</vt:lpstr>
      <vt:lpstr>Arial Black</vt:lpstr>
      <vt:lpstr>Calibri</vt:lpstr>
      <vt:lpstr>Times New Roman</vt:lpstr>
      <vt:lpstr>Wingdings</vt:lpstr>
      <vt:lpstr>3gpp</vt:lpstr>
      <vt:lpstr>Highlights from RAN#107  and 6G Workshop</vt:lpstr>
      <vt:lpstr>LTE and NR CRs / TRs</vt:lpstr>
      <vt:lpstr>Rel-19 AI/ML Air Interface</vt:lpstr>
      <vt:lpstr>Rel-19 Ambient IoT</vt:lpstr>
      <vt:lpstr>Rel-19 IoT-NTN</vt:lpstr>
      <vt:lpstr>Other SID/WID Updates</vt:lpstr>
      <vt:lpstr>Release 20 5G-Advanced (1/2)</vt:lpstr>
      <vt:lpstr>Release 20 5G-Advanced (2/2)</vt:lpstr>
      <vt:lpstr>6G Specification Format Modernization</vt:lpstr>
      <vt:lpstr>6G Workshop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김윤선/기술표준연구팀(SR)/Master/삼성전자</cp:lastModifiedBy>
  <cp:revision>1206</cp:revision>
  <cp:lastPrinted>2016-09-15T08:31:00Z</cp:lastPrinted>
  <dcterms:created xsi:type="dcterms:W3CDTF">2009-11-27T05:15:00Z</dcterms:created>
  <dcterms:modified xsi:type="dcterms:W3CDTF">2025-03-28T07:15:54Z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y fmtid="{D5CDD505-2E9C-101B-9397-08002B2CF9AE}" pid="18" name="FLCMData">
    <vt:lpwstr>AEE99F27E579A18CF332D5A091C75D8527FBB9A51353CEC643328DB979FD39402B3542EEC07E9094AECDE1DA3BA0721799C9A1A1391B7CD22988000E6E243CA6</vt:lpwstr>
  </property>
</Properties>
</file>