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3" d="100"/>
          <a:sy n="93" d="100"/>
        </p:scale>
        <p:origin x="26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4/1/2025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4/1/2025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946806-3FED-2432-54C3-AE0B898332E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RAN1#120bis meeting 07-11/04/2025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710CCE-8BE8-C3CA-EDB7-19E9BC32498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RAN1#120bis meeting 07-11/04/2025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589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589" TargetMode="External"/><Relationship Id="rId2" Type="http://schemas.openxmlformats.org/officeDocument/2006/relationships/hyperlink" Target="https://portal.3gpp.org/ngppapp/CreateTdoc.Aspx?mode=create&amp;meetingId=60589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0b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RAN1#120bis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R1-2501683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RAN1#120bis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RAN1#120bis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Two-Way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Service to remote participants on a best effort basis and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Grand Ballroom 1/3)</a:t>
            </a:r>
          </a:p>
          <a:p>
            <a:pPr lvl="1">
              <a:defRPr/>
            </a:pPr>
            <a:r>
              <a:rPr lang="en-GB" sz="2000" dirty="0"/>
              <a:t>RAN1_Brk1 (Breakout 1 meeting room: Grand Ballroom 1/3)</a:t>
            </a:r>
          </a:p>
          <a:p>
            <a:pPr lvl="1">
              <a:defRPr/>
            </a:pPr>
            <a:r>
              <a:rPr lang="en-GB" sz="2000" dirty="0"/>
              <a:t>RAN1_Brk2 (Breakout 2 meeting room: Grand Ballroom 1/3)</a:t>
            </a:r>
          </a:p>
          <a:p>
            <a:pPr lvl="1">
              <a:defRPr/>
            </a:pPr>
            <a:r>
              <a:rPr lang="en-GB" sz="2000" dirty="0"/>
              <a:t>RAN1_Off1 (Offline 1 meeting room: Beijing room)</a:t>
            </a:r>
          </a:p>
          <a:p>
            <a:pPr lvl="1">
              <a:defRPr/>
            </a:pPr>
            <a:r>
              <a:rPr lang="en-GB" sz="2000" dirty="0"/>
              <a:t>RAN1_Off2 (Offline 2 meeting room: Wuhan room)</a:t>
            </a:r>
          </a:p>
          <a:p>
            <a:pPr marL="0" indent="0">
              <a:buNone/>
              <a:defRPr/>
            </a:pPr>
            <a:r>
              <a:rPr lang="en-GB" sz="2000" dirty="0"/>
              <a:t>Monday PM-Friday AM, Grand Ballroom will split into RAN1 Main, RAN1 breakout 1 and RAN1 Breakout 2.</a:t>
            </a:r>
          </a:p>
          <a:p>
            <a:pPr marL="0" indent="0">
              <a:buNone/>
              <a:defRPr/>
            </a:pPr>
            <a:r>
              <a:rPr lang="en-GB" sz="2000" dirty="0"/>
              <a:t>All meeting rooms are located on 3F.</a:t>
            </a:r>
          </a:p>
          <a:p>
            <a:pPr marL="0" indent="0">
              <a:buNone/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924F1F-1553-5A40-C6BE-B2698A051F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390643"/>
              </p:ext>
            </p:extLst>
          </p:nvPr>
        </p:nvGraphicFramePr>
        <p:xfrm>
          <a:off x="1530849" y="4551452"/>
          <a:ext cx="6154220" cy="14897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1407">
                  <a:extLst>
                    <a:ext uri="{9D8B030D-6E8A-4147-A177-3AD203B41FA5}">
                      <a16:colId xmlns:a16="http://schemas.microsoft.com/office/drawing/2014/main" val="3384667868"/>
                    </a:ext>
                  </a:extLst>
                </a:gridCol>
                <a:gridCol w="3077110">
                  <a:extLst>
                    <a:ext uri="{9D8B030D-6E8A-4147-A177-3AD203B41FA5}">
                      <a16:colId xmlns:a16="http://schemas.microsoft.com/office/drawing/2014/main" val="3258768564"/>
                    </a:ext>
                  </a:extLst>
                </a:gridCol>
                <a:gridCol w="1025703">
                  <a:extLst>
                    <a:ext uri="{9D8B030D-6E8A-4147-A177-3AD203B41FA5}">
                      <a16:colId xmlns:a16="http://schemas.microsoft.com/office/drawing/2014/main" val="2945307537"/>
                    </a:ext>
                  </a:extLst>
                </a:gridCol>
              </a:tblGrid>
              <a:tr h="238642"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effectLst/>
                        </a:rPr>
                        <a:t>Main Room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Grand Ballroom  2/3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</a:rPr>
                        <a:t>600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59287546"/>
                  </a:ext>
                </a:extLst>
              </a:tr>
              <a:tr h="238642"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effectLst/>
                        </a:rPr>
                        <a:t>Main Room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Grand Ballroom 1/3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effectLst/>
                        </a:rPr>
                        <a:t>200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21587132"/>
                  </a:ext>
                </a:extLst>
              </a:tr>
              <a:tr h="238642"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effectLst/>
                        </a:rPr>
                        <a:t>Breakout 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Grand Ballroom 1/3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150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72697710"/>
                  </a:ext>
                </a:extLst>
              </a:tr>
              <a:tr h="23864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Breakout 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Grand Ballroom 1/3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</a:rPr>
                        <a:t>150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73224316"/>
                  </a:ext>
                </a:extLst>
              </a:tr>
              <a:tr h="29654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Offline 1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</a:rPr>
                        <a:t>Beijing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96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55980515"/>
                  </a:ext>
                </a:extLst>
              </a:tr>
              <a:tr h="23864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</a:rPr>
                        <a:t>Offline 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Wuhan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</a:rPr>
                        <a:t>96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01348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RAN1#120bis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07</a:t>
            </a:r>
            <a:r>
              <a:rPr lang="en-GB" b="1" baseline="30000" dirty="0"/>
              <a:t>th</a:t>
            </a:r>
            <a:r>
              <a:rPr lang="en-GB" b="1" dirty="0"/>
              <a:t> April 2025, 01:00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11</a:t>
            </a:r>
            <a:r>
              <a:rPr lang="en-GB" b="1" baseline="30000" dirty="0"/>
              <a:t>th</a:t>
            </a:r>
            <a:r>
              <a:rPr lang="en-GB" b="1" dirty="0"/>
              <a:t> April 25, 09:00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two-way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RAN1#120bis.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R1-2501680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https://portal.3gpp.org/#/registration?MtgId=60589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31</a:t>
            </a:r>
            <a:r>
              <a:rPr lang="en-GB" altLang="en-US" b="1" baseline="30000" dirty="0"/>
              <a:t>st</a:t>
            </a:r>
            <a:r>
              <a:rPr lang="en-GB" altLang="en-US" b="1" dirty="0"/>
              <a:t> March</a:t>
            </a:r>
            <a:r>
              <a:rPr lang="en-GB" b="1" dirty="0"/>
              <a:t> 2025,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Please de-registered if not planning to attend in person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RAN1#120bis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(R1-2501680).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https://portal.3gpp.org/ngppapp/CreateTdoc.Aspx?mode=create&amp;meetingId=60589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https://portal.3gpp.org/ngppapp/ContributionImport.aspx?mode=bulk&amp;meetingId=60589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(R1-2501680).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</a:t>
            </a:r>
            <a:r>
              <a:rPr lang="en-GB" altLang="en-US" b="1" dirty="0">
                <a:solidFill>
                  <a:srgbClr val="FF0000"/>
                </a:solidFill>
              </a:rPr>
              <a:t>download RAN1#120bis </a:t>
            </a:r>
            <a:r>
              <a:rPr lang="en-GB" altLang="en-US" b="1" dirty="0" err="1">
                <a:solidFill>
                  <a:srgbClr val="FF0000"/>
                </a:solidFill>
              </a:rPr>
              <a:t>Tdocs</a:t>
            </a:r>
            <a:r>
              <a:rPr lang="en-GB" altLang="en-US" b="1" dirty="0">
                <a:solidFill>
                  <a:srgbClr val="FF0000"/>
                </a:solidFill>
              </a:rPr>
              <a:t> prior to the start of the meeting </a:t>
            </a:r>
            <a:r>
              <a:rPr lang="en-GB" altLang="en-US" dirty="0"/>
              <a:t>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499436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https://www.3gpp.org/ftp/tsg_ran/WG1_RL1/TSGR1_120b/Inbox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April 6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34771</TotalTime>
  <Words>1898</Words>
  <Application>Microsoft Office PowerPoint</Application>
  <PresentationFormat>On-screen Show (4:3)</PresentationFormat>
  <Paragraphs>177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RAN1#120bis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CR4896</cp:lastModifiedBy>
  <cp:revision>1081</cp:revision>
  <dcterms:created xsi:type="dcterms:W3CDTF">2008-08-30T09:32:10Z</dcterms:created>
  <dcterms:modified xsi:type="dcterms:W3CDTF">2025-04-01T12:54:56Z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