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2" r:id="rId4"/>
    <p:sldId id="263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88" autoAdjust="0"/>
  </p:normalViewPr>
  <p:slideViewPr>
    <p:cSldViewPr snapToGrid="0">
      <p:cViewPr varScale="1">
        <p:scale>
          <a:sx n="84" d="100"/>
          <a:sy n="84" d="100"/>
        </p:scale>
        <p:origin x="36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D3008-93DB-49D6-9215-11FAFDDF4C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44FB7B-1770-4DF8-83B4-5682B474C1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8F58F-6012-47C5-943B-E29798159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31B-BA8F-4841-956D-68506BB8D7E5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76F66-6ADC-4FF2-B524-C18F58F80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1EE89-96B4-4460-A5A4-0B29A882D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9A65-76EC-43D2-944F-17C85B60E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8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E1B39-82F7-4696-BF69-0FB3BBEE8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3389CD-5CB8-40E9-B4A5-6F23134A2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15844-5230-4F13-989B-00611E2EF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31B-BA8F-4841-956D-68506BB8D7E5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E7178-D74F-4ED4-8B21-D3005E982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D37D6-38B1-4975-BA9F-B40B312A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9A65-76EC-43D2-944F-17C85B60E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4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1C602C-CB54-48BC-905F-D79D4EE885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E4B3F9-98E9-4B8D-82DB-8B07DC8C5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9D223-129D-4A98-BA09-283C2C04F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31B-BA8F-4841-956D-68506BB8D7E5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47BA2-7383-498B-9CEB-6537600DD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FEAEE-EBB8-42AA-987B-087C233BA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9A65-76EC-43D2-944F-17C85B60E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60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9C412-E664-4722-841A-132375827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36A5B-2FB8-41B7-BFD5-E396DC385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387B2-4D27-434C-A3C0-D05F4687E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31B-BA8F-4841-956D-68506BB8D7E5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9E881-A487-47E1-8EB1-3F2924DEB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73DC3-8E52-420D-A860-0375215D8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9A65-76EC-43D2-944F-17C85B60E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2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EF8C9-A112-4C84-B452-FFF4FB9A6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FD8AAF-57F8-49EE-9CE8-9018FBDF1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F1839-EDC6-42F1-8696-4D8896853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31B-BA8F-4841-956D-68506BB8D7E5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02ACA-0454-45EB-BF2E-087B50F52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E4165-E5BC-4131-8DC0-0245D99C0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9A65-76EC-43D2-944F-17C85B60E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22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BBBA5-0AC8-44A4-8BD8-BC9DD6062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3DE70-B94B-4CC7-B049-2FA1797077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13BBC-1AEA-404D-922A-0309121A8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63C510-EC8B-4456-9A41-2D7B60109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31B-BA8F-4841-956D-68506BB8D7E5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281B0C-EA96-47F0-BA87-24A12F728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04A342-488C-467A-9CB1-7072D3ED2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9A65-76EC-43D2-944F-17C85B60E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9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9CE63-F7CB-4AAE-98DE-9282E7A2E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CF8AA-D0CD-45A1-A3D5-21207850C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007E1F-33C6-43EA-9B99-8FE42A89D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BE0975-8AFC-42A1-8E2C-450A419A6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8DFB0-8AFA-4790-B499-06F2EEC82A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12E862-4C70-49ED-B42B-11F8D8762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31B-BA8F-4841-956D-68506BB8D7E5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D02C09-A1D7-4980-A20D-555237EF3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88EEAA-A4A0-4A08-B50B-DD3A9E376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9A65-76EC-43D2-944F-17C85B60E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0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F1895-9ADC-471C-A4E6-48EBAD87B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E92B48-5AC4-44ED-AE58-916903537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31B-BA8F-4841-956D-68506BB8D7E5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968C9B-3A7F-45B1-8E3A-AC67E460F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C387C-FB13-48F0-B2FE-00FB70FFB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9A65-76EC-43D2-944F-17C85B60E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7B70A5-4AEC-4BCE-B1C6-E35B24725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31B-BA8F-4841-956D-68506BB8D7E5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B85860-1277-4425-B41E-C6805F761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61FAD-7D18-406A-84B6-40464082B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9A65-76EC-43D2-944F-17C85B60E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536BB-9D55-420B-9A0E-AF1E093F0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33FE1-8F09-461F-8880-BD910BD85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7F6278-C9E4-40FA-B749-E6DD247C4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EBCC09-24CA-4AB8-A879-083FF36AC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31B-BA8F-4841-956D-68506BB8D7E5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B90B8-C147-4E91-A590-150F6FD7F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416497-3AE6-4AE4-84D6-355D26C41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9A65-76EC-43D2-944F-17C85B60E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14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BF6DA-3DDF-46CC-B8D3-C9F062081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0ABC0B-F6B8-461F-AF0F-AA6C033624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1B2049-DB87-47DE-B938-643474454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017571-4410-4B40-AC53-4CD46BAD0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31B-BA8F-4841-956D-68506BB8D7E5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33CF56-0A02-4DDD-8F69-CA0FD4CED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D0F4E-C67F-4634-9203-EFFA26DA7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9A65-76EC-43D2-944F-17C85B60E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0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5BF6B0-B2B4-444B-9CE1-38AA60140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CAA61-24AA-48D0-B6AA-2CD5B0057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35F2A-58A0-41FF-B054-4B55BEF1AC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7D31B-BA8F-4841-956D-68506BB8D7E5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DB29E-5F7E-4699-A4C4-3F582E81C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1ED2F-92F8-4D2D-A6EE-FDD1E9BB0A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99A65-76EC-43D2-944F-17C85B60E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26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4DC6B-7246-4628-B016-91EE57785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61403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On the CR drafting for ISAC and 7-24 GHz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3D282E-65A7-42B9-A8B8-AF924C6895E3}"/>
              </a:ext>
            </a:extLst>
          </p:cNvPr>
          <p:cNvSpPr txBox="1"/>
          <p:nvPr/>
        </p:nvSpPr>
        <p:spPr>
          <a:xfrm>
            <a:off x="2149522" y="4546848"/>
            <a:ext cx="7892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Xiaomi, AT&amp;T</a:t>
            </a:r>
            <a:r>
              <a:rPr lang="en-US" sz="2400"/>
              <a:t>, Intel, ZTE, </a:t>
            </a:r>
            <a:r>
              <a:rPr lang="en-US" sz="2400" dirty="0"/>
              <a:t>Samsung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7C5D83C-8C9F-4FF5-87DC-6E31DFD1929D}"/>
              </a:ext>
            </a:extLst>
          </p:cNvPr>
          <p:cNvSpPr txBox="1"/>
          <p:nvPr/>
        </p:nvSpPr>
        <p:spPr>
          <a:xfrm>
            <a:off x="187568" y="113213"/>
            <a:ext cx="1101969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1"/>
            <a:r>
              <a:rPr lang="en-GB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anose="020B0604020202020204" pitchFamily="34" charset="-122"/>
              </a:rPr>
              <a:t>3GPP TSG RAN1#116bis                                                                                           R1-240</a:t>
            </a:r>
            <a:r>
              <a:rPr lang="en-US" altLang="zh-CN" sz="2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 Unicode MS" panose="020B0604020202020204" pitchFamily="34" charset="-122"/>
              </a:rPr>
              <a:t>xxxx</a:t>
            </a:r>
            <a:endParaRPr lang="en-GB" altLang="zh-CN" sz="2400" dirty="0">
              <a:solidFill>
                <a:schemeClr val="tx1">
                  <a:lumMod val="75000"/>
                  <a:lumOff val="25000"/>
                </a:schemeClr>
              </a:solidFill>
              <a:ea typeface="Arial Unicode MS" panose="020B0604020202020204" pitchFamily="34" charset="-122"/>
            </a:endParaRPr>
          </a:p>
          <a:p>
            <a:pPr marL="540385" marR="269875" indent="-540385" hangingPunct="0">
              <a:spcBef>
                <a:spcPts val="0"/>
              </a:spcBef>
              <a:spcAft>
                <a:spcPts val="0"/>
              </a:spcAft>
              <a:tabLst>
                <a:tab pos="6120765" algn="r"/>
                <a:tab pos="6120765" algn="r"/>
              </a:tabLs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anose="020B0604020202020204" pitchFamily="34" charset="-122"/>
              </a:rPr>
              <a:t>Changsha, China, April 15 – 19, 2024</a:t>
            </a:r>
          </a:p>
          <a:p>
            <a:pPr marL="540385" marR="269875" indent="-540385" hangingPunct="0">
              <a:spcBef>
                <a:spcPts val="0"/>
              </a:spcBef>
              <a:spcAft>
                <a:spcPts val="0"/>
              </a:spcAft>
              <a:tabLst>
                <a:tab pos="6120765" algn="r"/>
                <a:tab pos="6120765" algn="r"/>
              </a:tabLst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ea typeface="Arial Unicode MS" panose="020B0604020202020204" pitchFamily="34" charset="-122"/>
            </a:endParaRPr>
          </a:p>
          <a:p>
            <a:pPr marL="540385" marR="269875" indent="-540385" hangingPunct="0">
              <a:spcBef>
                <a:spcPts val="0"/>
              </a:spcBef>
              <a:spcAft>
                <a:spcPts val="0"/>
              </a:spcAft>
              <a:tabLst>
                <a:tab pos="6120765" algn="r"/>
                <a:tab pos="6120765" algn="r"/>
              </a:tabLst>
            </a:pP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anose="020B0604020202020204" pitchFamily="34" charset="-122"/>
              </a:rPr>
              <a:t>Agenda Item: 9</a:t>
            </a:r>
          </a:p>
          <a:p>
            <a:pPr marL="540385" marR="269875" indent="-540385" hangingPunct="0">
              <a:spcBef>
                <a:spcPts val="0"/>
              </a:spcBef>
              <a:spcAft>
                <a:spcPts val="0"/>
              </a:spcAft>
              <a:tabLst>
                <a:tab pos="6120765" algn="r"/>
                <a:tab pos="6120765" algn="r"/>
              </a:tabLs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anose="020B0604020202020204" pitchFamily="34" charset="-122"/>
              </a:rPr>
              <a:t>Document for: Discussion and Decision</a:t>
            </a:r>
          </a:p>
        </p:txBody>
      </p:sp>
    </p:spTree>
    <p:extLst>
      <p:ext uri="{BB962C8B-B14F-4D97-AF65-F5344CB8AC3E}">
        <p14:creationId xmlns:p14="http://schemas.microsoft.com/office/powerpoint/2010/main" val="420890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3CCE2C-1441-4D8A-B42F-86E545E0F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177" y="365125"/>
            <a:ext cx="11266517" cy="1325563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32B1F4-72D1-446B-8F61-00E56F684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77" y="1825625"/>
            <a:ext cx="11266517" cy="4351338"/>
          </a:xfrm>
        </p:spPr>
        <p:txBody>
          <a:bodyPr>
            <a:normAutofit/>
          </a:bodyPr>
          <a:lstStyle/>
          <a:p>
            <a:r>
              <a:rPr lang="en-US" altLang="zh-CN" dirty="0"/>
              <a:t>In R1-2402648, a proposal on how to incorporate outcomes of ISAC SI and 7-24GHz SI was given</a:t>
            </a:r>
          </a:p>
          <a:p>
            <a:r>
              <a:rPr lang="en-US" altLang="zh-CN" dirty="0"/>
              <a:t>A further joint offline session on ISAC and 7-24GHz was held</a:t>
            </a:r>
          </a:p>
          <a:p>
            <a:r>
              <a:rPr lang="en-US" altLang="zh-CN" dirty="0"/>
              <a:t>Based on the outcomes of the joint offline session, the proposals are updated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4090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3CCE2C-1441-4D8A-B42F-86E545E0F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177" y="365125"/>
            <a:ext cx="11266517" cy="1325563"/>
          </a:xfrm>
        </p:spPr>
        <p:txBody>
          <a:bodyPr/>
          <a:lstStyle/>
          <a:p>
            <a:r>
              <a:rPr lang="en-US" altLang="zh-CN" dirty="0"/>
              <a:t>Conclusion (1)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32B1F4-72D1-446B-8F61-00E56F684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77" y="1825625"/>
            <a:ext cx="11266517" cy="4351338"/>
          </a:xfrm>
        </p:spPr>
        <p:txBody>
          <a:bodyPr>
            <a:normAutofit/>
          </a:bodyPr>
          <a:lstStyle/>
          <a:p>
            <a:r>
              <a:rPr lang="en-US" altLang="zh-CN" dirty="0"/>
              <a:t>New functional inclusions and changes from ISAC and 7-24 GHz (i.e. near field and spatial non-stationarity) are suggested to be added to separate new (sub) sections.</a:t>
            </a:r>
          </a:p>
          <a:p>
            <a:r>
              <a:rPr lang="en-US" altLang="zh-CN" dirty="0"/>
              <a:t>RAN1 may discuss further as needed if any other (sub)-section(s) would be amended, including the addition of separate new (sub) section(s), as part of the work for 7-24 GHz and ISAC.</a:t>
            </a:r>
          </a:p>
          <a:p>
            <a:r>
              <a:rPr lang="en-US" altLang="zh-CN" dirty="0"/>
              <a:t>RAN1 will proceed with the two studies with the assumption that RAN1 will agree two separate CRs, one for each SI.</a:t>
            </a:r>
          </a:p>
          <a:p>
            <a:r>
              <a:rPr lang="en-US" altLang="zh-CN" dirty="0"/>
              <a:t>Note: if certain function is not necessary, the related sub-section can be revisited later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1645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3CCE2C-1441-4D8A-B42F-86E545E0F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177" y="365125"/>
            <a:ext cx="11266517" cy="1325563"/>
          </a:xfrm>
        </p:spPr>
        <p:txBody>
          <a:bodyPr/>
          <a:lstStyle/>
          <a:p>
            <a:r>
              <a:rPr lang="en-US" altLang="zh-CN" dirty="0"/>
              <a:t>Conclusion (2)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32B1F4-72D1-446B-8F61-00E56F684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77" y="1825625"/>
            <a:ext cx="11266517" cy="4351338"/>
          </a:xfrm>
        </p:spPr>
        <p:txBody>
          <a:bodyPr>
            <a:normAutofit/>
          </a:bodyPr>
          <a:lstStyle/>
          <a:p>
            <a:r>
              <a:rPr lang="en-US" altLang="zh-CN" dirty="0"/>
              <a:t>For the outcome of validation, whether to replace legacy parameters or include them as additional/alternative parameter set will be determined later when study has progressed further.</a:t>
            </a:r>
          </a:p>
          <a:p>
            <a:endParaRPr lang="en-US" altLang="zh-CN" dirty="0"/>
          </a:p>
          <a:p>
            <a:r>
              <a:rPr lang="en-US" altLang="zh-CN" dirty="0"/>
              <a:t>7-24 GHz SI may introduce new (sub)-sections for additional component under section 7.</a:t>
            </a:r>
          </a:p>
          <a:p>
            <a:pPr lvl="1"/>
            <a:r>
              <a:rPr lang="en-US" altLang="zh-CN" dirty="0"/>
              <a:t>[7.2 for scenario]</a:t>
            </a:r>
          </a:p>
          <a:p>
            <a:pPr lvl="1"/>
            <a:r>
              <a:rPr lang="en-US" altLang="zh-CN" dirty="0"/>
              <a:t>7.6.X Modelling of near-field propagation</a:t>
            </a:r>
          </a:p>
          <a:p>
            <a:pPr lvl="1"/>
            <a:r>
              <a:rPr lang="en-US" altLang="zh-CN" dirty="0"/>
              <a:t>7.6.Y Modelling of spatial non-stationarity propagation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4595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3CCE2C-1441-4D8A-B42F-86E545E0F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177" y="365125"/>
            <a:ext cx="11266517" cy="1325563"/>
          </a:xfrm>
        </p:spPr>
        <p:txBody>
          <a:bodyPr/>
          <a:lstStyle/>
          <a:p>
            <a:r>
              <a:rPr lang="en-US" altLang="zh-CN" dirty="0"/>
              <a:t>Conclusion (3)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32B1F4-72D1-446B-8F61-00E56F684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77" y="1507375"/>
            <a:ext cx="11266517" cy="5259185"/>
          </a:xfrm>
        </p:spPr>
        <p:txBody>
          <a:bodyPr>
            <a:normAutofit/>
          </a:bodyPr>
          <a:lstStyle/>
          <a:p>
            <a:r>
              <a:rPr lang="en-US" altLang="zh-CN" dirty="0"/>
              <a:t>New section 7.9 can be created for ISAC, with following sub-sections:</a:t>
            </a:r>
          </a:p>
          <a:p>
            <a:pPr lvl="1"/>
            <a:r>
              <a:rPr lang="en-US" altLang="zh-CN" dirty="0"/>
              <a:t>7.9.1 for scenarios</a:t>
            </a:r>
          </a:p>
          <a:p>
            <a:pPr lvl="1"/>
            <a:r>
              <a:rPr lang="en-US" altLang="zh-CN" dirty="0"/>
              <a:t>7.9.2 for additional components, at least the following would be considered</a:t>
            </a:r>
          </a:p>
          <a:p>
            <a:pPr lvl="2"/>
            <a:r>
              <a:rPr lang="en-US" altLang="zh-CN" dirty="0"/>
              <a:t>object modeling including RCS aspects</a:t>
            </a:r>
          </a:p>
          <a:p>
            <a:pPr lvl="2"/>
            <a:r>
              <a:rPr lang="en-US" altLang="zh-CN" dirty="0"/>
              <a:t>pathloss and LOS probability</a:t>
            </a:r>
          </a:p>
          <a:p>
            <a:pPr lvl="2"/>
            <a:r>
              <a:rPr lang="en-US" altLang="zh-CN" dirty="0"/>
              <a:t>fast fading including </a:t>
            </a:r>
          </a:p>
          <a:p>
            <a:pPr lvl="3"/>
            <a:r>
              <a:rPr lang="en-US" altLang="zh-CN" dirty="0"/>
              <a:t>target channel, </a:t>
            </a:r>
          </a:p>
          <a:p>
            <a:pPr lvl="3"/>
            <a:r>
              <a:rPr lang="en-US" altLang="zh-CN" dirty="0"/>
              <a:t>[background channel] </a:t>
            </a:r>
          </a:p>
          <a:p>
            <a:pPr lvl="3"/>
            <a:r>
              <a:rPr lang="en-US" altLang="zh-CN" dirty="0"/>
              <a:t>Method to combine the target channel and background channel</a:t>
            </a:r>
          </a:p>
          <a:p>
            <a:pPr lvl="2"/>
            <a:r>
              <a:rPr lang="en-US" altLang="zh-CN" dirty="0"/>
              <a:t>spatial consistency</a:t>
            </a:r>
          </a:p>
          <a:p>
            <a:pPr lvl="2"/>
            <a:r>
              <a:rPr lang="en-US" altLang="zh-CN" dirty="0"/>
              <a:t>[Mobility of Tx/target/Rx]</a:t>
            </a:r>
          </a:p>
          <a:p>
            <a:pPr lvl="1"/>
            <a:r>
              <a:rPr lang="en-US" altLang="zh-CN" dirty="0"/>
              <a:t>7.9.3 for LLS</a:t>
            </a:r>
          </a:p>
          <a:p>
            <a:pPr lvl="1"/>
            <a:r>
              <a:rPr lang="en-US" altLang="zh-CN" dirty="0"/>
              <a:t>7.9.4 for calibration</a:t>
            </a:r>
          </a:p>
          <a:p>
            <a:pPr lvl="1"/>
            <a:r>
              <a:rPr lang="en-US" altLang="zh-CN" dirty="0"/>
              <a:t>[7.9.x is introduced, If ISAC impacts the section 8 of map-based model]</a:t>
            </a:r>
          </a:p>
        </p:txBody>
      </p:sp>
    </p:spTree>
    <p:extLst>
      <p:ext uri="{BB962C8B-B14F-4D97-AF65-F5344CB8AC3E}">
        <p14:creationId xmlns:p14="http://schemas.microsoft.com/office/powerpoint/2010/main" val="4226108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375</Words>
  <Application>Microsoft Office PowerPoint</Application>
  <PresentationFormat>宽屏</PresentationFormat>
  <Paragraphs>38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On the CR drafting for ISAC and 7-24 GHz</vt:lpstr>
      <vt:lpstr>Background</vt:lpstr>
      <vt:lpstr>Conclusion (1)</vt:lpstr>
      <vt:lpstr>Conclusion (2)</vt:lpstr>
      <vt:lpstr>Conclusion (3)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the CR collision between ISAC and new spectrum</dc:title>
  <dc:creator>RAN#103</dc:creator>
  <cp:lastModifiedBy>Yingyang Li</cp:lastModifiedBy>
  <cp:revision>194</cp:revision>
  <dcterms:created xsi:type="dcterms:W3CDTF">2024-03-19T08:00:38Z</dcterms:created>
  <dcterms:modified xsi:type="dcterms:W3CDTF">2024-04-16T09:44:36Z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WM5bae0c80e5f711ee800077c1000076c1">
    <vt:lpwstr>CWMZNsA26mE238zQMY1doQ3C7JNY7B3PwvfjirVl6FmySpTbHqIpZUVF7bekOs3CMRKv7gcuKIkMWsJLH1t4LKYag==</vt:lpwstr>
  </property>
  <property fmtid="{D5CDD505-2E9C-101B-9397-08002B2CF9AE}" pid="3" name="CWM24640d90fbc511ee8000397400003974">
    <vt:lpwstr>CWMxDjLovQQef9IHYGKvB838HFZ38AcXnjwFdR+iHYh5GnBHRwEn6484x8mMOd2zEbz0uXHOABvkYFMKFqWiFcEkg==</vt:lpwstr>
  </property>
</Properties>
</file>