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1"/>
  </p:notesMasterIdLst>
  <p:sldIdLst>
    <p:sldId id="411" r:id="rId4"/>
    <p:sldId id="448" r:id="rId5"/>
    <p:sldId id="449" r:id="rId6"/>
    <p:sldId id="450" r:id="rId7"/>
    <p:sldId id="451" r:id="rId8"/>
    <p:sldId id="452" r:id="rId9"/>
    <p:sldId id="453" r:id="rId10"/>
    <p:sldId id="454" r:id="rId11"/>
    <p:sldId id="455" r:id="rId12"/>
    <p:sldId id="461" r:id="rId13"/>
    <p:sldId id="462" r:id="rId14"/>
    <p:sldId id="463" r:id="rId15"/>
    <p:sldId id="464" r:id="rId16"/>
    <p:sldId id="465" r:id="rId17"/>
    <p:sldId id="457" r:id="rId18"/>
    <p:sldId id="477" r:id="rId19"/>
    <p:sldId id="472" r:id="rId20"/>
    <p:sldId id="458" r:id="rId22"/>
    <p:sldId id="466" r:id="rId23"/>
    <p:sldId id="459" r:id="rId24"/>
    <p:sldId id="432" r:id="rId25"/>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0"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8C99"/>
    <a:srgbClr val="238AD9"/>
    <a:srgbClr val="8FC4ED"/>
    <a:srgbClr val="8FC0E4"/>
    <a:srgbClr val="6AAFE7"/>
    <a:srgbClr val="B9E7F7"/>
    <a:srgbClr val="55C3EB"/>
    <a:srgbClr val="8FD6F2"/>
    <a:srgbClr val="4F669B"/>
    <a:srgbClr val="9592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108" d="100"/>
          <a:sy n="108" d="100"/>
        </p:scale>
        <p:origin x="786" y="-180"/>
      </p:cViewPr>
      <p:guideLst>
        <p:guide orient="horz"/>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gs" Target="tags/tag216.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notesMaster" Target="notesMasters/notes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grpSp>
        <p:nvGrpSpPr>
          <p:cNvPr id="45" name="组合 44"/>
          <p:cNvGrpSpPr/>
          <p:nvPr userDrawn="1"/>
        </p:nvGrpSpPr>
        <p:grpSpPr>
          <a:xfrm>
            <a:off x="-1216025" y="4486275"/>
            <a:ext cx="2915920" cy="3907155"/>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userDrawn="1"/>
        </p:nvGrpSpPr>
        <p:grpSpPr>
          <a:xfrm flipH="1" flipV="1">
            <a:off x="10482580" y="-1617345"/>
            <a:ext cx="2916000" cy="3906000"/>
            <a:chOff x="-6871" y="-1500"/>
            <a:chExt cx="15712" cy="21060"/>
          </a:xfrm>
        </p:grpSpPr>
        <p:sp>
          <p:nvSpPr>
            <p:cNvPr id="8" name="任意多边形 7"/>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lvl1pPr>
              <a:defRPr baseline="0"/>
            </a:lvl1pPr>
          </a:lstStyle>
          <a:p>
            <a:r>
              <a:rPr lang="zh-CN" altLang="en-US"/>
              <a:t>单击此处编辑母版标题样式</a:t>
            </a:r>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grpSp>
        <p:nvGrpSpPr>
          <p:cNvPr id="45" name="组合 44"/>
          <p:cNvGrpSpPr/>
          <p:nvPr userDrawn="1"/>
        </p:nvGrpSpPr>
        <p:grpSpPr>
          <a:xfrm>
            <a:off x="-1216025" y="4486275"/>
            <a:ext cx="2915920" cy="3907155"/>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userDrawn="1"/>
        </p:nvGrpSpPr>
        <p:grpSpPr>
          <a:xfrm flipH="1" flipV="1">
            <a:off x="10482580" y="-1617345"/>
            <a:ext cx="2916000" cy="3906000"/>
            <a:chOff x="-6871" y="-1500"/>
            <a:chExt cx="15712" cy="21060"/>
          </a:xfrm>
        </p:grpSpPr>
        <p:sp>
          <p:nvSpPr>
            <p:cNvPr id="8" name="任意多边形 7"/>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1" Type="http://schemas.openxmlformats.org/officeDocument/2006/relationships/theme" Target="../theme/theme1.xml"/><Relationship Id="rId40" Type="http://schemas.openxmlformats.org/officeDocument/2006/relationships/tags" Target="../tags/tag85.xml"/><Relationship Id="rId4" Type="http://schemas.openxmlformats.org/officeDocument/2006/relationships/slideLayout" Target="../slideLayouts/slideLayout4.xml"/><Relationship Id="rId39" Type="http://schemas.openxmlformats.org/officeDocument/2006/relationships/tags" Target="../tags/tag84.xml"/><Relationship Id="rId38" Type="http://schemas.openxmlformats.org/officeDocument/2006/relationships/tags" Target="../tags/tag83.xml"/><Relationship Id="rId37" Type="http://schemas.openxmlformats.org/officeDocument/2006/relationships/tags" Target="../tags/tag82.xml"/><Relationship Id="rId36" Type="http://schemas.openxmlformats.org/officeDocument/2006/relationships/tags" Target="../tags/tag81.xml"/><Relationship Id="rId35" Type="http://schemas.openxmlformats.org/officeDocument/2006/relationships/tags" Target="../tags/tag80.xml"/><Relationship Id="rId34" Type="http://schemas.openxmlformats.org/officeDocument/2006/relationships/tags" Target="../tags/tag79.xml"/><Relationship Id="rId33" Type="http://schemas.openxmlformats.org/officeDocument/2006/relationships/tags" Target="../tags/tag78.xml"/><Relationship Id="rId32" Type="http://schemas.openxmlformats.org/officeDocument/2006/relationships/tags" Target="../tags/tag77.xml"/><Relationship Id="rId31" Type="http://schemas.openxmlformats.org/officeDocument/2006/relationships/tags" Target="../tags/tag76.xml"/><Relationship Id="rId30" Type="http://schemas.openxmlformats.org/officeDocument/2006/relationships/tags" Target="../tags/tag75.xml"/><Relationship Id="rId3" Type="http://schemas.openxmlformats.org/officeDocument/2006/relationships/slideLayout" Target="../slideLayouts/slideLayout3.xml"/><Relationship Id="rId29" Type="http://schemas.openxmlformats.org/officeDocument/2006/relationships/tags" Target="../tags/tag74.xml"/><Relationship Id="rId28" Type="http://schemas.openxmlformats.org/officeDocument/2006/relationships/tags" Target="../tags/tag73.xml"/><Relationship Id="rId27" Type="http://schemas.openxmlformats.org/officeDocument/2006/relationships/tags" Target="../tags/tag72.xml"/><Relationship Id="rId26" Type="http://schemas.openxmlformats.org/officeDocument/2006/relationships/tags" Target="../tags/tag71.xml"/><Relationship Id="rId25" Type="http://schemas.openxmlformats.org/officeDocument/2006/relationships/tags" Target="../tags/tag70.xml"/><Relationship Id="rId24" Type="http://schemas.openxmlformats.org/officeDocument/2006/relationships/tags" Target="../tags/tag69.xml"/><Relationship Id="rId23" Type="http://schemas.openxmlformats.org/officeDocument/2006/relationships/tags" Target="../tags/tag68.xml"/><Relationship Id="rId22" Type="http://schemas.openxmlformats.org/officeDocument/2006/relationships/tags" Target="../tags/tag67.xml"/><Relationship Id="rId21" Type="http://schemas.openxmlformats.org/officeDocument/2006/relationships/tags" Target="../tags/tag66.xml"/><Relationship Id="rId20" Type="http://schemas.openxmlformats.org/officeDocument/2006/relationships/tags" Target="../tags/tag65.xml"/><Relationship Id="rId2" Type="http://schemas.openxmlformats.org/officeDocument/2006/relationships/slideLayout" Target="../slideLayouts/slideLayout2.xml"/><Relationship Id="rId19" Type="http://schemas.openxmlformats.org/officeDocument/2006/relationships/tags" Target="../tags/tag64.xml"/><Relationship Id="rId18" Type="http://schemas.openxmlformats.org/officeDocument/2006/relationships/tags" Target="../tags/tag63.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1" Type="http://schemas.openxmlformats.org/officeDocument/2006/relationships/theme" Target="../theme/theme2.xml"/><Relationship Id="rId40" Type="http://schemas.openxmlformats.org/officeDocument/2006/relationships/tags" Target="../tags/tag170.xml"/><Relationship Id="rId4" Type="http://schemas.openxmlformats.org/officeDocument/2006/relationships/slideLayout" Target="../slideLayouts/slideLayout15.xml"/><Relationship Id="rId39" Type="http://schemas.openxmlformats.org/officeDocument/2006/relationships/tags" Target="../tags/tag169.xml"/><Relationship Id="rId38" Type="http://schemas.openxmlformats.org/officeDocument/2006/relationships/tags" Target="../tags/tag168.xml"/><Relationship Id="rId37" Type="http://schemas.openxmlformats.org/officeDocument/2006/relationships/tags" Target="../tags/tag167.xml"/><Relationship Id="rId36" Type="http://schemas.openxmlformats.org/officeDocument/2006/relationships/tags" Target="../tags/tag166.xml"/><Relationship Id="rId35" Type="http://schemas.openxmlformats.org/officeDocument/2006/relationships/tags" Target="../tags/tag165.xml"/><Relationship Id="rId34" Type="http://schemas.openxmlformats.org/officeDocument/2006/relationships/tags" Target="../tags/tag164.xml"/><Relationship Id="rId33" Type="http://schemas.openxmlformats.org/officeDocument/2006/relationships/tags" Target="../tags/tag163.xml"/><Relationship Id="rId32" Type="http://schemas.openxmlformats.org/officeDocument/2006/relationships/tags" Target="../tags/tag162.xml"/><Relationship Id="rId31" Type="http://schemas.openxmlformats.org/officeDocument/2006/relationships/tags" Target="../tags/tag161.xml"/><Relationship Id="rId30" Type="http://schemas.openxmlformats.org/officeDocument/2006/relationships/tags" Target="../tags/tag160.xml"/><Relationship Id="rId3" Type="http://schemas.openxmlformats.org/officeDocument/2006/relationships/slideLayout" Target="../slideLayouts/slideLayout14.xml"/><Relationship Id="rId29" Type="http://schemas.openxmlformats.org/officeDocument/2006/relationships/tags" Target="../tags/tag159.xml"/><Relationship Id="rId28" Type="http://schemas.openxmlformats.org/officeDocument/2006/relationships/tags" Target="../tags/tag158.xml"/><Relationship Id="rId27" Type="http://schemas.openxmlformats.org/officeDocument/2006/relationships/tags" Target="../tags/tag157.xml"/><Relationship Id="rId26" Type="http://schemas.openxmlformats.org/officeDocument/2006/relationships/tags" Target="../tags/tag156.xml"/><Relationship Id="rId25" Type="http://schemas.openxmlformats.org/officeDocument/2006/relationships/tags" Target="../tags/tag155.xml"/><Relationship Id="rId24" Type="http://schemas.openxmlformats.org/officeDocument/2006/relationships/tags" Target="../tags/tag154.xml"/><Relationship Id="rId23" Type="http://schemas.openxmlformats.org/officeDocument/2006/relationships/tags" Target="../tags/tag153.xml"/><Relationship Id="rId22" Type="http://schemas.openxmlformats.org/officeDocument/2006/relationships/tags" Target="../tags/tag152.xml"/><Relationship Id="rId21" Type="http://schemas.openxmlformats.org/officeDocument/2006/relationships/tags" Target="../tags/tag151.xml"/><Relationship Id="rId20" Type="http://schemas.openxmlformats.org/officeDocument/2006/relationships/tags" Target="../tags/tag150.xml"/><Relationship Id="rId2" Type="http://schemas.openxmlformats.org/officeDocument/2006/relationships/slideLayout" Target="../slideLayouts/slideLayout13.xml"/><Relationship Id="rId19" Type="http://schemas.openxmlformats.org/officeDocument/2006/relationships/tags" Target="../tags/tag149.xml"/><Relationship Id="rId18" Type="http://schemas.openxmlformats.org/officeDocument/2006/relationships/tags" Target="../tags/tag148.xml"/><Relationship Id="rId17" Type="http://schemas.openxmlformats.org/officeDocument/2006/relationships/tags" Target="../tags/tag147.xml"/><Relationship Id="rId16" Type="http://schemas.openxmlformats.org/officeDocument/2006/relationships/tags" Target="../tags/tag146.xml"/><Relationship Id="rId15" Type="http://schemas.openxmlformats.org/officeDocument/2006/relationships/tags" Target="../tags/tag145.xml"/><Relationship Id="rId14" Type="http://schemas.openxmlformats.org/officeDocument/2006/relationships/tags" Target="../tags/tag144.xml"/><Relationship Id="rId13" Type="http://schemas.openxmlformats.org/officeDocument/2006/relationships/tags" Target="../tags/tag143.xml"/><Relationship Id="rId12" Type="http://schemas.openxmlformats.org/officeDocument/2006/relationships/tags" Target="../tags/tag14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grpSp>
        <p:nvGrpSpPr>
          <p:cNvPr id="45" name="组合 44"/>
          <p:cNvGrpSpPr/>
          <p:nvPr userDrawn="1"/>
        </p:nvGrpSpPr>
        <p:grpSpPr>
          <a:xfrm>
            <a:off x="-2824480" y="1210945"/>
            <a:ext cx="6750000" cy="9043200"/>
            <a:chOff x="-6871" y="-1500"/>
            <a:chExt cx="15712" cy="21060"/>
          </a:xfrm>
        </p:grpSpPr>
        <p:sp>
          <p:nvSpPr>
            <p:cNvPr id="29" name="任意多边形 28"/>
            <p:cNvSpPr/>
            <p:nvPr>
              <p:custDataLst>
                <p:tags r:id="rId13"/>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custDataLst>
                <p:tags r:id="rId14"/>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custDataLst>
                <p:tags r:id="rId15"/>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custDataLst>
                <p:tags r:id="rId16"/>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custDataLst>
                <p:tags r:id="rId17"/>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18"/>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19"/>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20"/>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custDataLst>
                <p:tags r:id="rId21"/>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custDataLst>
                <p:tags r:id="rId22"/>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custDataLst>
                <p:tags r:id="rId23"/>
              </p:custDataLst>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custDataLst>
                <p:tags r:id="rId24"/>
              </p:custDataLst>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custDataLst>
                <p:tags r:id="rId25"/>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custDataLst>
                <p:tags r:id="rId26"/>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userDrawn="1"/>
        </p:nvGrpSpPr>
        <p:grpSpPr>
          <a:xfrm flipH="1" flipV="1">
            <a:off x="8304735" y="-3485515"/>
            <a:ext cx="6750430" cy="9043200"/>
            <a:chOff x="-6871" y="-1500"/>
            <a:chExt cx="15713" cy="21060"/>
          </a:xfrm>
        </p:grpSpPr>
        <p:sp>
          <p:nvSpPr>
            <p:cNvPr id="16" name="任意多边形 15"/>
            <p:cNvSpPr/>
            <p:nvPr>
              <p:custDataLst>
                <p:tags r:id="rId27"/>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28"/>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custDataLst>
                <p:tags r:id="rId29"/>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custDataLst>
                <p:tags r:id="rId30"/>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31"/>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32"/>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33"/>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34"/>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custDataLst>
                <p:tags r:id="rId35"/>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custDataLst>
                <p:tags r:id="rId36"/>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custDataLst>
                <p:tags r:id="rId37"/>
              </p:custDataLst>
            </p:nvPr>
          </p:nvSpPr>
          <p:spPr>
            <a:xfrm>
              <a:off x="1566" y="10126"/>
              <a:ext cx="541" cy="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custDataLst>
                <p:tags r:id="rId38"/>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custDataLst>
                <p:tags r:id="rId39"/>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4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grpSp>
        <p:nvGrpSpPr>
          <p:cNvPr id="45" name="组合 44"/>
          <p:cNvGrpSpPr/>
          <p:nvPr userDrawn="1"/>
        </p:nvGrpSpPr>
        <p:grpSpPr>
          <a:xfrm>
            <a:off x="-2824480" y="1210945"/>
            <a:ext cx="6750000" cy="9043200"/>
            <a:chOff x="-6871" y="-1500"/>
            <a:chExt cx="15712" cy="21060"/>
          </a:xfrm>
        </p:grpSpPr>
        <p:sp>
          <p:nvSpPr>
            <p:cNvPr id="29" name="任意多边形 28"/>
            <p:cNvSpPr/>
            <p:nvPr>
              <p:custDataLst>
                <p:tags r:id="rId13"/>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custDataLst>
                <p:tags r:id="rId14"/>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custDataLst>
                <p:tags r:id="rId15"/>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custDataLst>
                <p:tags r:id="rId16"/>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custDataLst>
                <p:tags r:id="rId17"/>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18"/>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19"/>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20"/>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custDataLst>
                <p:tags r:id="rId21"/>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custDataLst>
                <p:tags r:id="rId22"/>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custDataLst>
                <p:tags r:id="rId23"/>
              </p:custDataLst>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custDataLst>
                <p:tags r:id="rId24"/>
              </p:custDataLst>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custDataLst>
                <p:tags r:id="rId25"/>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custDataLst>
                <p:tags r:id="rId26"/>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userDrawn="1"/>
        </p:nvGrpSpPr>
        <p:grpSpPr>
          <a:xfrm flipH="1" flipV="1">
            <a:off x="8304735" y="-3485515"/>
            <a:ext cx="6750430" cy="9043200"/>
            <a:chOff x="-6871" y="-1500"/>
            <a:chExt cx="15713" cy="21060"/>
          </a:xfrm>
        </p:grpSpPr>
        <p:sp>
          <p:nvSpPr>
            <p:cNvPr id="16" name="任意多边形 15"/>
            <p:cNvSpPr/>
            <p:nvPr>
              <p:custDataLst>
                <p:tags r:id="rId27"/>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28"/>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custDataLst>
                <p:tags r:id="rId29"/>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custDataLst>
                <p:tags r:id="rId30"/>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31"/>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32"/>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33"/>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34"/>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custDataLst>
                <p:tags r:id="rId35"/>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custDataLst>
                <p:tags r:id="rId36"/>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custDataLst>
                <p:tags r:id="rId37"/>
              </p:custDataLst>
            </p:nvPr>
          </p:nvSpPr>
          <p:spPr>
            <a:xfrm>
              <a:off x="1566" y="10126"/>
              <a:ext cx="541" cy="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custDataLst>
                <p:tags r:id="rId38"/>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custDataLst>
                <p:tags r:id="rId39"/>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40"/>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72.xml"/><Relationship Id="rId2" Type="http://schemas.openxmlformats.org/officeDocument/2006/relationships/image" Target="../media/image1.jpeg"/><Relationship Id="rId1" Type="http://schemas.openxmlformats.org/officeDocument/2006/relationships/tags" Target="../tags/tag17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0.xml"/><Relationship Id="rId1" Type="http://schemas.openxmlformats.org/officeDocument/2006/relationships/tags" Target="../tags/tag19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2.xml"/><Relationship Id="rId1" Type="http://schemas.openxmlformats.org/officeDocument/2006/relationships/tags" Target="../tags/tag20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4.xml"/><Relationship Id="rId1" Type="http://schemas.openxmlformats.org/officeDocument/2006/relationships/tags" Target="../tags/tag20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6.xml"/><Relationship Id="rId1" Type="http://schemas.openxmlformats.org/officeDocument/2006/relationships/tags" Target="../tags/tag20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8.xml"/><Relationship Id="rId1" Type="http://schemas.openxmlformats.org/officeDocument/2006/relationships/tags" Target="../tags/tag20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9.xml"/><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0.xml"/><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2.xml"/><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13.xml"/><Relationship Id="rId7" Type="http://schemas.openxmlformats.org/officeDocument/2006/relationships/tags" Target="../tags/tag213.xml"/><Relationship Id="rId6" Type="http://schemas.openxmlformats.org/officeDocument/2006/relationships/image" Target="../media/image26.wmf"/><Relationship Id="rId5" Type="http://schemas.openxmlformats.org/officeDocument/2006/relationships/oleObject" Target="../embeddings/oleObject2.bin"/><Relationship Id="rId4" Type="http://schemas.openxmlformats.org/officeDocument/2006/relationships/image" Target="../media/image25.wmf"/><Relationship Id="rId3" Type="http://schemas.openxmlformats.org/officeDocument/2006/relationships/oleObject" Target="../embeddings/oleObject1.bin"/><Relationship Id="rId2" Type="http://schemas.openxmlformats.org/officeDocument/2006/relationships/image" Target="../media/image24.png"/><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image" Target="../media/image5.svg"/><Relationship Id="rId7" Type="http://schemas.openxmlformats.org/officeDocument/2006/relationships/image" Target="../media/image4.png"/><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image" Target="../media/image3.png"/><Relationship Id="rId3" Type="http://schemas.openxmlformats.org/officeDocument/2006/relationships/tags" Target="../tags/tag174.xml"/><Relationship Id="rId2" Type="http://schemas.openxmlformats.org/officeDocument/2006/relationships/image" Target="../media/image2.png"/><Relationship Id="rId10" Type="http://schemas.openxmlformats.org/officeDocument/2006/relationships/slideLayout" Target="../slideLayouts/slideLayout2.xml"/><Relationship Id="rId1" Type="http://schemas.openxmlformats.org/officeDocument/2006/relationships/tags" Target="../tags/tag17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5.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image" Target="../media/image6.jpeg"/><Relationship Id="rId1" Type="http://schemas.openxmlformats.org/officeDocument/2006/relationships/tags" Target="../tags/tag178.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3.xml"/><Relationship Id="rId4" Type="http://schemas.openxmlformats.org/officeDocument/2006/relationships/image" Target="../media/image8.jpeg"/><Relationship Id="rId3" Type="http://schemas.openxmlformats.org/officeDocument/2006/relationships/tags" Target="../tags/tag182.xml"/><Relationship Id="rId2" Type="http://schemas.openxmlformats.org/officeDocument/2006/relationships/image" Target="../media/image7.jpeg"/><Relationship Id="rId1" Type="http://schemas.openxmlformats.org/officeDocument/2006/relationships/tags" Target="../tags/tag181.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6.xml"/><Relationship Id="rId4" Type="http://schemas.openxmlformats.org/officeDocument/2006/relationships/image" Target="../media/image10.jpeg"/><Relationship Id="rId3" Type="http://schemas.openxmlformats.org/officeDocument/2006/relationships/tags" Target="../tags/tag185.xml"/><Relationship Id="rId2" Type="http://schemas.openxmlformats.org/officeDocument/2006/relationships/image" Target="../media/image9.jpeg"/><Relationship Id="rId1" Type="http://schemas.openxmlformats.org/officeDocument/2006/relationships/tags" Target="../tags/tag184.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88.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tags" Target="../tags/tag187.xml"/></Relationships>
</file>

<file path=ppt/slides/_rels/slide7.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image" Target="../media/image16.jpeg"/><Relationship Id="rId7" Type="http://schemas.openxmlformats.org/officeDocument/2006/relationships/tags" Target="../tags/tag192.xml"/><Relationship Id="rId6" Type="http://schemas.openxmlformats.org/officeDocument/2006/relationships/image" Target="../media/image15.jpeg"/><Relationship Id="rId5" Type="http://schemas.openxmlformats.org/officeDocument/2006/relationships/tags" Target="../tags/tag191.xml"/><Relationship Id="rId4" Type="http://schemas.openxmlformats.org/officeDocument/2006/relationships/image" Target="../media/image14.jpeg"/><Relationship Id="rId3" Type="http://schemas.openxmlformats.org/officeDocument/2006/relationships/tags" Target="../tags/tag190.xml"/><Relationship Id="rId2" Type="http://schemas.openxmlformats.org/officeDocument/2006/relationships/image" Target="../media/image13.jpeg"/><Relationship Id="rId10" Type="http://schemas.openxmlformats.org/officeDocument/2006/relationships/slideLayout" Target="../slideLayouts/slideLayout2.xml"/><Relationship Id="rId1" Type="http://schemas.openxmlformats.org/officeDocument/2006/relationships/tags" Target="../tags/tag189.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96.xml"/><Relationship Id="rId4" Type="http://schemas.openxmlformats.org/officeDocument/2006/relationships/image" Target="../media/image18.png"/><Relationship Id="rId3" Type="http://schemas.openxmlformats.org/officeDocument/2006/relationships/tags" Target="../tags/tag195.xml"/><Relationship Id="rId2" Type="http://schemas.openxmlformats.org/officeDocument/2006/relationships/image" Target="../media/image17.jpeg"/><Relationship Id="rId1" Type="http://schemas.openxmlformats.org/officeDocument/2006/relationships/tags" Target="../tags/tag194.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98.xml"/><Relationship Id="rId2" Type="http://schemas.openxmlformats.org/officeDocument/2006/relationships/image" Target="../media/image19.png"/><Relationship Id="rId1" Type="http://schemas.openxmlformats.org/officeDocument/2006/relationships/tags" Target="../tags/tag1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圆角矩形 250"/>
          <p:cNvSpPr/>
          <p:nvPr/>
        </p:nvSpPr>
        <p:spPr>
          <a:xfrm>
            <a:off x="3437255" y="2820670"/>
            <a:ext cx="5468620" cy="549275"/>
          </a:xfrm>
          <a:prstGeom prst="roundRect">
            <a:avLst>
              <a:gd name="adj" fmla="val 50000"/>
            </a:avLst>
          </a:prstGeom>
          <a:solidFill>
            <a:srgbClr val="238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bg1"/>
                </a:solidFill>
                <a:sym typeface="+mn-ea"/>
              </a:rPr>
              <a:t>09-13,October,2023,Xiamen,China</a:t>
            </a:r>
            <a:endParaRPr lang="en-US" altLang="zh-CN" sz="2400">
              <a:solidFill>
                <a:schemeClr val="bg1"/>
              </a:solidFill>
              <a:sym typeface="+mn-ea"/>
            </a:endParaRPr>
          </a:p>
        </p:txBody>
      </p:sp>
      <p:grpSp>
        <p:nvGrpSpPr>
          <p:cNvPr id="45" name="组合 44"/>
          <p:cNvGrpSpPr/>
          <p:nvPr/>
        </p:nvGrpSpPr>
        <p:grpSpPr>
          <a:xfrm>
            <a:off x="-2824480" y="1210945"/>
            <a:ext cx="6750000" cy="9043200"/>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任意多边形 20"/>
          <p:cNvSpPr/>
          <p:nvPr/>
        </p:nvSpPr>
        <p:spPr>
          <a:xfrm>
            <a:off x="9435465" y="-259715"/>
            <a:ext cx="8205470" cy="5611495"/>
          </a:xfrm>
          <a:custGeom>
            <a:avLst/>
            <a:gdLst>
              <a:gd name="connisteX0" fmla="*/ 0 w 8205450"/>
              <a:gd name="connsiteY0" fmla="*/ 0 h 5611609"/>
              <a:gd name="connisteX1" fmla="*/ 1650365 w 8205450"/>
              <a:gd name="connsiteY1" fmla="*/ 698500 h 5611609"/>
              <a:gd name="connisteX2" fmla="*/ 1840865 w 8205450"/>
              <a:gd name="connsiteY2" fmla="*/ 1917700 h 5611609"/>
              <a:gd name="connisteX3" fmla="*/ 3098165 w 8205450"/>
              <a:gd name="connsiteY3" fmla="*/ 2247900 h 5611609"/>
              <a:gd name="connisteX4" fmla="*/ 3123565 w 8205450"/>
              <a:gd name="connsiteY4" fmla="*/ 3606800 h 5611609"/>
              <a:gd name="connisteX5" fmla="*/ 4444365 w 8205450"/>
              <a:gd name="connsiteY5" fmla="*/ 3911600 h 5611609"/>
              <a:gd name="connisteX6" fmla="*/ 4634865 w 8205450"/>
              <a:gd name="connsiteY6" fmla="*/ 5384800 h 5611609"/>
              <a:gd name="connisteX7" fmla="*/ 6844665 w 8205450"/>
              <a:gd name="connsiteY7" fmla="*/ 5270500 h 5611609"/>
              <a:gd name="connisteX8" fmla="*/ 7898765 w 8205450"/>
              <a:gd name="connsiteY8" fmla="*/ 5486400 h 5611609"/>
              <a:gd name="connisteX9" fmla="*/ 2348865 w 8205450"/>
              <a:gd name="connsiteY9" fmla="*/ 5537200 h 5611609"/>
              <a:gd name="connisteX10" fmla="*/ -736600 w 8205450"/>
              <a:gd name="connsiteY10" fmla="*/ 4635500 h 561160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8205451" h="5611610">
                <a:moveTo>
                  <a:pt x="0" y="0"/>
                </a:moveTo>
                <a:cubicBezTo>
                  <a:pt x="326390" y="115570"/>
                  <a:pt x="1282065" y="314960"/>
                  <a:pt x="1650365" y="698500"/>
                </a:cubicBezTo>
                <a:cubicBezTo>
                  <a:pt x="2018665" y="1082040"/>
                  <a:pt x="1551305" y="1607820"/>
                  <a:pt x="1840865" y="1917700"/>
                </a:cubicBezTo>
                <a:cubicBezTo>
                  <a:pt x="2130425" y="2227580"/>
                  <a:pt x="2841625" y="1910080"/>
                  <a:pt x="3098165" y="2247900"/>
                </a:cubicBezTo>
                <a:cubicBezTo>
                  <a:pt x="3354705" y="2585720"/>
                  <a:pt x="2854325" y="3274060"/>
                  <a:pt x="3123565" y="3606800"/>
                </a:cubicBezTo>
                <a:cubicBezTo>
                  <a:pt x="3392805" y="3939540"/>
                  <a:pt x="4142105" y="3556000"/>
                  <a:pt x="4444365" y="3911600"/>
                </a:cubicBezTo>
                <a:cubicBezTo>
                  <a:pt x="4746625" y="4267200"/>
                  <a:pt x="4154805" y="5113020"/>
                  <a:pt x="4634865" y="5384800"/>
                </a:cubicBezTo>
                <a:cubicBezTo>
                  <a:pt x="5114925" y="5656580"/>
                  <a:pt x="6191885" y="5250180"/>
                  <a:pt x="6844665" y="5270500"/>
                </a:cubicBezTo>
                <a:cubicBezTo>
                  <a:pt x="7497445" y="5290820"/>
                  <a:pt x="8797925" y="5433060"/>
                  <a:pt x="7898765" y="5486400"/>
                </a:cubicBezTo>
                <a:cubicBezTo>
                  <a:pt x="6999605" y="5539740"/>
                  <a:pt x="4076065" y="5707380"/>
                  <a:pt x="2348865" y="5537200"/>
                </a:cubicBezTo>
              </a:path>
            </a:pathLst>
          </a:custGeom>
          <a:noFill/>
          <a:ln w="508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7739380" y="6358255"/>
            <a:ext cx="4124325" cy="143510"/>
            <a:chOff x="12188" y="10013"/>
            <a:chExt cx="6495" cy="226"/>
          </a:xfrm>
          <a:solidFill>
            <a:schemeClr val="bg1">
              <a:lumMod val="75000"/>
            </a:schemeClr>
          </a:solidFill>
        </p:grpSpPr>
        <p:sp>
          <p:nvSpPr>
            <p:cNvPr id="69" name="椭圆 68"/>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flipH="1">
            <a:off x="325120" y="327660"/>
            <a:ext cx="4124325" cy="143510"/>
            <a:chOff x="12188" y="10013"/>
            <a:chExt cx="6495" cy="226"/>
          </a:xfrm>
          <a:solidFill>
            <a:schemeClr val="bg1">
              <a:lumMod val="75000"/>
            </a:schemeClr>
          </a:solidFill>
        </p:grpSpPr>
        <p:sp>
          <p:nvSpPr>
            <p:cNvPr id="87" name="椭圆 86"/>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4" name="组合 103"/>
          <p:cNvGrpSpPr/>
          <p:nvPr/>
        </p:nvGrpSpPr>
        <p:grpSpPr>
          <a:xfrm>
            <a:off x="8726170" y="6062980"/>
            <a:ext cx="3133725" cy="111760"/>
            <a:chOff x="12188" y="10039"/>
            <a:chExt cx="4935" cy="176"/>
          </a:xfrm>
          <a:solidFill>
            <a:schemeClr val="bg1">
              <a:lumMod val="75000"/>
            </a:schemeClr>
          </a:solidFill>
        </p:grpSpPr>
        <p:sp>
          <p:nvSpPr>
            <p:cNvPr id="105" name="椭圆 104"/>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flipH="1">
            <a:off x="346710" y="671830"/>
            <a:ext cx="3133725" cy="111760"/>
            <a:chOff x="12188" y="10039"/>
            <a:chExt cx="4935" cy="176"/>
          </a:xfrm>
          <a:solidFill>
            <a:schemeClr val="bg1">
              <a:lumMod val="75000"/>
            </a:schemeClr>
          </a:solidFill>
        </p:grpSpPr>
        <p:sp>
          <p:nvSpPr>
            <p:cNvPr id="122" name="椭圆 121"/>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5" name="组合 134"/>
          <p:cNvGrpSpPr/>
          <p:nvPr/>
        </p:nvGrpSpPr>
        <p:grpSpPr>
          <a:xfrm>
            <a:off x="-3258820" y="-12631420"/>
            <a:ext cx="6750000" cy="9043200"/>
            <a:chOff x="-6871" y="-1500"/>
            <a:chExt cx="15712" cy="21060"/>
          </a:xfrm>
        </p:grpSpPr>
        <p:sp>
          <p:nvSpPr>
            <p:cNvPr id="136" name="任意多边形 13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任意多边形 13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任意多边形 13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 name="组合 149"/>
          <p:cNvGrpSpPr/>
          <p:nvPr/>
        </p:nvGrpSpPr>
        <p:grpSpPr>
          <a:xfrm flipH="1" flipV="1">
            <a:off x="7752921" y="-17668875"/>
            <a:ext cx="6748574" cy="9044940"/>
            <a:chOff x="-6871" y="-1500"/>
            <a:chExt cx="15713" cy="21060"/>
          </a:xfrm>
        </p:grpSpPr>
        <p:sp>
          <p:nvSpPr>
            <p:cNvPr id="151" name="任意多边形 150"/>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任意多边形 152"/>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任意多边形 15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1973" y="10038"/>
              <a:ext cx="404" cy="40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副标题 2"/>
          <p:cNvSpPr>
            <a:spLocks noGrp="1"/>
          </p:cNvSpPr>
          <p:nvPr>
            <p:ph type="subTitle" idx="1"/>
            <p:custDataLst>
              <p:tags r:id="rId1"/>
            </p:custDataLst>
          </p:nvPr>
        </p:nvSpPr>
        <p:spPr>
          <a:xfrm>
            <a:off x="2284730" y="1210945"/>
            <a:ext cx="7776845" cy="546100"/>
          </a:xfrm>
        </p:spPr>
        <p:txBody>
          <a:bodyPr/>
          <a:lstStyle/>
          <a:p>
            <a:pPr lvl="0" algn="ctr"/>
            <a:r>
              <a:rPr lang="en-US" altLang="zh-CN" b="1" dirty="0">
                <a:solidFill>
                  <a:schemeClr val="accent1">
                    <a:lumMod val="75000"/>
                  </a:schemeClr>
                </a:solidFill>
              </a:rPr>
              <a:t>CF3 has </a:t>
            </a:r>
            <a:r>
              <a:rPr lang="en-GB" altLang="zh-CN" b="1" dirty="0">
                <a:solidFill>
                  <a:schemeClr val="accent1">
                    <a:lumMod val="75000"/>
                  </a:schemeClr>
                </a:solidFill>
              </a:rPr>
              <a:t>the pleasure of welcoming you to</a:t>
            </a:r>
            <a:endParaRPr lang="en-GB" altLang="zh-CN" b="1" dirty="0">
              <a:solidFill>
                <a:schemeClr val="accent1">
                  <a:lumMod val="75000"/>
                </a:schemeClr>
              </a:solidFill>
            </a:endParaRPr>
          </a:p>
        </p:txBody>
      </p:sp>
      <p:sp>
        <p:nvSpPr>
          <p:cNvPr id="6" name="文本框 5"/>
          <p:cNvSpPr txBox="1"/>
          <p:nvPr/>
        </p:nvSpPr>
        <p:spPr>
          <a:xfrm>
            <a:off x="3409950" y="1945640"/>
            <a:ext cx="5311140" cy="583565"/>
          </a:xfrm>
          <a:prstGeom prst="rect">
            <a:avLst/>
          </a:prstGeom>
          <a:noFill/>
        </p:spPr>
        <p:txBody>
          <a:bodyPr wrap="square" rtlCol="0">
            <a:spAutoFit/>
          </a:bodyPr>
          <a:lstStyle/>
          <a:p>
            <a:pPr algn="ctr"/>
            <a:r>
              <a:rPr lang="en-US" altLang="zh-CN" sz="3200" b="1"/>
              <a:t>3GPP RAN1#</a:t>
            </a:r>
            <a:r>
              <a:rPr lang="en-US" altLang="zh-CN" sz="3200" b="1">
                <a:latin typeface="微软雅黑" panose="020B0503020204020204" pitchFamily="34" charset="-122"/>
                <a:ea typeface="微软雅黑" panose="020B0503020204020204" pitchFamily="34" charset="-122"/>
              </a:rPr>
              <a:t>114</a:t>
            </a:r>
            <a:r>
              <a:rPr lang="en-US" altLang="zh-CN" sz="3200" b="1"/>
              <a:t>-bis </a:t>
            </a:r>
            <a:endParaRPr lang="en-US" altLang="zh-CN" sz="3200" b="1"/>
          </a:p>
        </p:txBody>
      </p:sp>
      <p:pic>
        <p:nvPicPr>
          <p:cNvPr id="8" name="图片 7" descr="图形用户界面&#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0218" y="3435919"/>
            <a:ext cx="6398260" cy="3231211"/>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Allocation-MON</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1"/>
            </p:custDataLst>
          </p:nvPr>
        </p:nvGraphicFramePr>
        <p:xfrm>
          <a:off x="668655" y="969010"/>
          <a:ext cx="10180320" cy="4153535"/>
        </p:xfrm>
        <a:graphic>
          <a:graphicData uri="http://schemas.openxmlformats.org/drawingml/2006/table">
            <a:tbl>
              <a:tblPr firstRow="1" firstCol="1" bandRow="1">
                <a:tableStyleId>{5C22544A-7EE6-4342-B048-85BDC9FD1C3A}</a:tableStyleId>
              </a:tblPr>
              <a:tblGrid>
                <a:gridCol w="1260475"/>
                <a:gridCol w="1939290"/>
                <a:gridCol w="2978150"/>
                <a:gridCol w="4002405"/>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t>
                      </a:r>
                      <a:r>
                        <a:rPr lang="en-US" altLang="zh-CN" sz="1800" kern="0" dirty="0">
                          <a:effectLst/>
                        </a:rPr>
                        <a:t>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010">
                <a:tc rowSpan="7">
                  <a:txBody>
                    <a:bodyPr/>
                    <a:lstStyle/>
                    <a:p>
                      <a:pPr algn="ctr">
                        <a:lnSpc>
                          <a:spcPct val="100000"/>
                        </a:lnSpc>
                        <a:spcAft>
                          <a:spcPts val="0"/>
                        </a:spcAft>
                      </a:pPr>
                      <a:r>
                        <a:rPr lang="en-US" altLang="en-GB" sz="1800" kern="0" dirty="0">
                          <a:effectLst/>
                        </a:rPr>
                        <a:t>9</a:t>
                      </a:r>
                      <a:r>
                        <a:rPr lang="en-GB" sz="1800" kern="0" baseline="30000" dirty="0">
                          <a:effectLst/>
                        </a:rPr>
                        <a:t>th</a:t>
                      </a:r>
                      <a:r>
                        <a:rPr lang="en-GB" sz="1800" kern="0" dirty="0">
                          <a:effectLst/>
                        </a:rPr>
                        <a:t> </a:t>
                      </a:r>
                      <a:r>
                        <a:rPr lang="en-US" altLang="zh-CN" sz="1800" kern="0" dirty="0">
                          <a:effectLst/>
                        </a:rPr>
                        <a:t>Oct</a:t>
                      </a:r>
                      <a:r>
                        <a:rPr lang="en-US" sz="1800" kern="0" dirty="0">
                          <a:effectLst/>
                        </a:rPr>
                        <a:t> </a:t>
                      </a:r>
                      <a:endParaRPr lang="en-US" sz="1800" kern="0" dirty="0">
                        <a:effectLst/>
                      </a:endParaRP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(MON)</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indent="0" algn="ctr">
                        <a:buNone/>
                      </a:pPr>
                      <a:r>
                        <a:rPr lang="en-US" sz="1800" b="0">
                          <a:solidFill>
                            <a:srgbClr val="000000"/>
                          </a:solidFill>
                          <a:latin typeface="Arial" panose="020B0604020202020204" pitchFamily="34" charset="0"/>
                          <a:cs typeface="Arial" panose="020B0604020202020204" pitchFamily="34" charset="0"/>
                        </a:rPr>
                        <a:t>9:00-13:00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1</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kern="0" dirty="0">
                          <a:effectLst/>
                        </a:rPr>
                        <a:t>Grand </a:t>
                      </a:r>
                      <a:r>
                        <a:rPr lang="en-US" sz="1800" kern="0" dirty="0">
                          <a:effectLst/>
                        </a:rPr>
                        <a:t>Ballroom A+B+C</a:t>
                      </a:r>
                      <a:r>
                        <a:rPr lang="en-US" sz="1800" kern="0" baseline="0" dirty="0">
                          <a:effectLst/>
                        </a:rPr>
                        <a:t> (2F)/600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indent="0" algn="ctr">
                        <a:buNone/>
                      </a:pPr>
                      <a:r>
                        <a:rPr lang="en-US" sz="1800" b="0">
                          <a:solidFill>
                            <a:srgbClr val="000000"/>
                          </a:solidFill>
                          <a:latin typeface="Arial" panose="020B0604020202020204" pitchFamily="34" charset="0"/>
                          <a:cs typeface="Arial" panose="020B0604020202020204" pitchFamily="34" charset="0"/>
                        </a:rPr>
                        <a:t>14:30-20:00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2</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Grand Ballroom C (2F)/200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indent="0" algn="ctr">
                        <a:buNone/>
                      </a:pPr>
                      <a:r>
                        <a:rPr lang="en-US" sz="1800" b="0">
                          <a:solidFill>
                            <a:srgbClr val="000000"/>
                          </a:solidFill>
                          <a:latin typeface="Arial" panose="020B0604020202020204" pitchFamily="34" charset="0"/>
                          <a:cs typeface="Arial" panose="020B0604020202020204" pitchFamily="34" charset="0"/>
                        </a:rPr>
                        <a:t>14:30-20:00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3</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dirty="0">
                          <a:effectLst/>
                          <a:sym typeface="+mn-ea"/>
                        </a:rPr>
                        <a:t>Grand Ballroom B (2F)/150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indent="0" algn="ctr">
                        <a:buNone/>
                      </a:pPr>
                      <a:r>
                        <a:rPr lang="en-US" sz="1800" b="0">
                          <a:solidFill>
                            <a:srgbClr val="000000"/>
                          </a:solidFill>
                          <a:latin typeface="Arial" panose="020B0604020202020204" pitchFamily="34" charset="0"/>
                          <a:cs typeface="Arial" panose="020B0604020202020204" pitchFamily="34" charset="0"/>
                        </a:rPr>
                        <a:t>14:30-20:00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4</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dirty="0">
                          <a:effectLst/>
                          <a:sym typeface="+mn-ea"/>
                        </a:rPr>
                        <a:t>Grand Ballroom A</a:t>
                      </a:r>
                      <a:r>
                        <a:rPr lang="en-US" altLang="zh-CN" sz="1800" kern="1200" dirty="0">
                          <a:solidFill>
                            <a:schemeClr val="dk1"/>
                          </a:solidFill>
                          <a:effectLst/>
                          <a:latin typeface="+mn-lt"/>
                          <a:ea typeface="+mn-ea"/>
                          <a:cs typeface="+mn-cs"/>
                        </a:rPr>
                        <a:t> (2F)/150</a:t>
                      </a:r>
                      <a:endParaRPr lang="zh-CN" altLang="zh-CN" sz="1800" kern="100" dirty="0">
                        <a:effectLst/>
                        <a:latin typeface="+mn-lt"/>
                        <a:ea typeface="+mn-ea"/>
                        <a:cs typeface="Times New Roman" panose="02020603050405020304"/>
                      </a:endParaRPr>
                    </a:p>
                  </a:txBody>
                  <a:tcPr marL="22802" marR="22802" marT="0" marB="0" anchor="ctr"/>
                </a:tc>
              </a:tr>
              <a:tr h="461645">
                <a:tc vMerge="1">
                  <a:tcPr marL="22802" marR="22802" marT="0" marB="0" anchor="ctr"/>
                </a:tc>
                <a:tc>
                  <a:txBody>
                    <a:bodyPr/>
                    <a:lstStyle/>
                    <a:p>
                      <a:pPr indent="0" algn="ctr">
                        <a:buNone/>
                      </a:pPr>
                      <a:r>
                        <a:rPr lang="en-US" sz="1800" b="0">
                          <a:solidFill>
                            <a:srgbClr val="000000"/>
                          </a:solidFill>
                          <a:latin typeface="Arial" panose="020B0604020202020204" pitchFamily="34" charset="0"/>
                          <a:cs typeface="Arial" panose="020B0604020202020204" pitchFamily="34" charset="0"/>
                        </a:rPr>
                        <a:t>11:00-20:00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5</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dirty="0">
                          <a:effectLst/>
                          <a:sym typeface="+mn-ea"/>
                        </a:rPr>
                        <a:t>Function Room A (2F)/50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indent="0" algn="ctr">
                        <a:buNone/>
                      </a:pPr>
                      <a:r>
                        <a:rPr lang="en-US" sz="1800" b="0">
                          <a:solidFill>
                            <a:srgbClr val="000000"/>
                          </a:solidFill>
                          <a:latin typeface="Arial" panose="020B0604020202020204" pitchFamily="34" charset="0"/>
                          <a:cs typeface="Arial" panose="020B0604020202020204" pitchFamily="34" charset="0"/>
                        </a:rPr>
                        <a:t>11:00-20:00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6</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dirty="0">
                          <a:effectLst/>
                          <a:sym typeface="+mn-ea"/>
                        </a:rPr>
                        <a:t>Function Room B (2F)/50</a:t>
                      </a:r>
                      <a:endParaRPr lang="en-US" altLang="zh-CN" sz="1800" kern="100" dirty="0">
                        <a:effectLst/>
                        <a:latin typeface="Arial" panose="020B0604020202020204" pitchFamily="34" charset="0"/>
                        <a:ea typeface="宋体" panose="02010600030101010101" pitchFamily="2" charset="-122"/>
                        <a:cs typeface="Arial" panose="020B0604020202020204" pitchFamily="34" charset="0"/>
                      </a:endParaRPr>
                    </a:p>
                  </a:txBody>
                  <a:tcPr marL="22802" marR="22802" marT="0" marB="0" anchor="ctr"/>
                </a:tc>
              </a:tr>
              <a:tr h="922655">
                <a:tc vMerge="1">
                  <a:tcPr marL="22802" marR="22802" marT="0" marB="0" anchor="ctr"/>
                </a:tc>
                <a:tc>
                  <a:txBody>
                    <a:bodyPr/>
                    <a:lstStyle/>
                    <a:p>
                      <a:pPr algn="ctr">
                        <a:lnSpc>
                          <a:spcPct val="100000"/>
                        </a:lnSpc>
                        <a:spcAft>
                          <a:spcPts val="0"/>
                        </a:spcAft>
                      </a:pPr>
                      <a:r>
                        <a:rPr lang="en-US" sz="1800" kern="0" dirty="0">
                          <a:effectLst/>
                        </a:rPr>
                        <a:t>10:30-11:00/</a:t>
                      </a:r>
                      <a:endParaRPr lang="zh-CN" sz="1800" kern="100" dirty="0">
                        <a:effectLst/>
                      </a:endParaRPr>
                    </a:p>
                    <a:p>
                      <a:pPr algn="ctr">
                        <a:lnSpc>
                          <a:spcPct val="100000"/>
                        </a:lnSpc>
                        <a:spcAft>
                          <a:spcPts val="0"/>
                        </a:spcAft>
                      </a:pPr>
                      <a:r>
                        <a:rPr lang="en-US" sz="1800" kern="0" dirty="0">
                          <a:effectLst/>
                        </a:rPr>
                        <a:t>16:30-17:00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Coffee Break</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bl>
          </a:graphicData>
        </a:graphic>
      </p:graphicFrame>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Allocation-TUES</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1"/>
            </p:custDataLst>
          </p:nvPr>
        </p:nvGraphicFramePr>
        <p:xfrm>
          <a:off x="668655" y="969010"/>
          <a:ext cx="10180320" cy="3691890"/>
        </p:xfrm>
        <a:graphic>
          <a:graphicData uri="http://schemas.openxmlformats.org/drawingml/2006/table">
            <a:tbl>
              <a:tblPr firstRow="1" firstCol="1" bandRow="1">
                <a:tableStyleId>{5C22544A-7EE6-4342-B048-85BDC9FD1C3A}</a:tableStyleId>
              </a:tblPr>
              <a:tblGrid>
                <a:gridCol w="1260475"/>
                <a:gridCol w="1927860"/>
                <a:gridCol w="2989580"/>
                <a:gridCol w="4002405"/>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010">
                <a:tc rowSpan="6">
                  <a:txBody>
                    <a:bodyPr/>
                    <a:lstStyle/>
                    <a:p>
                      <a:pPr algn="ctr">
                        <a:lnSpc>
                          <a:spcPct val="100000"/>
                        </a:lnSpc>
                        <a:spcAft>
                          <a:spcPts val="0"/>
                        </a:spcAft>
                      </a:pPr>
                      <a:r>
                        <a:rPr lang="en-US" altLang="en-GB" sz="1800" kern="0" dirty="0">
                          <a:effectLst/>
                        </a:rPr>
                        <a:t>10</a:t>
                      </a:r>
                      <a:r>
                        <a:rPr lang="en-GB" sz="1800" kern="0" baseline="30000" dirty="0">
                          <a:effectLst/>
                        </a:rPr>
                        <a:t>th</a:t>
                      </a:r>
                      <a:r>
                        <a:rPr lang="en-GB" sz="1800" kern="0" dirty="0">
                          <a:effectLst/>
                        </a:rPr>
                        <a:t> </a:t>
                      </a:r>
                      <a:r>
                        <a:rPr lang="en-US" altLang="zh-CN" sz="1800" kern="0" dirty="0">
                          <a:effectLst/>
                        </a:rPr>
                        <a:t>Oct</a:t>
                      </a:r>
                      <a:r>
                        <a:rPr lang="en-US" sz="1800" kern="0" dirty="0">
                          <a:effectLst/>
                        </a:rPr>
                        <a:t> </a:t>
                      </a:r>
                      <a:endParaRPr lang="en-US" sz="1800" kern="0" dirty="0">
                        <a:effectLst/>
                      </a:endParaRP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(TUES)</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indent="0" algn="ctr">
                        <a:buNone/>
                      </a:pPr>
                      <a:r>
                        <a:rPr lang="en-US" sz="1800" b="0">
                          <a:solidFill>
                            <a:srgbClr val="000000"/>
                          </a:solidFill>
                          <a:latin typeface="Arial" panose="020B0604020202020204" pitchFamily="34" charset="0"/>
                          <a:ea typeface="微软雅黑" panose="020B0503020204020204" pitchFamily="34" charset="-122"/>
                          <a:cs typeface="Arial" panose="020B0604020202020204" pitchFamily="34" charset="0"/>
                        </a:rPr>
                        <a:t>07:30-20:00</a:t>
                      </a:r>
                      <a:endParaRPr lang="en-US" altLang="en-US" sz="1800" b="0">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ea typeface="微软雅黑" panose="020B0503020204020204" pitchFamily="34" charset="-122"/>
                          <a:cs typeface="Arial" panose="020B0604020202020204" pitchFamily="34" charset="0"/>
                        </a:rPr>
                        <a:t>RAN1—2</a:t>
                      </a:r>
                      <a:endParaRPr lang="en-US" altLang="en-US" sz="1800" b="0">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kern="0" dirty="0">
                          <a:effectLst/>
                        </a:rPr>
                        <a:t> Grand </a:t>
                      </a:r>
                      <a:r>
                        <a:rPr lang="en-US" sz="1800" kern="0" dirty="0">
                          <a:effectLst/>
                        </a:rPr>
                        <a:t>Ballroom C</a:t>
                      </a:r>
                      <a:r>
                        <a:rPr lang="en-US" sz="1800" kern="0" baseline="0" dirty="0">
                          <a:effectLst/>
                        </a:rPr>
                        <a:t> (</a:t>
                      </a:r>
                      <a:r>
                        <a:rPr lang="en-US" sz="1800" kern="0" baseline="0">
                          <a:effectLst/>
                        </a:rPr>
                        <a:t>2F)/200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indent="0" algn="ctr">
                        <a:buNone/>
                      </a:pPr>
                      <a:r>
                        <a:rPr lang="en-US" sz="18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07:30-20:00</a:t>
                      </a:r>
                      <a:endParaRPr lang="en-US" altLang="en-US" sz="1800" b="0">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ea typeface="微软雅黑" panose="020B0503020204020204" pitchFamily="34" charset="-122"/>
                          <a:cs typeface="Arial" panose="020B0604020202020204" pitchFamily="34" charset="0"/>
                        </a:rPr>
                        <a:t>RAN1—3</a:t>
                      </a:r>
                      <a:endParaRPr lang="en-US" altLang="en-US" sz="1800" b="0">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Grand Ballroom B (2F)/150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indent="0" algn="ctr">
                        <a:buNone/>
                      </a:pPr>
                      <a:r>
                        <a:rPr lang="en-US" sz="18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07:30-20:00</a:t>
                      </a:r>
                      <a:endParaRPr lang="en-US" altLang="en-US" sz="1800" b="0">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ea typeface="微软雅黑" panose="020B0503020204020204" pitchFamily="34" charset="-122"/>
                          <a:cs typeface="Arial" panose="020B0604020202020204" pitchFamily="34" charset="0"/>
                        </a:rPr>
                        <a:t>RAN1—4</a:t>
                      </a:r>
                      <a:endParaRPr lang="en-US" altLang="en-US" sz="1800" b="0">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dirty="0">
                          <a:effectLst/>
                          <a:sym typeface="+mn-ea"/>
                        </a:rPr>
                        <a:t>Grand Ballroom A (2F)/150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indent="0" algn="ctr">
                        <a:buNone/>
                      </a:pPr>
                      <a:r>
                        <a:rPr lang="en-US" sz="18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07:30-20:00</a:t>
                      </a:r>
                      <a:endParaRPr lang="en-US" altLang="en-US" sz="1800" b="0">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ea typeface="微软雅黑" panose="020B0503020204020204" pitchFamily="34" charset="-122"/>
                          <a:cs typeface="Arial" panose="020B0604020202020204" pitchFamily="34" charset="0"/>
                        </a:rPr>
                        <a:t>RAN1—5</a:t>
                      </a:r>
                      <a:endParaRPr lang="en-US" altLang="en-US" sz="1800" b="0">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ctr">
                        <a:lnSpc>
                          <a:spcPct val="100000"/>
                        </a:lnSpc>
                        <a:spcAft>
                          <a:spcPts val="0"/>
                        </a:spcAft>
                        <a:buNone/>
                      </a:pPr>
                      <a:r>
                        <a:rPr lang="en-US" altLang="zh-CN" sz="1800" dirty="0">
                          <a:effectLst/>
                          <a:sym typeface="+mn-ea"/>
                        </a:rPr>
                        <a:t>Function Room A (2F)/50</a:t>
                      </a:r>
                      <a:endParaRPr lang="zh-CN" altLang="zh-CN" sz="1800" kern="100" dirty="0">
                        <a:effectLst/>
                        <a:latin typeface="+mn-lt"/>
                        <a:ea typeface="+mn-ea"/>
                        <a:cs typeface="Times New Roman" panose="02020603050405020304"/>
                      </a:endParaRPr>
                    </a:p>
                  </a:txBody>
                  <a:tcPr marL="22802" marR="22802" marT="0" marB="0" anchor="ctr"/>
                </a:tc>
              </a:tr>
              <a:tr h="461645">
                <a:tc vMerge="1">
                  <a:tcPr/>
                </a:tc>
                <a:tc>
                  <a:txBody>
                    <a:bodyPr/>
                    <a:lstStyle/>
                    <a:p>
                      <a:pPr indent="0" algn="ctr">
                        <a:buNone/>
                      </a:pPr>
                      <a:r>
                        <a:rPr lang="en-US" sz="18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07:30-20:00</a:t>
                      </a:r>
                      <a:endParaRPr lang="en-US" altLang="en-US" sz="1800" b="0">
                        <a:solidFill>
                          <a:srgbClr val="000000"/>
                        </a:solidFill>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ea typeface="微软雅黑" panose="020B0503020204020204" pitchFamily="34" charset="-122"/>
                          <a:cs typeface="Arial" panose="020B0604020202020204" pitchFamily="34" charset="0"/>
                        </a:rPr>
                        <a:t>RAN1—6</a:t>
                      </a:r>
                      <a:endParaRPr lang="en-US" altLang="en-US" sz="1800" b="0">
                        <a:latin typeface="Arial" panose="020B0604020202020204" pitchFamily="34" charset="0"/>
                        <a:ea typeface="微软雅黑" panose="020B0503020204020204" pitchFamily="34" charset="-122"/>
                        <a:cs typeface="Arial" panose="020B0604020202020204" pitchFamily="34" charset="0"/>
                      </a:endParaRPr>
                    </a:p>
                  </a:txBody>
                  <a:tcPr marL="68580" marR="68580" marT="0" marB="0" anchor="ctr"/>
                </a:tc>
                <a:tc>
                  <a:txBody>
                    <a:bodyPr/>
                    <a:lstStyle/>
                    <a:p>
                      <a:pPr algn="ctr">
                        <a:lnSpc>
                          <a:spcPct val="100000"/>
                        </a:lnSpc>
                        <a:spcAft>
                          <a:spcPts val="0"/>
                        </a:spcAft>
                        <a:buNone/>
                      </a:pPr>
                      <a:r>
                        <a:rPr lang="en-US" altLang="zh-CN" sz="1800" dirty="0">
                          <a:effectLst/>
                          <a:sym typeface="+mn-ea"/>
                        </a:rPr>
                        <a:t>Function Room B (2F)/50</a:t>
                      </a:r>
                      <a:endParaRPr lang="en-US" altLang="zh-CN" sz="1800" kern="100" dirty="0">
                        <a:effectLst/>
                        <a:latin typeface="Arial" panose="020B0604020202020204" pitchFamily="34" charset="0"/>
                        <a:ea typeface="宋体" panose="02010600030101010101" pitchFamily="2" charset="-122"/>
                        <a:cs typeface="Arial" panose="020B0604020202020204" pitchFamily="34" charset="0"/>
                      </a:endParaRPr>
                    </a:p>
                  </a:txBody>
                  <a:tcPr marL="22802" marR="22802" marT="0" marB="0" anchor="ctr"/>
                </a:tc>
              </a:tr>
              <a:tr h="922655">
                <a:tc vMerge="1">
                  <a:tcPr marL="22802" marR="22802" marT="0" marB="0" anchor="ctr"/>
                </a:tc>
                <a:tc>
                  <a:txBody>
                    <a:bodyPr/>
                    <a:lstStyle/>
                    <a:p>
                      <a:pPr algn="ctr">
                        <a:lnSpc>
                          <a:spcPct val="100000"/>
                        </a:lnSpc>
                        <a:spcAft>
                          <a:spcPts val="0"/>
                        </a:spcAft>
                      </a:pPr>
                      <a:r>
                        <a:rPr lang="en-US" sz="1800" kern="0" dirty="0">
                          <a:effectLst/>
                        </a:rPr>
                        <a:t>10:30-11:00/</a:t>
                      </a:r>
                      <a:endParaRPr lang="zh-CN" sz="1800" kern="100" dirty="0">
                        <a:effectLst/>
                      </a:endParaRPr>
                    </a:p>
                    <a:p>
                      <a:pPr algn="ctr">
                        <a:lnSpc>
                          <a:spcPct val="100000"/>
                        </a:lnSpc>
                        <a:spcAft>
                          <a:spcPts val="0"/>
                        </a:spcAft>
                      </a:pPr>
                      <a:r>
                        <a:rPr lang="en-US" sz="1800" kern="0" dirty="0">
                          <a:effectLst/>
                        </a:rPr>
                        <a:t>16:30-17:00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Coffee Break</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bl>
          </a:graphicData>
        </a:graphic>
      </p:graphicFrame>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Allocation-WED</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1"/>
            </p:custDataLst>
          </p:nvPr>
        </p:nvGraphicFramePr>
        <p:xfrm>
          <a:off x="668655" y="1214120"/>
          <a:ext cx="10180320" cy="3691890"/>
        </p:xfrm>
        <a:graphic>
          <a:graphicData uri="http://schemas.openxmlformats.org/drawingml/2006/table">
            <a:tbl>
              <a:tblPr firstRow="1" firstCol="1" bandRow="1">
                <a:tableStyleId>{5C22544A-7EE6-4342-B048-85BDC9FD1C3A}</a:tableStyleId>
              </a:tblPr>
              <a:tblGrid>
                <a:gridCol w="1260475"/>
                <a:gridCol w="1939290"/>
                <a:gridCol w="2978150"/>
                <a:gridCol w="4002405"/>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010">
                <a:tc rowSpan="6">
                  <a:txBody>
                    <a:bodyPr/>
                    <a:lstStyle/>
                    <a:p>
                      <a:pPr algn="ctr">
                        <a:lnSpc>
                          <a:spcPct val="100000"/>
                        </a:lnSpc>
                        <a:spcAft>
                          <a:spcPts val="0"/>
                        </a:spcAft>
                      </a:pPr>
                      <a:r>
                        <a:rPr lang="en-US" altLang="en-GB" sz="1800" kern="0" dirty="0">
                          <a:effectLst/>
                        </a:rPr>
                        <a:t>11</a:t>
                      </a:r>
                      <a:r>
                        <a:rPr lang="en-GB" sz="1800" kern="0" baseline="30000" dirty="0">
                          <a:effectLst/>
                        </a:rPr>
                        <a:t>th</a:t>
                      </a:r>
                      <a:r>
                        <a:rPr lang="en-GB" sz="1800" kern="0" dirty="0">
                          <a:effectLst/>
                        </a:rPr>
                        <a:t> </a:t>
                      </a:r>
                      <a:r>
                        <a:rPr lang="en-US" altLang="zh-CN" sz="1800" kern="0" dirty="0">
                          <a:effectLst/>
                        </a:rPr>
                        <a:t>Oct</a:t>
                      </a:r>
                      <a:r>
                        <a:rPr lang="en-US" sz="1800" kern="0" dirty="0">
                          <a:effectLst/>
                        </a:rPr>
                        <a:t> </a:t>
                      </a:r>
                      <a:endParaRPr lang="en-US" sz="1800" kern="0" dirty="0">
                        <a:effectLst/>
                      </a:endParaRP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(WED)</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indent="0" algn="ctr">
                        <a:buNone/>
                      </a:pPr>
                      <a:r>
                        <a:rPr lang="en-US" sz="18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07:30-20:00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2</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kern="0" dirty="0">
                          <a:effectLst/>
                        </a:rPr>
                        <a:t> Grand </a:t>
                      </a:r>
                      <a:r>
                        <a:rPr lang="en-US" sz="1800" kern="0" dirty="0">
                          <a:effectLst/>
                        </a:rPr>
                        <a:t>Ballroom C</a:t>
                      </a:r>
                      <a:r>
                        <a:rPr lang="en-US" sz="1800" kern="0" baseline="0" dirty="0">
                          <a:effectLst/>
                        </a:rPr>
                        <a:t> (2F)/200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indent="0" algn="ctr">
                        <a:buNone/>
                      </a:pPr>
                      <a:r>
                        <a:rPr lang="en-US" sz="18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07:30-20:00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3</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 Grand Ballroom B (2F)/150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indent="0" algn="ctr">
                        <a:buNone/>
                      </a:pPr>
                      <a:r>
                        <a:rPr lang="en-US" sz="18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07:30-20:00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4</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dirty="0">
                          <a:effectLst/>
                          <a:sym typeface="+mn-ea"/>
                        </a:rPr>
                        <a:t>Grand Ballroom A (2F)/150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marL="22802" marR="22802" marT="0" marB="0" anchor="ctr"/>
                </a:tc>
                <a:tc>
                  <a:txBody>
                    <a:bodyPr/>
                    <a:lstStyle/>
                    <a:p>
                      <a:pPr indent="0" algn="ctr">
                        <a:buNone/>
                      </a:pPr>
                      <a:r>
                        <a:rPr lang="en-US" sz="18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07:30-20:00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5</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dirty="0">
                          <a:effectLst/>
                          <a:sym typeface="+mn-ea"/>
                        </a:rPr>
                        <a:t>Function Room A (2F)/50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indent="0" algn="ctr">
                        <a:buNone/>
                      </a:pPr>
                      <a:r>
                        <a:rPr lang="en-US" sz="18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07:30-20:00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6</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dirty="0">
                          <a:effectLst/>
                          <a:sym typeface="+mn-ea"/>
                        </a:rPr>
                        <a:t>Function Room B (2F)/50</a:t>
                      </a:r>
                      <a:endParaRPr lang="en-US" altLang="zh-CN" sz="1800" kern="100" dirty="0">
                        <a:effectLst/>
                        <a:latin typeface="Arial" panose="020B0604020202020204" pitchFamily="34" charset="0"/>
                        <a:ea typeface="宋体" panose="02010600030101010101" pitchFamily="2" charset="-122"/>
                        <a:cs typeface="Arial" panose="020B0604020202020204" pitchFamily="34" charset="0"/>
                      </a:endParaRPr>
                    </a:p>
                  </a:txBody>
                  <a:tcPr marL="22802" marR="22802" marT="0" marB="0" anchor="ctr"/>
                </a:tc>
              </a:tr>
              <a:tr h="922655">
                <a:tc vMerge="1">
                  <a:tcPr marL="22802" marR="22802" marT="0" marB="0" anchor="ctr"/>
                </a:tc>
                <a:tc>
                  <a:txBody>
                    <a:bodyPr/>
                    <a:lstStyle/>
                    <a:p>
                      <a:pPr algn="ctr">
                        <a:lnSpc>
                          <a:spcPct val="100000"/>
                        </a:lnSpc>
                        <a:spcAft>
                          <a:spcPts val="0"/>
                        </a:spcAft>
                      </a:pPr>
                      <a:r>
                        <a:rPr lang="en-US" sz="1800" kern="0" dirty="0">
                          <a:effectLst/>
                        </a:rPr>
                        <a:t>10:30-11:00/</a:t>
                      </a:r>
                      <a:endParaRPr lang="zh-CN" sz="1800" kern="100" dirty="0">
                        <a:effectLst/>
                      </a:endParaRPr>
                    </a:p>
                    <a:p>
                      <a:pPr algn="ctr">
                        <a:lnSpc>
                          <a:spcPct val="100000"/>
                        </a:lnSpc>
                        <a:spcAft>
                          <a:spcPts val="0"/>
                        </a:spcAft>
                      </a:pPr>
                      <a:r>
                        <a:rPr lang="en-US" sz="1800" kern="0" dirty="0">
                          <a:effectLst/>
                        </a:rPr>
                        <a:t>16:30-17:00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Coffee Break</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bl>
          </a:graphicData>
        </a:graphic>
      </p:graphicFrame>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Allocation-THUR</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1"/>
            </p:custDataLst>
          </p:nvPr>
        </p:nvGraphicFramePr>
        <p:xfrm>
          <a:off x="668655" y="1309370"/>
          <a:ext cx="10180320" cy="3691890"/>
        </p:xfrm>
        <a:graphic>
          <a:graphicData uri="http://schemas.openxmlformats.org/drawingml/2006/table">
            <a:tbl>
              <a:tblPr firstRow="1" firstCol="1" bandRow="1">
                <a:tableStyleId>{5C22544A-7EE6-4342-B048-85BDC9FD1C3A}</a:tableStyleId>
              </a:tblPr>
              <a:tblGrid>
                <a:gridCol w="1260475"/>
                <a:gridCol w="1939290"/>
                <a:gridCol w="2978150"/>
                <a:gridCol w="4002405"/>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010">
                <a:tc rowSpan="6">
                  <a:txBody>
                    <a:bodyPr/>
                    <a:lstStyle/>
                    <a:p>
                      <a:pPr algn="ctr">
                        <a:lnSpc>
                          <a:spcPct val="100000"/>
                        </a:lnSpc>
                        <a:spcAft>
                          <a:spcPts val="0"/>
                        </a:spcAft>
                      </a:pPr>
                      <a:r>
                        <a:rPr lang="en-US" altLang="en-GB" sz="1800" kern="0" dirty="0">
                          <a:effectLst/>
                        </a:rPr>
                        <a:t>12</a:t>
                      </a:r>
                      <a:r>
                        <a:rPr lang="en-GB" sz="1800" kern="0" baseline="30000" dirty="0">
                          <a:effectLst/>
                        </a:rPr>
                        <a:t>th</a:t>
                      </a:r>
                      <a:r>
                        <a:rPr lang="en-GB" sz="1800" kern="0" dirty="0">
                          <a:effectLst/>
                        </a:rPr>
                        <a:t> </a:t>
                      </a:r>
                      <a:r>
                        <a:rPr lang="en-US" altLang="zh-CN" sz="1800" kern="0" dirty="0">
                          <a:effectLst/>
                        </a:rPr>
                        <a:t>Oct</a:t>
                      </a:r>
                      <a:r>
                        <a:rPr lang="en-US" sz="1800" kern="0" dirty="0">
                          <a:effectLst/>
                        </a:rPr>
                        <a:t> </a:t>
                      </a:r>
                      <a:endParaRPr lang="en-US" sz="1800" kern="0" dirty="0">
                        <a:effectLst/>
                      </a:endParaRP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(THUR)</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indent="0" algn="ctr">
                        <a:buNone/>
                      </a:pPr>
                      <a:r>
                        <a:rPr lang="en-US" sz="18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07:30-20:00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2</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kern="0" dirty="0">
                          <a:effectLst/>
                        </a:rPr>
                        <a:t>Grand </a:t>
                      </a:r>
                      <a:r>
                        <a:rPr lang="en-US" sz="1800" kern="0" dirty="0">
                          <a:effectLst/>
                        </a:rPr>
                        <a:t>Ballroom C</a:t>
                      </a:r>
                      <a:r>
                        <a:rPr lang="en-US" sz="1800" kern="0" baseline="0" dirty="0">
                          <a:effectLst/>
                        </a:rPr>
                        <a:t> (2F)/200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indent="0" algn="ctr">
                        <a:buNone/>
                      </a:pPr>
                      <a:r>
                        <a:rPr lang="en-US" sz="18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07:30-20:00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3</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Grand Ballroom B (2F)/150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indent="0" algn="ctr">
                        <a:buNone/>
                      </a:pPr>
                      <a:r>
                        <a:rPr lang="en-US" sz="18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07:30-20:00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4</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dirty="0">
                          <a:effectLst/>
                          <a:sym typeface="+mn-ea"/>
                        </a:rPr>
                        <a:t>Grand Ballroom A (2F)/150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marL="22802" marR="22802" marT="0" marB="0" anchor="ctr"/>
                </a:tc>
                <a:tc>
                  <a:txBody>
                    <a:bodyPr/>
                    <a:lstStyle/>
                    <a:p>
                      <a:pPr indent="0" algn="ctr">
                        <a:buNone/>
                      </a:pPr>
                      <a:r>
                        <a:rPr lang="en-US" sz="18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07:30-20:00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5</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dirty="0">
                          <a:effectLst/>
                          <a:sym typeface="+mn-ea"/>
                        </a:rPr>
                        <a:t>Function Room A (2F)/50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indent="0" algn="ctr">
                        <a:buNone/>
                      </a:pPr>
                      <a:r>
                        <a:rPr lang="en-US" sz="18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07:30-20:00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6</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dirty="0">
                          <a:effectLst/>
                          <a:sym typeface="+mn-ea"/>
                        </a:rPr>
                        <a:t>Function Room B (2F)/50</a:t>
                      </a:r>
                      <a:endParaRPr lang="en-US" altLang="zh-CN" sz="1800" kern="100" dirty="0">
                        <a:effectLst/>
                        <a:latin typeface="Arial" panose="020B0604020202020204" pitchFamily="34" charset="0"/>
                        <a:ea typeface="宋体" panose="02010600030101010101" pitchFamily="2" charset="-122"/>
                        <a:cs typeface="Arial" panose="020B0604020202020204" pitchFamily="34" charset="0"/>
                      </a:endParaRPr>
                    </a:p>
                  </a:txBody>
                  <a:tcPr marL="22802" marR="22802" marT="0" marB="0" anchor="ctr"/>
                </a:tc>
              </a:tr>
              <a:tr h="922655">
                <a:tc vMerge="1">
                  <a:tcPr marL="22802" marR="22802" marT="0" marB="0" anchor="ctr"/>
                </a:tc>
                <a:tc>
                  <a:txBody>
                    <a:bodyPr/>
                    <a:lstStyle/>
                    <a:p>
                      <a:pPr algn="ctr">
                        <a:lnSpc>
                          <a:spcPct val="100000"/>
                        </a:lnSpc>
                        <a:spcAft>
                          <a:spcPts val="0"/>
                        </a:spcAft>
                      </a:pPr>
                      <a:r>
                        <a:rPr lang="en-US" sz="1800" kern="0" dirty="0">
                          <a:effectLst/>
                        </a:rPr>
                        <a:t>10:30-11:00/</a:t>
                      </a:r>
                      <a:endParaRPr lang="zh-CN" sz="1800" kern="100" dirty="0">
                        <a:effectLst/>
                      </a:endParaRPr>
                    </a:p>
                    <a:p>
                      <a:pPr algn="ctr">
                        <a:lnSpc>
                          <a:spcPct val="100000"/>
                        </a:lnSpc>
                        <a:spcAft>
                          <a:spcPts val="0"/>
                        </a:spcAft>
                      </a:pPr>
                      <a:r>
                        <a:rPr lang="en-US" sz="1800" kern="0" dirty="0">
                          <a:effectLst/>
                        </a:rPr>
                        <a:t>16:30-17:00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Coffee Break</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bl>
          </a:graphicData>
        </a:graphic>
      </p:graphicFrame>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Allocation-FRI</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1"/>
            </p:custDataLst>
          </p:nvPr>
        </p:nvGraphicFramePr>
        <p:xfrm>
          <a:off x="668655" y="1583055"/>
          <a:ext cx="10180320" cy="4153535"/>
        </p:xfrm>
        <a:graphic>
          <a:graphicData uri="http://schemas.openxmlformats.org/drawingml/2006/table">
            <a:tbl>
              <a:tblPr firstRow="1" firstCol="1" bandRow="1">
                <a:tableStyleId>{5C22544A-7EE6-4342-B048-85BDC9FD1C3A}</a:tableStyleId>
              </a:tblPr>
              <a:tblGrid>
                <a:gridCol w="1260475"/>
                <a:gridCol w="1939290"/>
                <a:gridCol w="2978150"/>
                <a:gridCol w="4002405"/>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010">
                <a:tc rowSpan="7">
                  <a:txBody>
                    <a:bodyPr/>
                    <a:lstStyle/>
                    <a:p>
                      <a:pPr algn="ctr">
                        <a:lnSpc>
                          <a:spcPct val="100000"/>
                        </a:lnSpc>
                        <a:spcAft>
                          <a:spcPts val="0"/>
                        </a:spcAft>
                      </a:pPr>
                      <a:r>
                        <a:rPr lang="en-US" altLang="en-GB" sz="1800" kern="0" dirty="0">
                          <a:effectLst/>
                        </a:rPr>
                        <a:t>13</a:t>
                      </a:r>
                      <a:r>
                        <a:rPr lang="en-GB" sz="1800" kern="0" baseline="30000" dirty="0">
                          <a:effectLst/>
                        </a:rPr>
                        <a:t>th</a:t>
                      </a:r>
                      <a:r>
                        <a:rPr lang="en-GB" sz="1800" kern="0" dirty="0">
                          <a:effectLst/>
                        </a:rPr>
                        <a:t> </a:t>
                      </a:r>
                      <a:r>
                        <a:rPr lang="en-US" altLang="zh-CN" sz="1800" kern="0" dirty="0">
                          <a:effectLst/>
                        </a:rPr>
                        <a:t>Oct</a:t>
                      </a:r>
                      <a:r>
                        <a:rPr lang="en-US" sz="1800" kern="0" dirty="0">
                          <a:effectLst/>
                        </a:rPr>
                        <a:t> </a:t>
                      </a:r>
                      <a:endParaRPr lang="en-US" sz="1800" kern="0" dirty="0">
                        <a:effectLst/>
                      </a:endParaRP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(FRI)</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indent="0" algn="ctr">
                        <a:buNone/>
                      </a:pPr>
                      <a:r>
                        <a:rPr lang="en-US" sz="1800" b="0">
                          <a:solidFill>
                            <a:srgbClr val="000000"/>
                          </a:solidFill>
                          <a:latin typeface="Arial" panose="020B0604020202020204" pitchFamily="34" charset="0"/>
                          <a:cs typeface="Arial" panose="020B0604020202020204" pitchFamily="34" charset="0"/>
                        </a:rPr>
                        <a:t>14:30-20:00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1</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kern="0" dirty="0">
                          <a:effectLst/>
                        </a:rPr>
                        <a:t>Grand </a:t>
                      </a:r>
                      <a:r>
                        <a:rPr lang="en-US" sz="1800" kern="0" dirty="0">
                          <a:effectLst/>
                        </a:rPr>
                        <a:t>Ballroom A+B+C</a:t>
                      </a:r>
                      <a:r>
                        <a:rPr lang="en-US" sz="1800" kern="0" baseline="0" dirty="0">
                          <a:effectLst/>
                        </a:rPr>
                        <a:t> (2F)/600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indent="0" algn="ctr">
                        <a:buNone/>
                      </a:pPr>
                      <a:r>
                        <a:rPr lang="en-US" sz="1800" b="0">
                          <a:solidFill>
                            <a:srgbClr val="000000"/>
                          </a:solidFill>
                          <a:latin typeface="Arial" panose="020B0604020202020204" pitchFamily="34" charset="0"/>
                          <a:cs typeface="Arial" panose="020B0604020202020204" pitchFamily="34" charset="0"/>
                        </a:rPr>
                        <a:t>07:30-13:00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2</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Grand Ballroom C (2F)/200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indent="0" algn="ctr">
                        <a:buNone/>
                      </a:pPr>
                      <a:r>
                        <a:rPr lang="en-US" sz="1800" b="0">
                          <a:solidFill>
                            <a:srgbClr val="000000"/>
                          </a:solidFill>
                          <a:latin typeface="Arial" panose="020B0604020202020204" pitchFamily="34" charset="0"/>
                          <a:cs typeface="Arial" panose="020B0604020202020204" pitchFamily="34" charset="0"/>
                        </a:rPr>
                        <a:t>07:30-13:00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3</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dirty="0">
                          <a:effectLst/>
                          <a:sym typeface="+mn-ea"/>
                        </a:rPr>
                        <a:t>Grand Ballroom B (2F)/150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indent="0" algn="ctr">
                        <a:buNone/>
                      </a:pPr>
                      <a:r>
                        <a:rPr lang="en-US" sz="1800" b="0">
                          <a:solidFill>
                            <a:srgbClr val="000000"/>
                          </a:solidFill>
                          <a:latin typeface="Arial" panose="020B0604020202020204" pitchFamily="34" charset="0"/>
                          <a:cs typeface="Arial" panose="020B0604020202020204" pitchFamily="34" charset="0"/>
                        </a:rPr>
                        <a:t>07:30-13:00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4</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dirty="0">
                          <a:effectLst/>
                          <a:sym typeface="+mn-ea"/>
                        </a:rPr>
                        <a:t>Grand Ballroom A (2F)/150</a:t>
                      </a:r>
                      <a:endParaRPr lang="zh-CN" altLang="zh-CN" sz="1800" kern="100" dirty="0">
                        <a:effectLst/>
                        <a:latin typeface="+mn-lt"/>
                        <a:ea typeface="+mn-ea"/>
                        <a:cs typeface="Times New Roman" panose="02020603050405020304"/>
                      </a:endParaRPr>
                    </a:p>
                  </a:txBody>
                  <a:tcPr marL="22802" marR="22802" marT="0" marB="0" anchor="ctr"/>
                </a:tc>
              </a:tr>
              <a:tr h="461645">
                <a:tc vMerge="1">
                  <a:tcPr marL="22802" marR="22802" marT="0" marB="0" anchor="ctr"/>
                </a:tc>
                <a:tc>
                  <a:txBody>
                    <a:bodyPr/>
                    <a:lstStyle/>
                    <a:p>
                      <a:pPr indent="0" algn="ctr">
                        <a:buNone/>
                      </a:pPr>
                      <a:r>
                        <a:rPr lang="en-US" sz="1800" b="0">
                          <a:solidFill>
                            <a:srgbClr val="000000"/>
                          </a:solidFill>
                          <a:latin typeface="Arial" panose="020B0604020202020204" pitchFamily="34" charset="0"/>
                          <a:cs typeface="Arial" panose="020B0604020202020204" pitchFamily="34" charset="0"/>
                        </a:rPr>
                        <a:t>07:30-12:00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5</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pPr>
                      <a:r>
                        <a:rPr lang="en-US" altLang="zh-CN" sz="1800" dirty="0">
                          <a:effectLst/>
                          <a:sym typeface="+mn-ea"/>
                        </a:rPr>
                        <a:t>Function Room A (2F)/50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indent="0" algn="ctr">
                        <a:buNone/>
                      </a:pPr>
                      <a:r>
                        <a:rPr lang="en-US" sz="1800" b="0">
                          <a:solidFill>
                            <a:srgbClr val="000000"/>
                          </a:solidFill>
                          <a:latin typeface="Arial" panose="020B0604020202020204" pitchFamily="34" charset="0"/>
                          <a:cs typeface="Arial" panose="020B0604020202020204" pitchFamily="34" charset="0"/>
                        </a:rPr>
                        <a:t>07:30-12:00</a:t>
                      </a:r>
                      <a:endParaRPr lang="en-US" altLang="en-US" sz="1800" b="0">
                        <a:solidFill>
                          <a:srgbClr val="000000"/>
                        </a:solidFill>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indent="0" algn="ctr">
                        <a:buNone/>
                      </a:pPr>
                      <a:r>
                        <a:rPr lang="en-US" sz="1800" b="0">
                          <a:latin typeface="Arial" panose="020B0604020202020204" pitchFamily="34" charset="0"/>
                          <a:cs typeface="Arial" panose="020B0604020202020204" pitchFamily="34" charset="0"/>
                        </a:rPr>
                        <a:t>RAN1</a:t>
                      </a:r>
                      <a:r>
                        <a:rPr lang="en-US" sz="1800" b="0">
                          <a:latin typeface="Arial" panose="020B0604020202020204" pitchFamily="34" charset="0"/>
                          <a:ea typeface="宋体" panose="02010600030101010101" pitchFamily="2" charset="-122"/>
                          <a:cs typeface="Arial" panose="020B0604020202020204" pitchFamily="34" charset="0"/>
                        </a:rPr>
                        <a:t>—</a:t>
                      </a:r>
                      <a:r>
                        <a:rPr lang="en-US" sz="1800" b="0">
                          <a:latin typeface="Arial" panose="020B0604020202020204" pitchFamily="34" charset="0"/>
                          <a:cs typeface="Arial" panose="020B0604020202020204" pitchFamily="34" charset="0"/>
                        </a:rPr>
                        <a:t>6</a:t>
                      </a:r>
                      <a:endParaRPr lang="en-US" altLang="en-US" sz="1800" b="0">
                        <a:latin typeface="Arial" panose="020B0604020202020204" pitchFamily="34" charset="0"/>
                        <a:ea typeface="Calibri" panose="020F0502020204030204" charset="0"/>
                        <a:cs typeface="Arial" panose="020B0604020202020204" pitchFamily="34" charset="0"/>
                      </a:endParaRPr>
                    </a:p>
                  </a:txBody>
                  <a:tcPr marL="68580" marR="68580" marT="0" marB="0" anchor="ctr"/>
                </a:tc>
                <a:tc>
                  <a:txBody>
                    <a:bodyPr/>
                    <a:lstStyle/>
                    <a:p>
                      <a:pPr algn="ctr">
                        <a:lnSpc>
                          <a:spcPct val="100000"/>
                        </a:lnSpc>
                        <a:spcAft>
                          <a:spcPts val="0"/>
                        </a:spcAft>
                        <a:buNone/>
                      </a:pPr>
                      <a:r>
                        <a:rPr lang="en-US" altLang="zh-CN" sz="1800" dirty="0">
                          <a:effectLst/>
                          <a:sym typeface="+mn-ea"/>
                        </a:rPr>
                        <a:t>Function Room B (2F)/50</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922655">
                <a:tc vMerge="1">
                  <a:tcPr marL="22802" marR="22802" marT="0" marB="0" anchor="ctr"/>
                </a:tc>
                <a:tc>
                  <a:txBody>
                    <a:bodyPr/>
                    <a:lstStyle/>
                    <a:p>
                      <a:pPr algn="ctr">
                        <a:lnSpc>
                          <a:spcPct val="100000"/>
                        </a:lnSpc>
                        <a:spcAft>
                          <a:spcPts val="0"/>
                        </a:spcAft>
                      </a:pPr>
                      <a:r>
                        <a:rPr lang="en-US" sz="1800" kern="0" dirty="0">
                          <a:effectLst/>
                        </a:rPr>
                        <a:t>10:30-11:00/</a:t>
                      </a:r>
                      <a:endParaRPr lang="zh-CN" sz="1800" kern="100" dirty="0">
                        <a:effectLst/>
                      </a:endParaRPr>
                    </a:p>
                    <a:p>
                      <a:pPr algn="ctr">
                        <a:lnSpc>
                          <a:spcPct val="100000"/>
                        </a:lnSpc>
                        <a:spcAft>
                          <a:spcPts val="0"/>
                        </a:spcAft>
                      </a:pPr>
                      <a:r>
                        <a:rPr lang="en-US" sz="1800" kern="0" dirty="0">
                          <a:effectLst/>
                        </a:rPr>
                        <a:t>16:30-17:00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Coffee Break</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bl>
          </a:graphicData>
        </a:graphic>
      </p:graphicFrame>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Floor Plan-2nd</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2" name="图片 1"/>
          <p:cNvPicPr>
            <a:picLocks noChangeAspect="1"/>
          </p:cNvPicPr>
          <p:nvPr/>
        </p:nvPicPr>
        <p:blipFill>
          <a:blip r:embed="rId1"/>
          <a:stretch>
            <a:fillRect/>
          </a:stretch>
        </p:blipFill>
        <p:spPr>
          <a:xfrm>
            <a:off x="3431540" y="781685"/>
            <a:ext cx="4376420" cy="5923915"/>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normAutofit/>
          </a:bodyPr>
          <a:p>
            <a:pPr algn="l"/>
            <a:r>
              <a:rPr lang="en-US" altLang="en-GB" sz="2400" spc="0" dirty="0">
                <a:solidFill>
                  <a:schemeClr val="tx1"/>
                </a:solidFill>
                <a:latin typeface="+mn-ea"/>
                <a:ea typeface="+mn-ea"/>
                <a:cs typeface="Times New Roman" panose="02020603050405020304" pitchFamily="18" charset="0"/>
              </a:rPr>
              <a:t>Time: 19:00-21:00,10, Oct. 2023</a:t>
            </a:r>
            <a:br>
              <a:rPr lang="en-US" altLang="en-GB" sz="2400" spc="0" dirty="0">
                <a:solidFill>
                  <a:schemeClr val="tx1"/>
                </a:solidFill>
                <a:latin typeface="+mn-ea"/>
                <a:ea typeface="+mn-ea"/>
                <a:cs typeface="Times New Roman" panose="02020603050405020304" pitchFamily="18" charset="0"/>
              </a:rPr>
            </a:br>
            <a:br>
              <a:rPr lang="en-US" altLang="en-GB" sz="2400" spc="0" dirty="0">
                <a:solidFill>
                  <a:schemeClr val="tx1"/>
                </a:solidFill>
                <a:latin typeface="+mn-ea"/>
                <a:ea typeface="+mn-ea"/>
                <a:cs typeface="Times New Roman" panose="02020603050405020304" pitchFamily="18" charset="0"/>
              </a:rPr>
            </a:br>
            <a:br>
              <a:rPr lang="en-US" altLang="en-GB" sz="2400" spc="0" dirty="0">
                <a:solidFill>
                  <a:schemeClr val="tx1"/>
                </a:solidFill>
                <a:latin typeface="+mn-ea"/>
                <a:ea typeface="+mn-ea"/>
                <a:cs typeface="Times New Roman" panose="02020603050405020304" pitchFamily="18" charset="0"/>
              </a:rPr>
            </a:br>
            <a:r>
              <a:rPr lang="en-US" altLang="en-GB" sz="2400" spc="0" dirty="0">
                <a:solidFill>
                  <a:schemeClr val="tx1"/>
                </a:solidFill>
                <a:latin typeface="+mn-ea"/>
                <a:ea typeface="+mn-ea"/>
                <a:cs typeface="Times New Roman" panose="02020603050405020304" pitchFamily="18" charset="0"/>
              </a:rPr>
              <a:t>Venue：TBD</a:t>
            </a:r>
            <a:br>
              <a:rPr lang="en-US" altLang="en-GB" sz="2400" spc="0" dirty="0">
                <a:solidFill>
                  <a:schemeClr val="tx1"/>
                </a:solidFill>
                <a:latin typeface="+mn-ea"/>
                <a:ea typeface="+mn-ea"/>
                <a:cs typeface="Times New Roman" panose="02020603050405020304" pitchFamily="18" charset="0"/>
              </a:rPr>
            </a:br>
            <a:endParaRPr lang="en-US" altLang="en-GB" sz="2400" spc="0" dirty="0">
              <a:solidFill>
                <a:schemeClr val="tx1"/>
              </a:solidFill>
              <a:latin typeface="+mn-ea"/>
              <a:ea typeface="+mn-ea"/>
              <a:cs typeface="Times New Roman" panose="02020603050405020304" pitchFamily="18" charset="0"/>
            </a:endParaRPr>
          </a:p>
        </p:txBody>
      </p:sp>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en-GB" sz="2400" b="1" dirty="0">
                  <a:solidFill>
                    <a:schemeClr val="tx1"/>
                  </a:solidFill>
                  <a:latin typeface="+mn-ea"/>
                  <a:cs typeface="Times New Roman" panose="02020603050405020304" pitchFamily="18" charset="0"/>
                  <a:sym typeface="+mn-ea"/>
                </a:rPr>
                <a:t>Welcome Reception</a:t>
              </a:r>
              <a:endParaRPr lang="en-US" altLang="en-GB" sz="2400" b="1" dirty="0">
                <a:solidFill>
                  <a:schemeClr val="tx1"/>
                </a:solidFill>
                <a:latin typeface="+mn-ea"/>
                <a:cs typeface="Times New Roman" panose="02020603050405020304" pitchFamily="18" charset="0"/>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8" name="图片 7"/>
          <p:cNvPicPr>
            <a:picLocks noChangeAspect="1"/>
          </p:cNvPicPr>
          <p:nvPr/>
        </p:nvPicPr>
        <p:blipFill>
          <a:blip r:embed="rId1"/>
          <a:stretch>
            <a:fillRect/>
          </a:stretch>
        </p:blipFill>
        <p:spPr>
          <a:xfrm>
            <a:off x="4170680" y="2908300"/>
            <a:ext cx="5724525" cy="3562985"/>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Hotel restaurants</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3" name="文本框 2"/>
          <p:cNvSpPr txBox="1"/>
          <p:nvPr/>
        </p:nvSpPr>
        <p:spPr>
          <a:xfrm>
            <a:off x="368300" y="905510"/>
            <a:ext cx="8362950" cy="1814830"/>
          </a:xfrm>
          <a:prstGeom prst="rect">
            <a:avLst/>
          </a:prstGeom>
          <a:noFill/>
        </p:spPr>
        <p:txBody>
          <a:bodyPr wrap="square" rtlCol="0">
            <a:spAutoFit/>
          </a:bodyPr>
          <a:lstStyle/>
          <a:p>
            <a:pPr marL="285750" indent="-285750">
              <a:buFont typeface="Arial" panose="020B0604020202020204" pitchFamily="34" charset="0"/>
              <a:buChar char="•"/>
            </a:pPr>
            <a:r>
              <a:rPr lang="zh-CN" altLang="en-US" sz="1400"/>
              <a:t>1F 若水日料餐厅     午餐：11:30-14:00  晚餐：17:30-21:00</a:t>
            </a:r>
            <a:endParaRPr lang="zh-CN" altLang="en-US" sz="1400"/>
          </a:p>
          <a:p>
            <a:pPr indent="457200">
              <a:buFont typeface="Arial" panose="020B0604020202020204" pitchFamily="34" charset="0"/>
              <a:buNone/>
            </a:pPr>
            <a:r>
              <a:rPr lang="zh-CN" altLang="en-US" sz="1400"/>
              <a:t>Japanese restaurant  Lunch：11:30-14:00    Dinner：17:30-21:00</a:t>
            </a:r>
            <a:endParaRPr lang="zh-CN" altLang="en-US" sz="1400"/>
          </a:p>
          <a:p>
            <a:pPr indent="457200">
              <a:buFont typeface="Arial" panose="020B0604020202020204" pitchFamily="34" charset="0"/>
              <a:buNone/>
            </a:pPr>
            <a:endParaRPr lang="zh-CN" altLang="en-US" sz="1400"/>
          </a:p>
          <a:p>
            <a:pPr marL="285750" indent="-285750">
              <a:buFont typeface="Arial" panose="020B0604020202020204" pitchFamily="34" charset="0"/>
              <a:buChar char="•"/>
            </a:pPr>
            <a:r>
              <a:rPr lang="zh-CN" altLang="en-US" sz="1400"/>
              <a:t>1F 恰恰自助餐厅      晚餐：17:30-21:00</a:t>
            </a:r>
            <a:endParaRPr lang="zh-CN" altLang="en-US" sz="1400"/>
          </a:p>
          <a:p>
            <a:pPr indent="457200">
              <a:buFont typeface="Arial" panose="020B0604020202020204" pitchFamily="34" charset="0"/>
              <a:buNone/>
            </a:pPr>
            <a:r>
              <a:rPr lang="zh-CN" altLang="en-US" sz="1400"/>
              <a:t>CHACHA         Dinner Buffer：17:30-21:00</a:t>
            </a:r>
            <a:endParaRPr lang="zh-CN" altLang="en-US" sz="1400"/>
          </a:p>
          <a:p>
            <a:pPr indent="457200">
              <a:buFont typeface="Arial" panose="020B0604020202020204" pitchFamily="34" charset="0"/>
              <a:buNone/>
            </a:pPr>
            <a:endParaRPr lang="zh-CN" altLang="en-US" sz="1400"/>
          </a:p>
          <a:p>
            <a:pPr marL="285750" indent="-285750">
              <a:buFont typeface="Arial" panose="020B0604020202020204" pitchFamily="34" charset="0"/>
              <a:buChar char="•"/>
            </a:pPr>
            <a:r>
              <a:rPr lang="zh-CN" altLang="en-US" sz="1400">
                <a:sym typeface="+mn-ea"/>
              </a:rPr>
              <a:t>3F 瀚澜阁中餐厅     午餐：11:30-14:00  晚餐：17:30-21:00</a:t>
            </a:r>
            <a:endParaRPr lang="zh-CN" altLang="en-US" sz="1400"/>
          </a:p>
          <a:p>
            <a:pPr indent="457200">
              <a:buFont typeface="Arial" panose="020B0604020202020204" pitchFamily="34" charset="0"/>
              <a:buNone/>
            </a:pPr>
            <a:r>
              <a:rPr lang="zh-CN" altLang="en-US" sz="1400">
                <a:sym typeface="+mn-ea"/>
              </a:rPr>
              <a:t>Chinese restaurant   Lunch：11:30-14:00    Dinner：17:30-21:00</a:t>
            </a:r>
            <a:endParaRPr lang="zh-CN" altLang="en-US" sz="1400"/>
          </a:p>
        </p:txBody>
      </p:sp>
      <p:grpSp>
        <p:nvGrpSpPr>
          <p:cNvPr id="13" name="组合 12"/>
          <p:cNvGrpSpPr/>
          <p:nvPr/>
        </p:nvGrpSpPr>
        <p:grpSpPr>
          <a:xfrm>
            <a:off x="368300" y="2870200"/>
            <a:ext cx="11605895" cy="3764280"/>
            <a:chOff x="580" y="3819"/>
            <a:chExt cx="18277" cy="5928"/>
          </a:xfrm>
        </p:grpSpPr>
        <p:sp>
          <p:nvSpPr>
            <p:cNvPr id="4" name="矩形 3"/>
            <p:cNvSpPr/>
            <p:nvPr/>
          </p:nvSpPr>
          <p:spPr>
            <a:xfrm>
              <a:off x="580" y="4151"/>
              <a:ext cx="18277" cy="5596"/>
            </a:xfrm>
            <a:prstGeom prst="rect">
              <a:avLst/>
            </a:prstGeom>
            <a:solidFill>
              <a:schemeClr val="accent1">
                <a:lumMod val="20000"/>
                <a:lumOff val="80000"/>
              </a:schemeClr>
            </a:solidFill>
            <a:ln w="19050">
              <a:solidFill>
                <a:schemeClr val="accent2">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p:nvSpPr>
          <p:spPr>
            <a:xfrm>
              <a:off x="802" y="3819"/>
              <a:ext cx="11387" cy="701"/>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CHACHA</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Lunch </a:t>
              </a:r>
              <a:r>
                <a:rPr lang="zh-CN" altLang="en-US"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：12:00-13:30</a:t>
              </a:r>
              <a:r>
                <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Reservation TEL：13959285539</a:t>
              </a:r>
              <a:endParaRPr lang="en-US" altLang="zh-CN" sz="16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904" y="4728"/>
              <a:ext cx="3941" cy="4771"/>
            </a:xfrm>
            <a:prstGeom prst="rect">
              <a:avLst/>
            </a:prstGeom>
            <a:noFill/>
            <a:ln>
              <a:solidFill>
                <a:schemeClr val="accent1">
                  <a:lumMod val="75000"/>
                </a:schemeClr>
              </a:solidFill>
              <a:prstDash val="dash"/>
            </a:ln>
          </p:spPr>
          <p:txBody>
            <a:bodyPr wrap="square" rtlCol="0">
              <a:noAutofit/>
            </a:bodyPr>
            <a:lstStyle/>
            <a:p>
              <a:r>
                <a:rPr lang="zh-CN" altLang="en-US" sz="900" b="1">
                  <a:latin typeface="微软雅黑" panose="020B0503020204020204" pitchFamily="34" charset="-122"/>
                  <a:ea typeface="微软雅黑" panose="020B0503020204020204" pitchFamily="34" charset="-122"/>
                  <a:cs typeface="微软雅黑" panose="020B0503020204020204" pitchFamily="34" charset="-122"/>
                </a:rPr>
                <a:t>套餐一  </a:t>
              </a:r>
              <a:r>
                <a:rPr lang="en-US" altLang="zh-CN" sz="900" b="1">
                  <a:latin typeface="微软雅黑" panose="020B0503020204020204" pitchFamily="34" charset="-122"/>
                  <a:ea typeface="微软雅黑" panose="020B0503020204020204" pitchFamily="34" charset="-122"/>
                  <a:cs typeface="微软雅黑" panose="020B0503020204020204" pitchFamily="34" charset="-122"/>
                </a:rPr>
                <a:t> Package 1   168RMB</a:t>
              </a:r>
              <a:r>
                <a:rPr lang="zh-CN" altLang="en-US" sz="9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90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Arial" panose="020B0604020202020204" pitchFamily="34" charset="0"/>
                <a:buChar char="•"/>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蔬菜沙拉 </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latin typeface="微软雅黑" panose="020B0503020204020204" pitchFamily="34" charset="-122"/>
                  <a:ea typeface="微软雅黑" panose="020B0503020204020204" pitchFamily="34" charset="-122"/>
                  <a:cs typeface="微软雅黑" panose="020B0503020204020204" pitchFamily="34" charset="-122"/>
                </a:rPr>
                <a:t>各式生菜组合，樱桃番茄，黄瓜，洋葱和香醋汁 </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latin typeface="微软雅黑" panose="020B0503020204020204" pitchFamily="34" charset="-122"/>
                  <a:ea typeface="微软雅黑" panose="020B0503020204020204" pitchFamily="34" charset="-122"/>
                  <a:cs typeface="微软雅黑" panose="020B0503020204020204" pitchFamily="34" charset="-122"/>
                </a:rPr>
                <a:t>Vegetables salad assorted garden green,cherry tomato,</a:t>
              </a:r>
              <a:r>
                <a:rPr lang="en-US" altLang="zh-CN" sz="9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900">
                  <a:latin typeface="微软雅黑" panose="020B0503020204020204" pitchFamily="34" charset="-122"/>
                  <a:ea typeface="微软雅黑" panose="020B0503020204020204" pitchFamily="34" charset="-122"/>
                  <a:cs typeface="微软雅黑" panose="020B0503020204020204" pitchFamily="34" charset="-122"/>
                </a:rPr>
                <a:t>cucumber, </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latin typeface="微软雅黑" panose="020B0503020204020204" pitchFamily="34" charset="-122"/>
                  <a:ea typeface="微软雅黑" panose="020B0503020204020204" pitchFamily="34" charset="-122"/>
                  <a:cs typeface="微软雅黑" panose="020B0503020204020204" pitchFamily="34" charset="-122"/>
                </a:rPr>
                <a:t>sliced red onion and vinaigrette</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Arial" panose="020B0604020202020204" pitchFamily="34" charset="0"/>
                <a:buChar char="•"/>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公司三明治 配薯条 </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latin typeface="微软雅黑" panose="020B0503020204020204" pitchFamily="34" charset="-122"/>
                  <a:ea typeface="微软雅黑" panose="020B0503020204020204" pitchFamily="34" charset="-122"/>
                  <a:cs typeface="微软雅黑" panose="020B0503020204020204" pitchFamily="34" charset="-122"/>
                </a:rPr>
                <a:t>扒烤鸡肉，烟肉，煎蛋，生菜，番茄 </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latin typeface="微软雅黑" panose="020B0503020204020204" pitchFamily="34" charset="-122"/>
                  <a:ea typeface="微软雅黑" panose="020B0503020204020204" pitchFamily="34" charset="-122"/>
                  <a:cs typeface="微软雅黑" panose="020B0503020204020204" pitchFamily="34" charset="-122"/>
                </a:rPr>
                <a:t>Club sandwich with chips</a:t>
              </a:r>
              <a:r>
                <a:rPr lang="en-US" altLang="zh-CN" sz="9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900">
                  <a:latin typeface="微软雅黑" panose="020B0503020204020204" pitchFamily="34" charset="-122"/>
                  <a:ea typeface="微软雅黑" panose="020B0503020204020204" pitchFamily="34" charset="-122"/>
                  <a:cs typeface="微软雅黑" panose="020B0503020204020204" pitchFamily="34" charset="-122"/>
                </a:rPr>
                <a:t>toasted triple decker with char-grilled chicken breast,bacon, </a:t>
              </a:r>
              <a:r>
                <a:rPr lang="en-US" altLang="zh-CN" sz="9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900">
                  <a:latin typeface="微软雅黑" panose="020B0503020204020204" pitchFamily="34" charset="-122"/>
                  <a:ea typeface="微软雅黑" panose="020B0503020204020204" pitchFamily="34" charset="-122"/>
                  <a:cs typeface="微软雅黑" panose="020B0503020204020204" pitchFamily="34" charset="-122"/>
                </a:rPr>
                <a:t>fried egg</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Arial" panose="020B0604020202020204" pitchFamily="34" charset="0"/>
                <a:buChar char="•"/>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软饮料 （任选一款）</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latin typeface="微软雅黑" panose="020B0503020204020204" pitchFamily="34" charset="-122"/>
                  <a:ea typeface="微软雅黑" panose="020B0503020204020204" pitchFamily="34" charset="-122"/>
                  <a:cs typeface="微软雅黑" panose="020B0503020204020204" pitchFamily="34" charset="-122"/>
                </a:rPr>
                <a:t>Soft Drink(1 choice)</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latin typeface="微软雅黑" panose="020B0503020204020204" pitchFamily="34" charset="-122"/>
                  <a:ea typeface="微软雅黑" panose="020B0503020204020204" pitchFamily="34" charset="-122"/>
                  <a:cs typeface="微软雅黑" panose="020B0503020204020204" pitchFamily="34" charset="-122"/>
                </a:rPr>
                <a:t>可口可乐      零度可乐       雪碧 </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latin typeface="微软雅黑" panose="020B0503020204020204" pitchFamily="34" charset="-122"/>
                  <a:ea typeface="微软雅黑" panose="020B0503020204020204" pitchFamily="34" charset="-122"/>
                  <a:cs typeface="微软雅黑" panose="020B0503020204020204" pitchFamily="34" charset="-122"/>
                </a:rPr>
                <a:t>Coca cola     Coke zero     Sprite </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5142" y="4728"/>
              <a:ext cx="3947" cy="4783"/>
            </a:xfrm>
            <a:prstGeom prst="rect">
              <a:avLst/>
            </a:prstGeom>
            <a:noFill/>
            <a:ln>
              <a:solidFill>
                <a:schemeClr val="accent1">
                  <a:lumMod val="75000"/>
                </a:schemeClr>
              </a:solidFill>
              <a:prstDash val="dash"/>
            </a:ln>
          </p:spPr>
          <p:txBody>
            <a:bodyPr wrap="square" rtlCol="0">
              <a:noAutofit/>
            </a:bodyPr>
            <a:lstStyle/>
            <a:p>
              <a:r>
                <a:rPr lang="zh-CN" altLang="en-US" sz="900" b="1"/>
                <a:t>套餐二  </a:t>
              </a:r>
              <a:r>
                <a:rPr lang="en-US" altLang="zh-CN" sz="900" b="1"/>
                <a:t> </a:t>
              </a:r>
              <a:r>
                <a:rPr lang="zh-CN" altLang="en-US" sz="900" b="1"/>
                <a:t> </a:t>
              </a:r>
              <a:r>
                <a:rPr lang="zh-CN" altLang="en-US" sz="900" b="1">
                  <a:sym typeface="+mn-ea"/>
                </a:rPr>
                <a:t>Package2</a:t>
              </a:r>
              <a:r>
                <a:rPr lang="zh-CN" altLang="en-US" sz="900" b="1"/>
                <a:t>   </a:t>
              </a:r>
              <a:r>
                <a:rPr lang="zh-CN" altLang="en-US" sz="900" b="1">
                  <a:sym typeface="+mn-ea"/>
                </a:rPr>
                <a:t> 208RMB</a:t>
              </a:r>
              <a:r>
                <a:rPr lang="zh-CN" altLang="en-US" sz="900" b="1"/>
                <a:t>   </a:t>
              </a:r>
              <a:r>
                <a:rPr lang="zh-CN" altLang="en-US" sz="900"/>
                <a:t>                                                          </a:t>
              </a:r>
              <a:endParaRPr lang="zh-CN" altLang="en-US" sz="900"/>
            </a:p>
            <a:p>
              <a:pPr marL="171450" indent="-171450">
                <a:buFont typeface="Arial" panose="020B0604020202020204" pitchFamily="34" charset="0"/>
                <a:buChar char="•"/>
              </a:pPr>
              <a:r>
                <a:rPr lang="zh-CN" altLang="en-US" sz="900"/>
                <a:t>凯萨沙拉 </a:t>
              </a:r>
              <a:endParaRPr lang="zh-CN" altLang="en-US" sz="900"/>
            </a:p>
            <a:p>
              <a:r>
                <a:rPr lang="zh-CN" altLang="en-US" sz="900"/>
                <a:t>罗马生菜，意大利芝士碎，蒜茸面包碎， </a:t>
              </a:r>
              <a:endParaRPr lang="zh-CN" altLang="en-US" sz="900"/>
            </a:p>
            <a:p>
              <a:r>
                <a:rPr lang="zh-CN" altLang="en-US" sz="900"/>
                <a:t>凯萨沙拉汁和烤鸡肉 </a:t>
              </a:r>
              <a:endParaRPr lang="zh-CN" altLang="en-US" sz="900"/>
            </a:p>
            <a:p>
              <a:r>
                <a:rPr lang="zh-CN" altLang="en-US" sz="900"/>
                <a:t>Caesar salad romaine lettuce,shaved parmesan cheese,garlic crouton </a:t>
              </a:r>
              <a:endParaRPr lang="zh-CN" altLang="en-US" sz="900"/>
            </a:p>
            <a:p>
              <a:r>
                <a:rPr lang="zh-CN" altLang="en-US" sz="900"/>
                <a:t>and grilled chicken with caesar dressing </a:t>
              </a:r>
              <a:endParaRPr lang="zh-CN" altLang="en-US" sz="900"/>
            </a:p>
            <a:p>
              <a:endParaRPr lang="zh-CN" altLang="en-US" sz="900"/>
            </a:p>
            <a:p>
              <a:pPr marL="171450" indent="-171450">
                <a:buFont typeface="Arial" panose="020B0604020202020204" pitchFamily="34" charset="0"/>
                <a:buChar char="•"/>
              </a:pPr>
              <a:r>
                <a:rPr lang="zh-CN" altLang="en-US" sz="900"/>
                <a:t>牛肉汉堡 配薯条 </a:t>
              </a:r>
              <a:endParaRPr lang="zh-CN" altLang="en-US" sz="900"/>
            </a:p>
            <a:p>
              <a:r>
                <a:rPr lang="zh-CN" altLang="en-US" sz="900"/>
                <a:t>烟肉，芝士和西红柿，洋葱，酸黄瓜，生菜，牛肉 </a:t>
              </a:r>
              <a:endParaRPr lang="zh-CN" altLang="en-US" sz="900"/>
            </a:p>
            <a:p>
              <a:r>
                <a:rPr lang="zh-CN" altLang="en-US" sz="900"/>
                <a:t>Beef burger with chips</a:t>
              </a:r>
              <a:r>
                <a:rPr lang="en-US" altLang="zh-CN" sz="900"/>
                <a:t> </a:t>
              </a:r>
              <a:r>
                <a:rPr lang="zh-CN" altLang="en-US" sz="900"/>
                <a:t>topped with bacon,cheese and tomato,onion, gherkin and</a:t>
              </a:r>
              <a:r>
                <a:rPr lang="en-US" altLang="zh-CN" sz="900"/>
                <a:t> </a:t>
              </a:r>
              <a:r>
                <a:rPr lang="zh-CN" altLang="en-US" sz="900"/>
                <a:t>Lettuce,beef patty</a:t>
              </a:r>
              <a:endParaRPr lang="zh-CN" altLang="en-US" sz="900"/>
            </a:p>
            <a:p>
              <a:endParaRPr lang="zh-CN" altLang="en-US" sz="900"/>
            </a:p>
            <a:p>
              <a:pPr marL="171450" indent="-171450">
                <a:buFont typeface="Arial" panose="020B0604020202020204" pitchFamily="34" charset="0"/>
                <a:buChar char="•"/>
              </a:pPr>
              <a:r>
                <a:rPr lang="zh-CN" altLang="en-US" sz="900"/>
                <a:t>软饮料 （任选一款）</a:t>
              </a:r>
              <a:endParaRPr lang="zh-CN" altLang="en-US" sz="900"/>
            </a:p>
            <a:p>
              <a:r>
                <a:rPr lang="zh-CN" altLang="en-US" sz="900"/>
                <a:t>Soft Drink(1 choice)</a:t>
              </a:r>
              <a:endParaRPr lang="zh-CN" altLang="en-US" sz="900"/>
            </a:p>
            <a:p>
              <a:r>
                <a:rPr lang="zh-CN" altLang="en-US" sz="900"/>
                <a:t>可口可乐      零度可乐       雪碧 </a:t>
              </a:r>
              <a:endParaRPr lang="zh-CN" altLang="en-US" sz="900"/>
            </a:p>
            <a:p>
              <a:r>
                <a:rPr lang="zh-CN" altLang="en-US" sz="900"/>
                <a:t>Coca cola     Coke zero     Sprite </a:t>
              </a:r>
              <a:endParaRPr lang="zh-CN" altLang="en-US" sz="900"/>
            </a:p>
          </p:txBody>
        </p:sp>
        <p:sp>
          <p:nvSpPr>
            <p:cNvPr id="11" name="文本框 10"/>
            <p:cNvSpPr txBox="1"/>
            <p:nvPr/>
          </p:nvSpPr>
          <p:spPr>
            <a:xfrm>
              <a:off x="9386" y="4728"/>
              <a:ext cx="4163" cy="4771"/>
            </a:xfrm>
            <a:prstGeom prst="rect">
              <a:avLst/>
            </a:prstGeom>
            <a:noFill/>
            <a:ln>
              <a:solidFill>
                <a:schemeClr val="accent1">
                  <a:lumMod val="75000"/>
                </a:schemeClr>
              </a:solidFill>
              <a:prstDash val="dash"/>
            </a:ln>
          </p:spPr>
          <p:txBody>
            <a:bodyPr wrap="square" rtlCol="0">
              <a:noAutofit/>
            </a:bodyPr>
            <a:lstStyle/>
            <a:p>
              <a:r>
                <a:rPr lang="zh-CN" altLang="en-US" sz="900" b="1"/>
                <a:t>套餐三       </a:t>
              </a:r>
              <a:r>
                <a:rPr lang="zh-CN" altLang="en-US" sz="900" b="1">
                  <a:sym typeface="+mn-ea"/>
                </a:rPr>
                <a:t>Package 3   </a:t>
              </a:r>
              <a:r>
                <a:rPr lang="zh-CN" altLang="en-US" sz="900" b="1"/>
                <a:t>   </a:t>
              </a:r>
              <a:r>
                <a:rPr lang="zh-CN" altLang="en-US" sz="900" b="1">
                  <a:sym typeface="+mn-ea"/>
                </a:rPr>
                <a:t>238RMB</a:t>
              </a:r>
              <a:r>
                <a:rPr lang="zh-CN" altLang="en-US" sz="900" b="1"/>
                <a:t>  </a:t>
              </a:r>
              <a:r>
                <a:rPr lang="zh-CN" altLang="en-US" sz="900"/>
                <a:t>                                                           </a:t>
              </a:r>
              <a:endParaRPr lang="zh-CN" altLang="en-US" sz="900"/>
            </a:p>
            <a:p>
              <a:pPr marL="171450" indent="-171450">
                <a:buFont typeface="Arial" panose="020B0604020202020204" pitchFamily="34" charset="0"/>
                <a:buChar char="•"/>
              </a:pPr>
              <a:r>
                <a:rPr lang="zh-CN" altLang="en-US" sz="900"/>
                <a:t>蔬菜沙拉 </a:t>
              </a:r>
              <a:endParaRPr lang="zh-CN" altLang="en-US" sz="900"/>
            </a:p>
            <a:p>
              <a:r>
                <a:rPr lang="zh-CN" altLang="en-US" sz="900"/>
                <a:t>各式生菜组合，樱桃番茄，黄瓜，洋葱和香醋汁 </a:t>
              </a:r>
              <a:endParaRPr lang="zh-CN" altLang="en-US" sz="900"/>
            </a:p>
            <a:p>
              <a:r>
                <a:rPr lang="zh-CN" altLang="en-US" sz="900"/>
                <a:t>Vegetables salad </a:t>
              </a:r>
              <a:r>
                <a:rPr lang="en-US" altLang="zh-CN" sz="900"/>
                <a:t> </a:t>
              </a:r>
              <a:r>
                <a:rPr lang="zh-CN" altLang="en-US" sz="900"/>
                <a:t>assorted garden green,cherry tomato,cucumber, sliced red onion and vinaigrette</a:t>
              </a:r>
              <a:endParaRPr lang="zh-CN" altLang="en-US" sz="900"/>
            </a:p>
            <a:p>
              <a:endParaRPr lang="zh-CN" altLang="en-US" sz="900"/>
            </a:p>
            <a:p>
              <a:pPr marL="171450" indent="-171450">
                <a:buFont typeface="Arial" panose="020B0604020202020204" pitchFamily="34" charset="0"/>
                <a:buChar char="•"/>
              </a:pPr>
              <a:r>
                <a:rPr lang="zh-CN" altLang="en-US" sz="900"/>
                <a:t>奶油蘑菇汤 </a:t>
              </a:r>
              <a:endParaRPr lang="zh-CN" altLang="en-US" sz="900"/>
            </a:p>
            <a:p>
              <a:r>
                <a:rPr lang="zh-CN" altLang="en-US" sz="900"/>
                <a:t>新鲜蘑菇，洋葱，淡奶油 </a:t>
              </a:r>
              <a:endParaRPr lang="zh-CN" altLang="en-US" sz="900"/>
            </a:p>
            <a:p>
              <a:r>
                <a:rPr lang="zh-CN" altLang="en-US" sz="900"/>
                <a:t>Mushroom soup fresh mushrooms,onion,cream</a:t>
              </a:r>
              <a:endParaRPr lang="zh-CN" altLang="en-US" sz="900"/>
            </a:p>
            <a:p>
              <a:endParaRPr lang="zh-CN" altLang="en-US" sz="900"/>
            </a:p>
            <a:p>
              <a:pPr marL="171450" indent="-171450">
                <a:buFont typeface="Arial" panose="020B0604020202020204" pitchFamily="34" charset="0"/>
                <a:buChar char="•"/>
              </a:pPr>
              <a:r>
                <a:rPr lang="zh-CN" altLang="en-US" sz="900"/>
                <a:t>番茄牛肉意面</a:t>
              </a:r>
              <a:endParaRPr lang="zh-CN" altLang="en-US" sz="900"/>
            </a:p>
            <a:p>
              <a:r>
                <a:rPr lang="zh-CN" altLang="en-US" sz="900"/>
                <a:t>牛肉碎，番茄酱和新鲜的香料 </a:t>
              </a:r>
              <a:endParaRPr lang="zh-CN" altLang="en-US" sz="900"/>
            </a:p>
            <a:p>
              <a:r>
                <a:rPr lang="zh-CN" altLang="en-US" sz="900"/>
                <a:t>Spaghetti la Bolognese minced beef, tomato sauce and fresh herbs</a:t>
              </a:r>
              <a:endParaRPr lang="zh-CN" altLang="en-US" sz="900"/>
            </a:p>
            <a:p>
              <a:endParaRPr lang="zh-CN" altLang="en-US" sz="900"/>
            </a:p>
            <a:p>
              <a:pPr marL="171450" indent="-171450">
                <a:buFont typeface="Arial" panose="020B0604020202020204" pitchFamily="34" charset="0"/>
                <a:buChar char="•"/>
              </a:pPr>
              <a:r>
                <a:rPr lang="zh-CN" altLang="en-US" sz="900"/>
                <a:t>时令水果 </a:t>
              </a:r>
              <a:endParaRPr lang="zh-CN" altLang="en-US" sz="900"/>
            </a:p>
            <a:p>
              <a:r>
                <a:rPr lang="zh-CN" altLang="en-US" sz="900"/>
                <a:t>Seasonal fresh cut fruit</a:t>
              </a:r>
              <a:endParaRPr lang="zh-CN" altLang="en-US" sz="900"/>
            </a:p>
          </p:txBody>
        </p:sp>
        <p:sp>
          <p:nvSpPr>
            <p:cNvPr id="12" name="文本框 11"/>
            <p:cNvSpPr txBox="1"/>
            <p:nvPr/>
          </p:nvSpPr>
          <p:spPr>
            <a:xfrm>
              <a:off x="13846" y="4728"/>
              <a:ext cx="4894" cy="4772"/>
            </a:xfrm>
            <a:prstGeom prst="rect">
              <a:avLst/>
            </a:prstGeom>
            <a:noFill/>
            <a:ln>
              <a:solidFill>
                <a:schemeClr val="accent1">
                  <a:lumMod val="75000"/>
                </a:schemeClr>
              </a:solidFill>
              <a:prstDash val="dash"/>
            </a:ln>
          </p:spPr>
          <p:txBody>
            <a:bodyPr wrap="square" rtlCol="0">
              <a:noAutofit/>
            </a:bodyPr>
            <a:lstStyle/>
            <a:p>
              <a:r>
                <a:rPr lang="zh-CN" altLang="en-US" sz="900" b="1">
                  <a:latin typeface="微软雅黑" panose="020B0503020204020204" pitchFamily="34" charset="-122"/>
                  <a:ea typeface="微软雅黑" panose="020B0503020204020204" pitchFamily="34" charset="-122"/>
                  <a:cs typeface="微软雅黑" panose="020B0503020204020204" pitchFamily="34" charset="-122"/>
                </a:rPr>
                <a:t>套餐四   </a:t>
              </a:r>
              <a:r>
                <a:rPr lang="zh-CN" altLang="en-US" sz="900" b="1">
                  <a:latin typeface="微软雅黑" panose="020B0503020204020204" pitchFamily="34" charset="-122"/>
                  <a:ea typeface="微软雅黑" panose="020B0503020204020204" pitchFamily="34" charset="-122"/>
                  <a:cs typeface="微软雅黑" panose="020B0503020204020204" pitchFamily="34" charset="-122"/>
                  <a:sym typeface="+mn-ea"/>
                </a:rPr>
                <a:t>Package 4    </a:t>
              </a:r>
              <a:r>
                <a:rPr lang="zh-CN" altLang="en-US" sz="9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900" b="1">
                  <a:latin typeface="微软雅黑" panose="020B0503020204020204" pitchFamily="34" charset="-122"/>
                  <a:ea typeface="微软雅黑" panose="020B0503020204020204" pitchFamily="34" charset="-122"/>
                  <a:cs typeface="微软雅黑" panose="020B0503020204020204" pitchFamily="34" charset="-122"/>
                  <a:sym typeface="+mn-ea"/>
                </a:rPr>
                <a:t>388RMB</a:t>
              </a:r>
              <a:r>
                <a:rPr lang="zh-CN" altLang="en-US" sz="90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Arial" panose="020B0604020202020204" pitchFamily="34" charset="0"/>
                <a:buChar char="•"/>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凯萨沙拉 </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latin typeface="微软雅黑" panose="020B0503020204020204" pitchFamily="34" charset="-122"/>
                  <a:ea typeface="微软雅黑" panose="020B0503020204020204" pitchFamily="34" charset="-122"/>
                  <a:cs typeface="微软雅黑" panose="020B0503020204020204" pitchFamily="34" charset="-122"/>
                </a:rPr>
                <a:t>罗马生菜，意大利芝士碎，蒜茸面包碎， 凯萨沙拉汁和烤鸡肉 </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latin typeface="微软雅黑" panose="020B0503020204020204" pitchFamily="34" charset="-122"/>
                  <a:ea typeface="微软雅黑" panose="020B0503020204020204" pitchFamily="34" charset="-122"/>
                  <a:cs typeface="微软雅黑" panose="020B0503020204020204" pitchFamily="34" charset="-122"/>
                </a:rPr>
                <a:t>Caesar salad romaine lettuce,shaved parmesan cheese,garlic crouton and grilled chicken with caesar dressing </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Arial" panose="020B0604020202020204" pitchFamily="34" charset="0"/>
                <a:buChar char="•"/>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意大利蔬菜汤 </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latin typeface="微软雅黑" panose="020B0503020204020204" pitchFamily="34" charset="-122"/>
                  <a:ea typeface="微软雅黑" panose="020B0503020204020204" pitchFamily="34" charset="-122"/>
                  <a:cs typeface="微软雅黑" panose="020B0503020204020204" pitchFamily="34" charset="-122"/>
                </a:rPr>
                <a:t>蔬菜，意大利粉和香草酱 </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latin typeface="微软雅黑" panose="020B0503020204020204" pitchFamily="34" charset="-122"/>
                  <a:ea typeface="微软雅黑" panose="020B0503020204020204" pitchFamily="34" charset="-122"/>
                  <a:cs typeface="微软雅黑" panose="020B0503020204020204" pitchFamily="34" charset="-122"/>
                </a:rPr>
                <a:t>Minestrone al pesto tomato based soup with vegetables,pasta and pesto sauce</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Arial" panose="020B0604020202020204" pitchFamily="34" charset="0"/>
                <a:buChar char="•"/>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香煎澳洲谷饲肉眼牛排 </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latin typeface="微软雅黑" panose="020B0503020204020204" pitchFamily="34" charset="-122"/>
                  <a:ea typeface="微软雅黑" panose="020B0503020204020204" pitchFamily="34" charset="-122"/>
                  <a:cs typeface="微软雅黑" panose="020B0503020204020204" pitchFamily="34" charset="-122"/>
                </a:rPr>
                <a:t>配时蔬、胡椒酱和薯条</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latin typeface="微软雅黑" panose="020B0503020204020204" pitchFamily="34" charset="-122"/>
                  <a:ea typeface="微软雅黑" panose="020B0503020204020204" pitchFamily="34" charset="-122"/>
                  <a:cs typeface="微软雅黑" panose="020B0503020204020204" pitchFamily="34" charset="-122"/>
                </a:rPr>
                <a:t>Char-grilled Australian grain-fed rib eye steak served with seasonal vegetable, black pepper sauce and chips</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buFont typeface="Arial" panose="020B0604020202020204" pitchFamily="34" charset="0"/>
                <a:buChar char="•"/>
              </a:pPr>
              <a:r>
                <a:rPr lang="zh-CN" altLang="en-US" sz="900">
                  <a:latin typeface="微软雅黑" panose="020B0503020204020204" pitchFamily="34" charset="-122"/>
                  <a:ea typeface="微软雅黑" panose="020B0503020204020204" pitchFamily="34" charset="-122"/>
                  <a:cs typeface="微软雅黑" panose="020B0503020204020204" pitchFamily="34" charset="-122"/>
                </a:rPr>
                <a:t>时令水果 </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900">
                  <a:latin typeface="微软雅黑" panose="020B0503020204020204" pitchFamily="34" charset="-122"/>
                  <a:ea typeface="微软雅黑" panose="020B0503020204020204" pitchFamily="34" charset="-122"/>
                  <a:cs typeface="微软雅黑" panose="020B0503020204020204" pitchFamily="34" charset="-122"/>
                </a:rPr>
                <a:t>Seasonal fresh cut fruit</a:t>
              </a:r>
              <a:endParaRPr lang="zh-CN" altLang="en-US" sz="900">
                <a:latin typeface="微软雅黑" panose="020B0503020204020204" pitchFamily="34" charset="-122"/>
                <a:ea typeface="微软雅黑" panose="020B0503020204020204" pitchFamily="34" charset="-122"/>
                <a:cs typeface="微软雅黑" panose="020B0503020204020204" pitchFamily="34" charset="-122"/>
              </a:endParaRPr>
            </a:p>
          </p:txBody>
        </p:sp>
      </p:gr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GB" altLang="zh-CN" sz="2400" b="1" dirty="0">
                  <a:solidFill>
                    <a:schemeClr val="tx1"/>
                  </a:solidFill>
                  <a:latin typeface="+mn-ea"/>
                  <a:cs typeface="Times New Roman" panose="02020603050405020304" pitchFamily="18" charset="0"/>
                  <a:sym typeface="+mn-ea"/>
                </a:rPr>
                <a:t>Restaurants near the hotel</a:t>
              </a:r>
              <a:endParaRPr lang="en-GB" altLang="zh-CN" sz="2400" b="1" dirty="0">
                <a:solidFill>
                  <a:schemeClr val="tx1"/>
                </a:solidFill>
                <a:latin typeface="+mn-ea"/>
                <a:cs typeface="Times New Roman" panose="02020603050405020304" pitchFamily="18" charset="0"/>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2" name="图片 1"/>
          <p:cNvPicPr>
            <a:picLocks noChangeAspect="1"/>
          </p:cNvPicPr>
          <p:nvPr/>
        </p:nvPicPr>
        <p:blipFill>
          <a:blip r:embed="rId1"/>
          <a:stretch>
            <a:fillRect/>
          </a:stretch>
        </p:blipFill>
        <p:spPr>
          <a:xfrm>
            <a:off x="1368425" y="1054735"/>
            <a:ext cx="8589645" cy="3970020"/>
          </a:xfrm>
          <a:prstGeom prst="rect">
            <a:avLst/>
          </a:prstGeom>
        </p:spPr>
      </p:pic>
      <p:sp>
        <p:nvSpPr>
          <p:cNvPr id="3" name="圆角矩形 2"/>
          <p:cNvSpPr/>
          <p:nvPr/>
        </p:nvSpPr>
        <p:spPr>
          <a:xfrm>
            <a:off x="3166745" y="3518535"/>
            <a:ext cx="1099820" cy="575945"/>
          </a:xfrm>
          <a:prstGeom prst="roundRect">
            <a:avLst>
              <a:gd name="adj" fmla="val 32194"/>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4" name="直接箭头连接符 3"/>
          <p:cNvCxnSpPr/>
          <p:nvPr/>
        </p:nvCxnSpPr>
        <p:spPr>
          <a:xfrm flipH="1">
            <a:off x="3562985" y="4127500"/>
            <a:ext cx="38735" cy="1330960"/>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3038475" y="5491480"/>
            <a:ext cx="5252085" cy="645160"/>
          </a:xfrm>
          <a:prstGeom prst="rect">
            <a:avLst/>
          </a:prstGeom>
          <a:noFill/>
        </p:spPr>
        <p:txBody>
          <a:bodyPr wrap="square" rtlCol="0">
            <a:spAutoFit/>
          </a:bodyPr>
          <a:lstStyle/>
          <a:p>
            <a:r>
              <a:rPr lang="zh-CN" altLang="en-US"/>
              <a:t>Here is the </a:t>
            </a:r>
            <a:r>
              <a:rPr lang="zh-CN" altLang="en-US" b="1"/>
              <a:t>Outlets Mall</a:t>
            </a:r>
            <a:r>
              <a:rPr lang="zh-CN" altLang="en-US"/>
              <a:t>, there are many restaurants for everyone to choose from.</a:t>
            </a:r>
            <a:endParaRPr lang="zh-CN" altLang="en-US"/>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How to Use Alipay and WeChat Pay</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3" name="文本框 2"/>
          <p:cNvSpPr txBox="1"/>
          <p:nvPr/>
        </p:nvSpPr>
        <p:spPr>
          <a:xfrm>
            <a:off x="214631" y="994300"/>
            <a:ext cx="117080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Alipay and WeChat Pay are two important payment methods in China. Learning how to use them will make your travel to China much easier. Click on the PDF link below to learn more.</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8" name="图片 7"/>
          <p:cNvPicPr>
            <a:picLocks noChangeAspect="1"/>
          </p:cNvPicPr>
          <p:nvPr/>
        </p:nvPicPr>
        <p:blipFill>
          <a:blip r:embed="rId1"/>
          <a:stretch>
            <a:fillRect/>
          </a:stretch>
        </p:blipFill>
        <p:spPr>
          <a:xfrm>
            <a:off x="3016468" y="2654423"/>
            <a:ext cx="1821862" cy="825531"/>
          </a:xfrm>
          <a:prstGeom prst="rect">
            <a:avLst/>
          </a:prstGeom>
        </p:spPr>
      </p:pic>
      <p:pic>
        <p:nvPicPr>
          <p:cNvPr id="11" name="图片 10"/>
          <p:cNvPicPr>
            <a:picLocks noChangeAspect="1"/>
          </p:cNvPicPr>
          <p:nvPr/>
        </p:nvPicPr>
        <p:blipFill>
          <a:blip r:embed="rId2"/>
          <a:stretch>
            <a:fillRect/>
          </a:stretch>
        </p:blipFill>
        <p:spPr>
          <a:xfrm>
            <a:off x="6747510" y="2761591"/>
            <a:ext cx="2110740" cy="753835"/>
          </a:xfrm>
          <a:prstGeom prst="rect">
            <a:avLst/>
          </a:prstGeom>
        </p:spPr>
      </p:pic>
      <p:graphicFrame>
        <p:nvGraphicFramePr>
          <p:cNvPr id="12" name="对象 11"/>
          <p:cNvGraphicFramePr>
            <a:graphicFrameLocks noChangeAspect="1"/>
          </p:cNvGraphicFramePr>
          <p:nvPr/>
        </p:nvGraphicFramePr>
        <p:xfrm>
          <a:off x="2318844" y="4041376"/>
          <a:ext cx="3236447" cy="904740"/>
        </p:xfrm>
        <a:graphic>
          <a:graphicData uri="http://schemas.openxmlformats.org/presentationml/2006/ole">
            <mc:AlternateContent xmlns:mc="http://schemas.openxmlformats.org/markup-compatibility/2006">
              <mc:Choice xmlns:v="urn:schemas-microsoft-com:vml" Requires="v">
                <p:oleObj spid="_x0000_s2" name="包装程序外壳对象" showAsIcon="1" r:id="rId3" imgW="1895475" imgH="523875" progId="Package">
                  <p:embed/>
                </p:oleObj>
              </mc:Choice>
              <mc:Fallback>
                <p:oleObj name="包装程序外壳对象" showAsIcon="1" r:id="rId3" imgW="1895475" imgH="523875" progId="Package">
                  <p:embed/>
                  <p:pic>
                    <p:nvPicPr>
                      <p:cNvPr id="0" name="对象 11"/>
                      <p:cNvPicPr/>
                      <p:nvPr/>
                    </p:nvPicPr>
                    <p:blipFill>
                      <a:blip r:embed="rId4"/>
                      <a:stretch>
                        <a:fillRect/>
                      </a:stretch>
                    </p:blipFill>
                    <p:spPr>
                      <a:xfrm>
                        <a:off x="2318844" y="4041376"/>
                        <a:ext cx="3236447" cy="904740"/>
                      </a:xfrm>
                      <a:prstGeom prst="rect">
                        <a:avLst/>
                      </a:prstGeom>
                    </p:spPr>
                  </p:pic>
                </p:oleObj>
              </mc:Fallback>
            </mc:AlternateContent>
          </a:graphicData>
        </a:graphic>
      </p:graphicFrame>
      <p:graphicFrame>
        <p:nvGraphicFramePr>
          <p:cNvPr id="4" name="对象 3"/>
          <p:cNvGraphicFramePr>
            <a:graphicFrameLocks noChangeAspect="1"/>
          </p:cNvGraphicFramePr>
          <p:nvPr/>
        </p:nvGraphicFramePr>
        <p:xfrm>
          <a:off x="6211194" y="4041376"/>
          <a:ext cx="3505415" cy="904740"/>
        </p:xfrm>
        <a:graphic>
          <a:graphicData uri="http://schemas.openxmlformats.org/presentationml/2006/ole">
            <mc:AlternateContent xmlns:mc="http://schemas.openxmlformats.org/markup-compatibility/2006">
              <mc:Choice xmlns:v="urn:schemas-microsoft-com:vml" Requires="v">
                <p:oleObj spid="_x0000_s7" name="包装程序外壳对象" showAsIcon="1" r:id="rId5" imgW="2295525" imgH="523875" progId="Package">
                  <p:embed/>
                </p:oleObj>
              </mc:Choice>
              <mc:Fallback>
                <p:oleObj name="包装程序外壳对象" showAsIcon="1" r:id="rId5" imgW="2295525" imgH="523875" progId="Package">
                  <p:embed/>
                  <p:pic>
                    <p:nvPicPr>
                      <p:cNvPr id="0" name="对象 1"/>
                      <p:cNvPicPr/>
                      <p:nvPr/>
                    </p:nvPicPr>
                    <p:blipFill>
                      <a:blip r:embed="rId6"/>
                      <a:stretch>
                        <a:fillRect/>
                      </a:stretch>
                    </p:blipFill>
                    <p:spPr>
                      <a:xfrm>
                        <a:off x="6211194" y="4041376"/>
                        <a:ext cx="3505415" cy="904740"/>
                      </a:xfrm>
                      <a:prstGeom prst="rect">
                        <a:avLst/>
                      </a:prstGeom>
                    </p:spPr>
                  </p:pic>
                </p:oleObj>
              </mc:Fallback>
            </mc:AlternateContent>
          </a:graphicData>
        </a:graphic>
      </p:graphicFrame>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Xiamen’s Location in China Map</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2" name="组合 11"/>
          <p:cNvGrpSpPr/>
          <p:nvPr/>
        </p:nvGrpSpPr>
        <p:grpSpPr>
          <a:xfrm>
            <a:off x="1249045" y="956945"/>
            <a:ext cx="9204960" cy="5698490"/>
            <a:chOff x="1967" y="1507"/>
            <a:chExt cx="14496" cy="8974"/>
          </a:xfrm>
        </p:grpSpPr>
        <p:pic>
          <p:nvPicPr>
            <p:cNvPr id="10" name="图片 9"/>
            <p:cNvPicPr>
              <a:picLocks noChangeAspect="1"/>
            </p:cNvPicPr>
            <p:nvPr>
              <p:custDataLst>
                <p:tags r:id="rId1"/>
              </p:custDataLst>
            </p:nvPr>
          </p:nvPicPr>
          <p:blipFill>
            <a:blip r:embed="rId2"/>
            <a:stretch>
              <a:fillRect/>
            </a:stretch>
          </p:blipFill>
          <p:spPr>
            <a:xfrm>
              <a:off x="11311" y="4782"/>
              <a:ext cx="5153" cy="519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 name="图片 2"/>
            <p:cNvPicPr>
              <a:picLocks noChangeAspect="1"/>
            </p:cNvPicPr>
            <p:nvPr>
              <p:custDataLst>
                <p:tags r:id="rId3"/>
              </p:custDataLst>
            </p:nvPr>
          </p:nvPicPr>
          <p:blipFill>
            <a:blip r:embed="rId4"/>
            <a:stretch>
              <a:fillRect/>
            </a:stretch>
          </p:blipFill>
          <p:spPr>
            <a:xfrm>
              <a:off x="1967" y="1507"/>
              <a:ext cx="7156" cy="8975"/>
            </a:xfrm>
            <a:prstGeom prst="rect">
              <a:avLst/>
            </a:prstGeom>
            <a:ln>
              <a:solidFill>
                <a:schemeClr val="bg1">
                  <a:lumMod val="75000"/>
                </a:schemeClr>
              </a:solidFill>
            </a:ln>
            <a:effectLst>
              <a:outerShdw blurRad="50800" dist="38100" dir="2700000" algn="tl" rotWithShape="0">
                <a:prstClr val="black">
                  <a:alpha val="40000"/>
                </a:prstClr>
              </a:outerShdw>
            </a:effectLst>
          </p:spPr>
        </p:pic>
        <p:cxnSp>
          <p:nvCxnSpPr>
            <p:cNvPr id="4" name="直接箭头连接符 3"/>
            <p:cNvCxnSpPr/>
            <p:nvPr>
              <p:custDataLst>
                <p:tags r:id="rId5"/>
              </p:custDataLst>
            </p:nvPr>
          </p:nvCxnSpPr>
          <p:spPr>
            <a:xfrm>
              <a:off x="7810" y="6705"/>
              <a:ext cx="3501" cy="1010"/>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7" name="图片 6" descr="3b333634323633323bd7f8b1ea"/>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12152" y="7054"/>
              <a:ext cx="661" cy="661"/>
            </a:xfrm>
            <a:prstGeom prst="rect">
              <a:avLst/>
            </a:prstGeom>
          </p:spPr>
        </p:pic>
      </p:grpSp>
    </p:spTree>
    <p:custDataLst>
      <p:tags r:id="rId9"/>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Staff</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2" name="文本框 1"/>
          <p:cNvSpPr txBox="1"/>
          <p:nvPr/>
        </p:nvSpPr>
        <p:spPr>
          <a:xfrm>
            <a:off x="2137410" y="2237740"/>
            <a:ext cx="7473950" cy="2676525"/>
          </a:xfrm>
          <a:prstGeom prst="rect">
            <a:avLst/>
          </a:prstGeom>
          <a:noFill/>
          <a:ln w="19050">
            <a:solidFill>
              <a:schemeClr val="bg1">
                <a:lumMod val="75000"/>
              </a:schemeClr>
            </a:solidFill>
            <a:prstDash val="dash"/>
          </a:ln>
        </p:spPr>
        <p:txBody>
          <a:bodyPr wrap="square" rtlCol="0">
            <a:spAutoFit/>
          </a:bodyPr>
          <a:lstStyle/>
          <a:p>
            <a:pPr marL="0" indent="457200">
              <a:lnSpc>
                <a:spcPct val="150000"/>
              </a:lnSpc>
              <a:buNone/>
            </a:pPr>
            <a:r>
              <a:rPr lang="en-US" altLang="zh-CN" sz="2400" dirty="0">
                <a:latin typeface="Times New Roman" panose="02020603050405020304" pitchFamily="18" charset="0"/>
                <a:cs typeface="Times New Roman" panose="02020603050405020304" pitchFamily="18" charset="0"/>
                <a:sym typeface="+mn-ea"/>
              </a:rPr>
              <a:t>If you need any assistance during your stay, you may go to staff at the Information desk outside the meeting room.For any emergency please contact us at:</a:t>
            </a:r>
            <a:endParaRPr lang="en-US" altLang="zh-CN" sz="2400" dirty="0">
              <a:latin typeface="Times New Roman" panose="02020603050405020304" pitchFamily="18" charset="0"/>
              <a:cs typeface="Times New Roman" panose="02020603050405020304" pitchFamily="18" charset="0"/>
            </a:endParaRPr>
          </a:p>
          <a:p>
            <a:pPr algn="ctr">
              <a:lnSpc>
                <a:spcPct val="150000"/>
              </a:lnSpc>
            </a:pPr>
            <a:r>
              <a:rPr lang="en-US" altLang="zh-CN" sz="2400" b="1" dirty="0">
                <a:solidFill>
                  <a:srgbClr val="C00000"/>
                </a:solidFill>
                <a:latin typeface="Times New Roman" panose="02020603050405020304" pitchFamily="18" charset="0"/>
                <a:cs typeface="Times New Roman" panose="02020603050405020304" pitchFamily="18" charset="0"/>
                <a:sym typeface="+mn-ea"/>
              </a:rPr>
              <a:t>Mr. </a:t>
            </a:r>
            <a:r>
              <a:rPr lang="en-US" altLang="zh-CN" sz="2400" b="1" dirty="0" err="1">
                <a:solidFill>
                  <a:srgbClr val="C00000"/>
                </a:solidFill>
                <a:latin typeface="Times New Roman" panose="02020603050405020304" pitchFamily="18" charset="0"/>
                <a:cs typeface="Times New Roman" panose="02020603050405020304" pitchFamily="18" charset="0"/>
                <a:sym typeface="+mn-ea"/>
              </a:rPr>
              <a:t>Shizhuo</a:t>
            </a:r>
            <a:r>
              <a:rPr lang="en-US" altLang="zh-CN" sz="2400" b="1" dirty="0">
                <a:solidFill>
                  <a:srgbClr val="C00000"/>
                </a:solidFill>
                <a:latin typeface="Times New Roman" panose="02020603050405020304" pitchFamily="18" charset="0"/>
                <a:cs typeface="Times New Roman" panose="02020603050405020304" pitchFamily="18" charset="0"/>
                <a:sym typeface="+mn-ea"/>
              </a:rPr>
              <a:t> ZHAO (+86-13671348485)</a:t>
            </a:r>
            <a:endParaRPr lang="en-US" altLang="zh-CN" sz="2400" b="1" dirty="0">
              <a:solidFill>
                <a:srgbClr val="C00000"/>
              </a:solidFill>
              <a:latin typeface="Times New Roman" panose="02020603050405020304" pitchFamily="18" charset="0"/>
              <a:cs typeface="Times New Roman" panose="02020603050405020304" pitchFamily="18" charset="0"/>
            </a:endParaRPr>
          </a:p>
          <a:p>
            <a:endParaRPr lang="en-US" altLang="zh-CN" sz="2400" b="1" dirty="0">
              <a:solidFill>
                <a:srgbClr val="C0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2824480" y="1210945"/>
            <a:ext cx="6750000" cy="9043200"/>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任意多边形 22"/>
          <p:cNvSpPr/>
          <p:nvPr/>
        </p:nvSpPr>
        <p:spPr>
          <a:xfrm>
            <a:off x="-1377950" y="3720465"/>
            <a:ext cx="5645150" cy="5057775"/>
          </a:xfrm>
          <a:custGeom>
            <a:avLst/>
            <a:gdLst>
              <a:gd name="connisteX0" fmla="*/ 0 w 10524490"/>
              <a:gd name="connsiteY0" fmla="*/ 0 h 9428480"/>
              <a:gd name="connisteX1" fmla="*/ 2578100 w 10524490"/>
              <a:gd name="connsiteY1" fmla="*/ 635000 h 9428480"/>
              <a:gd name="connisteX2" fmla="*/ 3136265 w 10524490"/>
              <a:gd name="connsiteY2" fmla="*/ 3655695 h 9428480"/>
              <a:gd name="connisteX3" fmla="*/ 5848350 w 10524490"/>
              <a:gd name="connsiteY3" fmla="*/ 4387215 h 9428480"/>
              <a:gd name="connisteX4" fmla="*/ 6406515 w 10524490"/>
              <a:gd name="connsiteY4" fmla="*/ 7080885 h 9428480"/>
              <a:gd name="connisteX5" fmla="*/ 9581515 w 10524490"/>
              <a:gd name="connsiteY5" fmla="*/ 7312025 h 9428480"/>
              <a:gd name="connisteX6" fmla="*/ 10524490 w 10524490"/>
              <a:gd name="connsiteY6" fmla="*/ 9428480 h 94284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10524490" h="9428480">
                <a:moveTo>
                  <a:pt x="0" y="0"/>
                </a:moveTo>
                <a:cubicBezTo>
                  <a:pt x="504190" y="66675"/>
                  <a:pt x="1950720" y="-95885"/>
                  <a:pt x="2578100" y="635000"/>
                </a:cubicBezTo>
                <a:cubicBezTo>
                  <a:pt x="3205480" y="1365885"/>
                  <a:pt x="2482215" y="2905125"/>
                  <a:pt x="3136265" y="3655695"/>
                </a:cubicBezTo>
                <a:cubicBezTo>
                  <a:pt x="3790315" y="4406265"/>
                  <a:pt x="5194300" y="3702050"/>
                  <a:pt x="5848350" y="4387215"/>
                </a:cubicBezTo>
                <a:cubicBezTo>
                  <a:pt x="6502400" y="5072380"/>
                  <a:pt x="5659755" y="6496050"/>
                  <a:pt x="6406515" y="7080885"/>
                </a:cubicBezTo>
                <a:cubicBezTo>
                  <a:pt x="7153275" y="7665720"/>
                  <a:pt x="8757920" y="6842760"/>
                  <a:pt x="9581515" y="7312025"/>
                </a:cubicBezTo>
                <a:cubicBezTo>
                  <a:pt x="10405110" y="7781290"/>
                  <a:pt x="10399395" y="9010015"/>
                  <a:pt x="10524490" y="9428480"/>
                </a:cubicBezTo>
              </a:path>
            </a:pathLst>
          </a:custGeom>
          <a:noFill/>
          <a:ln w="5080">
            <a:solidFill>
              <a:schemeClr val="bg1">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flipH="1" flipV="1">
            <a:off x="8304735" y="-3485515"/>
            <a:ext cx="6750430" cy="9043200"/>
            <a:chOff x="-6871" y="-1500"/>
            <a:chExt cx="15713" cy="21060"/>
          </a:xfrm>
        </p:grpSpPr>
        <p:sp>
          <p:nvSpPr>
            <p:cNvPr id="16" name="任意多边形 1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1566" y="10126"/>
              <a:ext cx="541" cy="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任意多边形 20"/>
          <p:cNvSpPr/>
          <p:nvPr/>
        </p:nvSpPr>
        <p:spPr>
          <a:xfrm>
            <a:off x="9435465" y="-259715"/>
            <a:ext cx="8205470" cy="5611495"/>
          </a:xfrm>
          <a:custGeom>
            <a:avLst/>
            <a:gdLst>
              <a:gd name="connisteX0" fmla="*/ 0 w 8205450"/>
              <a:gd name="connsiteY0" fmla="*/ 0 h 5611609"/>
              <a:gd name="connisteX1" fmla="*/ 1650365 w 8205450"/>
              <a:gd name="connsiteY1" fmla="*/ 698500 h 5611609"/>
              <a:gd name="connisteX2" fmla="*/ 1840865 w 8205450"/>
              <a:gd name="connsiteY2" fmla="*/ 1917700 h 5611609"/>
              <a:gd name="connisteX3" fmla="*/ 3098165 w 8205450"/>
              <a:gd name="connsiteY3" fmla="*/ 2247900 h 5611609"/>
              <a:gd name="connisteX4" fmla="*/ 3123565 w 8205450"/>
              <a:gd name="connsiteY4" fmla="*/ 3606800 h 5611609"/>
              <a:gd name="connisteX5" fmla="*/ 4444365 w 8205450"/>
              <a:gd name="connsiteY5" fmla="*/ 3911600 h 5611609"/>
              <a:gd name="connisteX6" fmla="*/ 4634865 w 8205450"/>
              <a:gd name="connsiteY6" fmla="*/ 5384800 h 5611609"/>
              <a:gd name="connisteX7" fmla="*/ 6844665 w 8205450"/>
              <a:gd name="connsiteY7" fmla="*/ 5270500 h 5611609"/>
              <a:gd name="connisteX8" fmla="*/ 7898765 w 8205450"/>
              <a:gd name="connsiteY8" fmla="*/ 5486400 h 5611609"/>
              <a:gd name="connisteX9" fmla="*/ 2348865 w 8205450"/>
              <a:gd name="connsiteY9" fmla="*/ 5537200 h 5611609"/>
              <a:gd name="connisteX10" fmla="*/ -736600 w 8205450"/>
              <a:gd name="connsiteY10" fmla="*/ 4635500 h 561160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8205451" h="5611610">
                <a:moveTo>
                  <a:pt x="0" y="0"/>
                </a:moveTo>
                <a:cubicBezTo>
                  <a:pt x="326390" y="115570"/>
                  <a:pt x="1282065" y="314960"/>
                  <a:pt x="1650365" y="698500"/>
                </a:cubicBezTo>
                <a:cubicBezTo>
                  <a:pt x="2018665" y="1082040"/>
                  <a:pt x="1551305" y="1607820"/>
                  <a:pt x="1840865" y="1917700"/>
                </a:cubicBezTo>
                <a:cubicBezTo>
                  <a:pt x="2130425" y="2227580"/>
                  <a:pt x="2841625" y="1910080"/>
                  <a:pt x="3098165" y="2247900"/>
                </a:cubicBezTo>
                <a:cubicBezTo>
                  <a:pt x="3354705" y="2585720"/>
                  <a:pt x="2854325" y="3274060"/>
                  <a:pt x="3123565" y="3606800"/>
                </a:cubicBezTo>
                <a:cubicBezTo>
                  <a:pt x="3392805" y="3939540"/>
                  <a:pt x="4142105" y="3556000"/>
                  <a:pt x="4444365" y="3911600"/>
                </a:cubicBezTo>
                <a:cubicBezTo>
                  <a:pt x="4746625" y="4267200"/>
                  <a:pt x="4154805" y="5113020"/>
                  <a:pt x="4634865" y="5384800"/>
                </a:cubicBezTo>
                <a:cubicBezTo>
                  <a:pt x="5114925" y="5656580"/>
                  <a:pt x="6191885" y="5250180"/>
                  <a:pt x="6844665" y="5270500"/>
                </a:cubicBezTo>
                <a:cubicBezTo>
                  <a:pt x="7497445" y="5290820"/>
                  <a:pt x="8797925" y="5433060"/>
                  <a:pt x="7898765" y="5486400"/>
                </a:cubicBezTo>
                <a:cubicBezTo>
                  <a:pt x="6999605" y="5539740"/>
                  <a:pt x="4076065" y="5707380"/>
                  <a:pt x="2348865" y="5537200"/>
                </a:cubicBezTo>
              </a:path>
            </a:pathLst>
          </a:custGeom>
          <a:noFill/>
          <a:ln w="508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7739380" y="6358255"/>
            <a:ext cx="4124325" cy="143510"/>
            <a:chOff x="12188" y="10013"/>
            <a:chExt cx="6495" cy="226"/>
          </a:xfrm>
          <a:solidFill>
            <a:schemeClr val="bg1">
              <a:lumMod val="75000"/>
            </a:schemeClr>
          </a:solidFill>
        </p:grpSpPr>
        <p:sp>
          <p:nvSpPr>
            <p:cNvPr id="69" name="椭圆 68"/>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flipH="1">
            <a:off x="325120" y="327660"/>
            <a:ext cx="4124325" cy="143510"/>
            <a:chOff x="12188" y="10013"/>
            <a:chExt cx="6495" cy="226"/>
          </a:xfrm>
          <a:solidFill>
            <a:schemeClr val="bg1">
              <a:lumMod val="75000"/>
            </a:schemeClr>
          </a:solidFill>
        </p:grpSpPr>
        <p:sp>
          <p:nvSpPr>
            <p:cNvPr id="87" name="椭圆 86"/>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4" name="组合 103"/>
          <p:cNvGrpSpPr/>
          <p:nvPr/>
        </p:nvGrpSpPr>
        <p:grpSpPr>
          <a:xfrm>
            <a:off x="8726170" y="6062980"/>
            <a:ext cx="3133725" cy="111760"/>
            <a:chOff x="12188" y="10039"/>
            <a:chExt cx="4935" cy="176"/>
          </a:xfrm>
          <a:solidFill>
            <a:schemeClr val="bg1">
              <a:lumMod val="75000"/>
            </a:schemeClr>
          </a:solidFill>
        </p:grpSpPr>
        <p:sp>
          <p:nvSpPr>
            <p:cNvPr id="105" name="椭圆 104"/>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flipH="1">
            <a:off x="346710" y="671830"/>
            <a:ext cx="3133725" cy="111760"/>
            <a:chOff x="12188" y="10039"/>
            <a:chExt cx="4935" cy="176"/>
          </a:xfrm>
          <a:solidFill>
            <a:schemeClr val="bg1">
              <a:lumMod val="75000"/>
            </a:schemeClr>
          </a:solidFill>
        </p:grpSpPr>
        <p:sp>
          <p:nvSpPr>
            <p:cNvPr id="122" name="椭圆 121"/>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5" name="组合 134"/>
          <p:cNvGrpSpPr/>
          <p:nvPr/>
        </p:nvGrpSpPr>
        <p:grpSpPr>
          <a:xfrm>
            <a:off x="-3258820" y="-12631420"/>
            <a:ext cx="6750000" cy="9043200"/>
            <a:chOff x="-6871" y="-1500"/>
            <a:chExt cx="15712" cy="21060"/>
          </a:xfrm>
        </p:grpSpPr>
        <p:sp>
          <p:nvSpPr>
            <p:cNvPr id="136" name="任意多边形 13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任意多边形 13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任意多边形 13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 name="组合 149"/>
          <p:cNvGrpSpPr/>
          <p:nvPr/>
        </p:nvGrpSpPr>
        <p:grpSpPr>
          <a:xfrm flipH="1" flipV="1">
            <a:off x="7752921" y="-17668875"/>
            <a:ext cx="6748574" cy="9044940"/>
            <a:chOff x="-6871" y="-1500"/>
            <a:chExt cx="15713" cy="21060"/>
          </a:xfrm>
        </p:grpSpPr>
        <p:sp>
          <p:nvSpPr>
            <p:cNvPr id="151" name="任意多边形 150"/>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任意多边形 152"/>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任意多边形 15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1973" y="10038"/>
              <a:ext cx="404" cy="40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2482850" y="2263775"/>
            <a:ext cx="7077075" cy="1568450"/>
            <a:chOff x="3908" y="3033"/>
            <a:chExt cx="11145" cy="2470"/>
          </a:xfrm>
        </p:grpSpPr>
        <p:sp>
          <p:nvSpPr>
            <p:cNvPr id="251" name="圆角矩形 250"/>
            <p:cNvSpPr/>
            <p:nvPr/>
          </p:nvSpPr>
          <p:spPr>
            <a:xfrm>
              <a:off x="3908" y="4554"/>
              <a:ext cx="9159" cy="949"/>
            </a:xfrm>
            <a:prstGeom prst="roundRect">
              <a:avLst>
                <a:gd name="adj" fmla="val 50000"/>
              </a:avLst>
            </a:prstGeom>
            <a:solidFill>
              <a:srgbClr val="238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3909" y="3033"/>
              <a:ext cx="11144" cy="2470"/>
            </a:xfrm>
            <a:prstGeom prst="rect">
              <a:avLst/>
            </a:prstGeom>
            <a:noFill/>
          </p:spPr>
          <p:txBody>
            <a:bodyPr wrap="square" rtlCol="0">
              <a:spAutoFit/>
            </a:bodyPr>
            <a:lstStyle/>
            <a:p>
              <a:pPr>
                <a:lnSpc>
                  <a:spcPct val="150000"/>
                </a:lnSpc>
              </a:pPr>
              <a:r>
                <a:rPr lang="en-GB" altLang="zh-CN" sz="3200" b="1" dirty="0">
                  <a:solidFill>
                    <a:schemeClr val="tx1"/>
                  </a:solidFill>
                  <a:latin typeface="微软雅黑" panose="020B0503020204020204" pitchFamily="34" charset="-122"/>
                  <a:ea typeface="微软雅黑" panose="020B0503020204020204" pitchFamily="34" charset="-122"/>
                  <a:sym typeface="+mn-ea"/>
                </a:rPr>
                <a:t>Have a successful meeting and </a:t>
              </a:r>
              <a:r>
                <a:rPr lang="en-GB" altLang="zh-CN" sz="3200" b="1" dirty="0">
                  <a:solidFill>
                    <a:schemeClr val="bg1"/>
                  </a:solidFill>
                  <a:latin typeface="微软雅黑" panose="020B0503020204020204" pitchFamily="34" charset="-122"/>
                  <a:ea typeface="微软雅黑" panose="020B0503020204020204" pitchFamily="34" charset="-122"/>
                  <a:sym typeface="+mn-ea"/>
                </a:rPr>
                <a:t>enjoy your stay in </a:t>
              </a:r>
              <a:r>
                <a:rPr lang="en-US" altLang="en-GB" sz="3200" b="1" dirty="0">
                  <a:solidFill>
                    <a:schemeClr val="bg1"/>
                  </a:solidFill>
                  <a:latin typeface="微软雅黑" panose="020B0503020204020204" pitchFamily="34" charset="-122"/>
                  <a:ea typeface="微软雅黑" panose="020B0503020204020204" pitchFamily="34" charset="-122"/>
                  <a:sym typeface="+mn-ea"/>
                </a:rPr>
                <a:t>Xiamen</a:t>
              </a:r>
              <a:r>
                <a:rPr lang="en-GB" altLang="zh-CN" sz="3200" b="1" dirty="0">
                  <a:solidFill>
                    <a:schemeClr val="bg1"/>
                  </a:solidFill>
                  <a:latin typeface="微软雅黑" panose="020B0503020204020204" pitchFamily="34" charset="-122"/>
                  <a:ea typeface="微软雅黑" panose="020B0503020204020204" pitchFamily="34" charset="-122"/>
                  <a:sym typeface="+mn-ea"/>
                </a:rPr>
                <a:t>!</a:t>
              </a:r>
              <a:endParaRPr lang="en-GB" altLang="zh-CN" sz="3200" b="1" dirty="0">
                <a:solidFill>
                  <a:schemeClr val="bg1"/>
                </a:solidFill>
                <a:latin typeface="微软雅黑" panose="020B0503020204020204" pitchFamily="34" charset="-122"/>
                <a:ea typeface="微软雅黑" panose="020B0503020204020204" pitchFamily="34" charset="-122"/>
                <a:sym typeface="+mn-ea"/>
              </a:endParaRPr>
            </a:p>
          </p:txBody>
        </p:sp>
      </p:gr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“Heron Island”</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3" name="文本框 2"/>
          <p:cNvSpPr txBox="1"/>
          <p:nvPr/>
        </p:nvSpPr>
        <p:spPr>
          <a:xfrm>
            <a:off x="4648835" y="1655445"/>
            <a:ext cx="4152900" cy="1014730"/>
          </a:xfrm>
          <a:prstGeom prst="rect">
            <a:avLst/>
          </a:prstGeom>
          <a:noFill/>
          <a:ln w="19050">
            <a:solidFill>
              <a:schemeClr val="bg1">
                <a:lumMod val="75000"/>
              </a:schemeClr>
            </a:solidFill>
            <a:prstDash val="dash"/>
          </a:ln>
        </p:spPr>
        <p:txBody>
          <a:bodyPr wrap="square" rtlCol="0">
            <a:spAutoFit/>
          </a:bodyPr>
          <a:lstStyle/>
          <a:p>
            <a:r>
              <a:rPr lang="zh-CN" altLang="en-US" sz="2000" b="1">
                <a:latin typeface="Times New Roman" panose="02020603050405020304" pitchFamily="18" charset="0"/>
                <a:cs typeface="Times New Roman" panose="02020603050405020304" pitchFamily="18" charset="0"/>
              </a:rPr>
              <a:t>In ancient times, Xiamen Island was the habitat of egrets, so it was also called '</a:t>
            </a:r>
            <a:r>
              <a:rPr lang="en-US" altLang="zh-CN" sz="2000" b="1">
                <a:latin typeface="Times New Roman" panose="02020603050405020304" pitchFamily="18" charset="0"/>
                <a:cs typeface="Times New Roman" panose="02020603050405020304" pitchFamily="18" charset="0"/>
              </a:rPr>
              <a:t>Heron</a:t>
            </a:r>
            <a:r>
              <a:rPr lang="zh-CN" altLang="en-US" sz="2000" b="1">
                <a:latin typeface="Times New Roman" panose="02020603050405020304" pitchFamily="18" charset="0"/>
                <a:cs typeface="Times New Roman" panose="02020603050405020304" pitchFamily="18" charset="0"/>
              </a:rPr>
              <a:t> Island '.</a:t>
            </a:r>
            <a:endParaRPr lang="zh-CN" altLang="en-US" sz="2000" b="1">
              <a:latin typeface="Times New Roman" panose="02020603050405020304" pitchFamily="18" charset="0"/>
              <a:cs typeface="Times New Roman" panose="02020603050405020304" pitchFamily="18" charset="0"/>
            </a:endParaRPr>
          </a:p>
        </p:txBody>
      </p:sp>
      <p:pic>
        <p:nvPicPr>
          <p:cNvPr id="100" name="图片 99"/>
          <p:cNvPicPr/>
          <p:nvPr>
            <p:custDataLst>
              <p:tags r:id="rId1"/>
            </p:custDataLst>
          </p:nvPr>
        </p:nvPicPr>
        <p:blipFill>
          <a:blip r:embed="rId2"/>
          <a:stretch>
            <a:fillRect/>
          </a:stretch>
        </p:blipFill>
        <p:spPr>
          <a:xfrm>
            <a:off x="1455420" y="1452880"/>
            <a:ext cx="2970530" cy="4280535"/>
          </a:xfrm>
          <a:prstGeom prst="rect">
            <a:avLst/>
          </a:prstGeom>
          <a:noFill/>
          <a:ln w="9525">
            <a:noFill/>
          </a:ln>
        </p:spPr>
      </p:pic>
      <p:sp>
        <p:nvSpPr>
          <p:cNvPr id="4" name="TextBox 1"/>
          <p:cNvSpPr txBox="1">
            <a:spLocks noChangeArrowheads="1"/>
          </p:cNvSpPr>
          <p:nvPr>
            <p:custDataLst>
              <p:tags r:id="rId3"/>
            </p:custDataLst>
          </p:nvPr>
        </p:nvSpPr>
        <p:spPr bwMode="auto">
          <a:xfrm>
            <a:off x="4648835" y="3220720"/>
            <a:ext cx="543179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zh-CN" dirty="0"/>
          </a:p>
          <a:p>
            <a:pPr>
              <a:buFont typeface="Arial" panose="020B0604020202020204" pitchFamily="34" charset="0"/>
              <a:buChar char="•"/>
            </a:pPr>
            <a:r>
              <a:rPr lang="en-US" altLang="zh-CN" dirty="0"/>
              <a:t>Established in 1394 a.d.</a:t>
            </a:r>
            <a:endParaRPr lang="en-US" altLang="zh-CN" dirty="0"/>
          </a:p>
          <a:p>
            <a:pPr>
              <a:buFont typeface="Arial" panose="020B0604020202020204" pitchFamily="34" charset="0"/>
              <a:buChar char="•"/>
            </a:pPr>
            <a:r>
              <a:rPr lang="en-US" altLang="zh-CN" dirty="0"/>
              <a:t>has won the UN Habitat Award.</a:t>
            </a:r>
            <a:endParaRPr lang="en-US" altLang="zh-CN" dirty="0"/>
          </a:p>
          <a:p>
            <a:pPr>
              <a:buFont typeface="Arial" panose="020B0604020202020204" pitchFamily="34" charset="0"/>
              <a:buChar char="•"/>
            </a:pPr>
            <a:r>
              <a:rPr lang="en-US" altLang="zh-CN" dirty="0"/>
              <a:t>Important central cities, ports and scenic tourist cities along the southeast coast of China.</a:t>
            </a:r>
            <a:endParaRPr lang="en-US" altLang="zh-CN" dirty="0"/>
          </a:p>
        </p:txBody>
      </p:sp>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Xiamen’s Attractions</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2" name="组合 11"/>
          <p:cNvGrpSpPr/>
          <p:nvPr/>
        </p:nvGrpSpPr>
        <p:grpSpPr>
          <a:xfrm>
            <a:off x="214630" y="1024890"/>
            <a:ext cx="10301605" cy="2404110"/>
            <a:chOff x="338" y="1614"/>
            <a:chExt cx="16223" cy="3786"/>
          </a:xfrm>
        </p:grpSpPr>
        <p:sp>
          <p:nvSpPr>
            <p:cNvPr id="2" name="文本框 1"/>
            <p:cNvSpPr txBox="1"/>
            <p:nvPr/>
          </p:nvSpPr>
          <p:spPr>
            <a:xfrm>
              <a:off x="5669" y="1614"/>
              <a:ext cx="2835" cy="628"/>
            </a:xfrm>
            <a:prstGeom prst="rect">
              <a:avLst/>
            </a:prstGeom>
            <a:noFill/>
            <a:ln w="19050">
              <a:solidFill>
                <a:schemeClr val="bg1">
                  <a:lumMod val="75000"/>
                </a:schemeClr>
              </a:solidFill>
              <a:prstDash val="dash"/>
            </a:ln>
          </p:spPr>
          <p:txBody>
            <a:bodyPr wrap="square" rtlCol="0">
              <a:spAutoFit/>
            </a:bodyPr>
            <a:lstStyle/>
            <a:p>
              <a:r>
                <a:rPr lang="en-US" altLang="zh-CN" sz="2000" b="1">
                  <a:latin typeface="Times New Roman" panose="02020603050405020304" pitchFamily="18" charset="0"/>
                  <a:cs typeface="Times New Roman" panose="02020603050405020304" pitchFamily="18" charset="0"/>
                </a:rPr>
                <a:t>G</a:t>
              </a:r>
              <a:r>
                <a:rPr lang="zh-CN" altLang="en-US" sz="2000" b="1">
                  <a:latin typeface="Times New Roman" panose="02020603050405020304" pitchFamily="18" charset="0"/>
                  <a:cs typeface="Times New Roman" panose="02020603050405020304" pitchFamily="18" charset="0"/>
                </a:rPr>
                <a:t>ulang island</a:t>
              </a:r>
              <a:endParaRPr lang="zh-CN" altLang="en-US" sz="2000" b="1">
                <a:latin typeface="Times New Roman" panose="02020603050405020304" pitchFamily="18" charset="0"/>
                <a:cs typeface="Times New Roman" panose="02020603050405020304" pitchFamily="18" charset="0"/>
              </a:endParaRPr>
            </a:p>
          </p:txBody>
        </p:sp>
        <p:pic>
          <p:nvPicPr>
            <p:cNvPr id="101" name="图片 100"/>
            <p:cNvPicPr/>
            <p:nvPr>
              <p:custDataLst>
                <p:tags r:id="rId1"/>
              </p:custDataLst>
            </p:nvPr>
          </p:nvPicPr>
          <p:blipFill>
            <a:blip r:embed="rId2"/>
            <a:stretch>
              <a:fillRect/>
            </a:stretch>
          </p:blipFill>
          <p:spPr>
            <a:xfrm>
              <a:off x="338" y="1614"/>
              <a:ext cx="5050" cy="3786"/>
            </a:xfrm>
            <a:prstGeom prst="rect">
              <a:avLst/>
            </a:prstGeom>
            <a:noFill/>
            <a:ln w="9525">
              <a:noFill/>
            </a:ln>
          </p:spPr>
        </p:pic>
        <p:sp>
          <p:nvSpPr>
            <p:cNvPr id="7" name="文本框 6"/>
            <p:cNvSpPr txBox="1"/>
            <p:nvPr/>
          </p:nvSpPr>
          <p:spPr>
            <a:xfrm>
              <a:off x="5669" y="2242"/>
              <a:ext cx="10893" cy="2761"/>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was selected as ' the head of the five most beautiful urban areas in China ' by the National Geographic Magazine, known as the ' sea garden '. Many buildings with Chinese and foreign architectural styles are well preserved on the island, which is known as the ' World Architecture Expo '. The residents of the island love music, and the piano has a high density and is praised as the island of Qin.</a:t>
              </a:r>
              <a:endParaRPr lang="zh-CN" altLang="en-US">
                <a:latin typeface="Times New Roman" panose="02020603050405020304" pitchFamily="18" charset="0"/>
                <a:cs typeface="Times New Roman" panose="02020603050405020304" pitchFamily="18" charset="0"/>
              </a:endParaRPr>
            </a:p>
          </p:txBody>
        </p:sp>
      </p:grpSp>
      <p:grpSp>
        <p:nvGrpSpPr>
          <p:cNvPr id="11" name="组合 10"/>
          <p:cNvGrpSpPr/>
          <p:nvPr/>
        </p:nvGrpSpPr>
        <p:grpSpPr>
          <a:xfrm>
            <a:off x="3825875" y="3266440"/>
            <a:ext cx="6831965" cy="3390900"/>
            <a:chOff x="7609" y="5003"/>
            <a:chExt cx="10759" cy="5340"/>
          </a:xfrm>
        </p:grpSpPr>
        <p:sp>
          <p:nvSpPr>
            <p:cNvPr id="8" name="文本框 7"/>
            <p:cNvSpPr txBox="1"/>
            <p:nvPr/>
          </p:nvSpPr>
          <p:spPr>
            <a:xfrm>
              <a:off x="9926" y="5825"/>
              <a:ext cx="3882" cy="580"/>
            </a:xfrm>
            <a:prstGeom prst="rect">
              <a:avLst/>
            </a:prstGeom>
            <a:noFill/>
            <a:ln w="19050">
              <a:solidFill>
                <a:schemeClr val="bg1">
                  <a:lumMod val="75000"/>
                </a:schemeClr>
              </a:solidFill>
              <a:prstDash val="dash"/>
            </a:ln>
          </p:spPr>
          <p:txBody>
            <a:bodyPr wrap="square" rtlCol="0">
              <a:spAutoFit/>
            </a:bodyPr>
            <a:lstStyle/>
            <a:p>
              <a:r>
                <a:rPr lang="en-US" altLang="zh-CN" b="1">
                  <a:latin typeface="Times New Roman" panose="02020603050405020304" pitchFamily="18" charset="0"/>
                  <a:cs typeface="Times New Roman" panose="02020603050405020304" pitchFamily="18" charset="0"/>
                </a:rPr>
                <a:t>S</a:t>
              </a:r>
              <a:r>
                <a:rPr lang="zh-CN" altLang="en-US" b="1">
                  <a:latin typeface="Times New Roman" panose="02020603050405020304" pitchFamily="18" charset="0"/>
                  <a:cs typeface="Times New Roman" panose="02020603050405020304" pitchFamily="18" charset="0"/>
                </a:rPr>
                <a:t>outhern </a:t>
              </a:r>
              <a:r>
                <a:rPr lang="en-US" altLang="zh-CN" b="1">
                  <a:latin typeface="Times New Roman" panose="02020603050405020304" pitchFamily="18" charset="0"/>
                  <a:cs typeface="Times New Roman" panose="02020603050405020304" pitchFamily="18" charset="0"/>
                </a:rPr>
                <a:t>P</a:t>
              </a:r>
              <a:r>
                <a:rPr lang="zh-CN" altLang="en-US" b="1">
                  <a:latin typeface="Times New Roman" panose="02020603050405020304" pitchFamily="18" charset="0"/>
                  <a:cs typeface="Times New Roman" panose="02020603050405020304" pitchFamily="18" charset="0"/>
                </a:rPr>
                <a:t>utuo temple</a:t>
              </a:r>
              <a:endParaRPr lang="zh-CN" altLang="en-US" b="1">
                <a:latin typeface="Times New Roman" panose="02020603050405020304" pitchFamily="18" charset="0"/>
                <a:cs typeface="Times New Roman" panose="02020603050405020304" pitchFamily="18" charset="0"/>
              </a:endParaRPr>
            </a:p>
          </p:txBody>
        </p:sp>
        <p:pic>
          <p:nvPicPr>
            <p:cNvPr id="102" name="图片 101"/>
            <p:cNvPicPr/>
            <p:nvPr>
              <p:custDataLst>
                <p:tags r:id="rId3"/>
              </p:custDataLst>
            </p:nvPr>
          </p:nvPicPr>
          <p:blipFill>
            <a:blip r:embed="rId4"/>
            <a:stretch>
              <a:fillRect/>
            </a:stretch>
          </p:blipFill>
          <p:spPr>
            <a:xfrm>
              <a:off x="14190" y="5003"/>
              <a:ext cx="4178" cy="5341"/>
            </a:xfrm>
            <a:prstGeom prst="rect">
              <a:avLst/>
            </a:prstGeom>
            <a:noFill/>
            <a:ln w="9525">
              <a:noFill/>
            </a:ln>
          </p:spPr>
        </p:pic>
        <p:sp>
          <p:nvSpPr>
            <p:cNvPr id="10" name="文本框 9"/>
            <p:cNvSpPr txBox="1"/>
            <p:nvPr/>
          </p:nvSpPr>
          <p:spPr>
            <a:xfrm>
              <a:off x="7609" y="6730"/>
              <a:ext cx="6400" cy="1888"/>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has a history of more than 1300 years. It is one of the Buddhist resorts in southern Fujian with beautiful scenery and magnificent momentum.</a:t>
              </a:r>
              <a:endParaRPr lang="zh-CN" altLang="en-US">
                <a:latin typeface="Times New Roman" panose="02020603050405020304" pitchFamily="18" charset="0"/>
                <a:cs typeface="Times New Roman" panose="02020603050405020304" pitchFamily="18" charset="0"/>
              </a:endParaRPr>
            </a:p>
          </p:txBody>
        </p:sp>
      </p:grpSp>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Xiamen’s Attractions</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4" name="组合 3"/>
          <p:cNvGrpSpPr/>
          <p:nvPr/>
        </p:nvGrpSpPr>
        <p:grpSpPr>
          <a:xfrm>
            <a:off x="342265" y="913765"/>
            <a:ext cx="9394190" cy="2545715"/>
            <a:chOff x="539" y="1312"/>
            <a:chExt cx="14794" cy="4009"/>
          </a:xfrm>
        </p:grpSpPr>
        <p:sp>
          <p:nvSpPr>
            <p:cNvPr id="2" name="文本框 1"/>
            <p:cNvSpPr txBox="1"/>
            <p:nvPr/>
          </p:nvSpPr>
          <p:spPr>
            <a:xfrm>
              <a:off x="5931" y="1614"/>
              <a:ext cx="5640" cy="628"/>
            </a:xfrm>
            <a:prstGeom prst="rect">
              <a:avLst/>
            </a:prstGeom>
            <a:noFill/>
            <a:ln w="19050">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Tianzhu Mountain Forest Park</a:t>
              </a:r>
              <a:endParaRPr sz="2000" b="1">
                <a:latin typeface="Times New Roman" panose="02020603050405020304" pitchFamily="18" charset="0"/>
                <a:cs typeface="Times New Roman" panose="02020603050405020304" pitchFamily="18" charset="0"/>
              </a:endParaRPr>
            </a:p>
          </p:txBody>
        </p:sp>
        <p:sp>
          <p:nvSpPr>
            <p:cNvPr id="7" name="文本框 6"/>
            <p:cNvSpPr txBox="1"/>
            <p:nvPr/>
          </p:nvSpPr>
          <p:spPr>
            <a:xfrm>
              <a:off x="5669" y="2242"/>
              <a:ext cx="9664" cy="1888"/>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There are more than 200 kinds of forest plants and more than 40 kinds of wild animals in the garden. Precious wild animals include leopards, forest musk deer, fruit foxes, foxes, leopard cats, brocade chickens, sheep, cuckoos and so on.</a:t>
              </a:r>
              <a:endParaRPr lang="zh-CN" altLang="en-US">
                <a:latin typeface="Times New Roman" panose="02020603050405020304" pitchFamily="18" charset="0"/>
                <a:cs typeface="Times New Roman" panose="02020603050405020304" pitchFamily="18" charset="0"/>
              </a:endParaRPr>
            </a:p>
          </p:txBody>
        </p:sp>
        <p:pic>
          <p:nvPicPr>
            <p:cNvPr id="103" name="图片 102"/>
            <p:cNvPicPr/>
            <p:nvPr>
              <p:custDataLst>
                <p:tags r:id="rId1"/>
              </p:custDataLst>
            </p:nvPr>
          </p:nvPicPr>
          <p:blipFill>
            <a:blip r:embed="rId2"/>
            <a:stretch>
              <a:fillRect/>
            </a:stretch>
          </p:blipFill>
          <p:spPr>
            <a:xfrm>
              <a:off x="539" y="1312"/>
              <a:ext cx="4968" cy="4009"/>
            </a:xfrm>
            <a:prstGeom prst="rect">
              <a:avLst/>
            </a:prstGeom>
            <a:noFill/>
            <a:ln w="9525">
              <a:noFill/>
            </a:ln>
          </p:spPr>
        </p:pic>
      </p:grpSp>
      <p:grpSp>
        <p:nvGrpSpPr>
          <p:cNvPr id="3" name="组合 2"/>
          <p:cNvGrpSpPr/>
          <p:nvPr/>
        </p:nvGrpSpPr>
        <p:grpSpPr>
          <a:xfrm>
            <a:off x="2115185" y="3853815"/>
            <a:ext cx="5563870" cy="2539365"/>
            <a:chOff x="4194" y="5825"/>
            <a:chExt cx="8762" cy="3999"/>
          </a:xfrm>
        </p:grpSpPr>
        <p:sp>
          <p:nvSpPr>
            <p:cNvPr id="8" name="文本框 7"/>
            <p:cNvSpPr txBox="1"/>
            <p:nvPr/>
          </p:nvSpPr>
          <p:spPr>
            <a:xfrm>
              <a:off x="9644" y="5825"/>
              <a:ext cx="2634" cy="580"/>
            </a:xfrm>
            <a:prstGeom prst="rect">
              <a:avLst/>
            </a:prstGeom>
            <a:noFill/>
            <a:ln w="19050">
              <a:solidFill>
                <a:schemeClr val="bg1">
                  <a:lumMod val="75000"/>
                </a:schemeClr>
              </a:solidFill>
              <a:prstDash val="dash"/>
            </a:ln>
          </p:spPr>
          <p:txBody>
            <a:bodyPr wrap="square" rtlCol="0">
              <a:spAutoFit/>
            </a:bodyPr>
            <a:lstStyle/>
            <a:p>
              <a:r>
                <a:rPr b="1">
                  <a:latin typeface="Times New Roman" panose="02020603050405020304" pitchFamily="18" charset="0"/>
                  <a:cs typeface="Times New Roman" panose="02020603050405020304" pitchFamily="18" charset="0"/>
                </a:rPr>
                <a:t>Piano</a:t>
              </a:r>
              <a:r>
                <a:rPr lang="zh-CN" altLang="en-US" b="1">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M</a:t>
              </a:r>
              <a:r>
                <a:rPr lang="zh-CN" altLang="en-US" b="1">
                  <a:latin typeface="Times New Roman" panose="02020603050405020304" pitchFamily="18" charset="0"/>
                  <a:cs typeface="Times New Roman" panose="02020603050405020304" pitchFamily="18" charset="0"/>
                </a:rPr>
                <a:t>useum</a:t>
              </a:r>
              <a:endParaRPr lang="zh-CN" altLang="en-US" b="1">
                <a:latin typeface="Times New Roman" panose="02020603050405020304" pitchFamily="18" charset="0"/>
                <a:cs typeface="Times New Roman" panose="02020603050405020304" pitchFamily="18" charset="0"/>
              </a:endParaRPr>
            </a:p>
          </p:txBody>
        </p:sp>
        <p:sp>
          <p:nvSpPr>
            <p:cNvPr id="10" name="文本框 9"/>
            <p:cNvSpPr txBox="1"/>
            <p:nvPr/>
          </p:nvSpPr>
          <p:spPr>
            <a:xfrm>
              <a:off x="4194" y="6627"/>
              <a:ext cx="8762" cy="3197"/>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The museum displays more than 40 ancient pianos collected by Hu Youyi, a patriotic overseas Chinese, including rare and precious gold-plated pianos, the world 's earliest four-corner pianos and the earliest and largest vertical pianos. There are ancient hand-shaking pianos, pedal automatic pianos from a hundred years ago, and eight-footed ancient pianos.</a:t>
              </a:r>
              <a:endParaRPr lang="zh-CN" altLang="en-US">
                <a:latin typeface="Times New Roman" panose="02020603050405020304" pitchFamily="18" charset="0"/>
                <a:cs typeface="Times New Roman" panose="02020603050405020304" pitchFamily="18" charset="0"/>
              </a:endParaRPr>
            </a:p>
          </p:txBody>
        </p:sp>
      </p:grpSp>
      <p:pic>
        <p:nvPicPr>
          <p:cNvPr id="110" name="图片 109"/>
          <p:cNvPicPr/>
          <p:nvPr>
            <p:custDataLst>
              <p:tags r:id="rId3"/>
            </p:custDataLst>
          </p:nvPr>
        </p:nvPicPr>
        <p:blipFill>
          <a:blip r:embed="rId4"/>
          <a:stretch>
            <a:fillRect/>
          </a:stretch>
        </p:blipFill>
        <p:spPr>
          <a:xfrm>
            <a:off x="7778750" y="3672205"/>
            <a:ext cx="3458845" cy="2641600"/>
          </a:xfrm>
          <a:prstGeom prst="rect">
            <a:avLst/>
          </a:prstGeom>
          <a:noFill/>
          <a:ln w="9525">
            <a:noFill/>
          </a:ln>
        </p:spPr>
      </p:pic>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Entertainment</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4" name="组合 3"/>
          <p:cNvGrpSpPr/>
          <p:nvPr/>
        </p:nvGrpSpPr>
        <p:grpSpPr>
          <a:xfrm>
            <a:off x="3451860" y="1024890"/>
            <a:ext cx="7565390" cy="2152015"/>
            <a:chOff x="5669" y="1614"/>
            <a:chExt cx="11914" cy="3389"/>
          </a:xfrm>
        </p:grpSpPr>
        <p:sp>
          <p:nvSpPr>
            <p:cNvPr id="2" name="文本框 1"/>
            <p:cNvSpPr txBox="1"/>
            <p:nvPr/>
          </p:nvSpPr>
          <p:spPr>
            <a:xfrm>
              <a:off x="5931" y="1614"/>
              <a:ext cx="4465" cy="628"/>
            </a:xfrm>
            <a:prstGeom prst="rect">
              <a:avLst/>
            </a:prstGeom>
            <a:noFill/>
            <a:ln w="19050">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Gaojia Opera</a:t>
              </a:r>
              <a:r>
                <a:rPr lang="zh-CN" sz="2000" b="1">
                  <a:latin typeface="Times New Roman" panose="02020603050405020304" pitchFamily="18" charset="0"/>
                  <a:cs typeface="Times New Roman" panose="02020603050405020304" pitchFamily="18" charset="0"/>
                </a:rPr>
                <a:t>（高甲戏）</a:t>
              </a:r>
              <a:endParaRPr lang="zh-CN" sz="2000" b="1">
                <a:latin typeface="Times New Roman" panose="02020603050405020304" pitchFamily="18" charset="0"/>
                <a:cs typeface="Times New Roman" panose="02020603050405020304" pitchFamily="18" charset="0"/>
              </a:endParaRPr>
            </a:p>
          </p:txBody>
        </p:sp>
        <p:sp>
          <p:nvSpPr>
            <p:cNvPr id="7" name="文本框 6"/>
            <p:cNvSpPr txBox="1"/>
            <p:nvPr/>
          </p:nvSpPr>
          <p:spPr>
            <a:xfrm>
              <a:off x="5669" y="2242"/>
              <a:ext cx="11914" cy="2761"/>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originated in Quanzhou, Fujian Province, also known as ' Gejia Opera ', ' Jiujiao Opera ', ' Daban ' and ' Tuban '.It is a local opera with the widest spread area and the largest audience among various operas in southern Fujian.It originated from a costume parade popular in rural areas of southern Fujian in the late Ming and early Qing Dynasties to dress up Liangshan heroes and perform martial arts techniques.</a:t>
              </a:r>
              <a:endParaRPr lang="zh-CN" altLang="en-US">
                <a:latin typeface="Times New Roman" panose="02020603050405020304" pitchFamily="18" charset="0"/>
                <a:cs typeface="Times New Roman" panose="02020603050405020304" pitchFamily="18" charset="0"/>
              </a:endParaRPr>
            </a:p>
          </p:txBody>
        </p:sp>
      </p:grpSp>
      <p:grpSp>
        <p:nvGrpSpPr>
          <p:cNvPr id="3" name="组合 2"/>
          <p:cNvGrpSpPr/>
          <p:nvPr/>
        </p:nvGrpSpPr>
        <p:grpSpPr>
          <a:xfrm>
            <a:off x="3128010" y="3529965"/>
            <a:ext cx="5473700" cy="2470785"/>
            <a:chOff x="5789" y="5315"/>
            <a:chExt cx="8620" cy="3891"/>
          </a:xfrm>
        </p:grpSpPr>
        <p:sp>
          <p:nvSpPr>
            <p:cNvPr id="8" name="文本框 7"/>
            <p:cNvSpPr txBox="1"/>
            <p:nvPr/>
          </p:nvSpPr>
          <p:spPr>
            <a:xfrm>
              <a:off x="8136" y="5315"/>
              <a:ext cx="6041" cy="1016"/>
            </a:xfrm>
            <a:prstGeom prst="rect">
              <a:avLst/>
            </a:prstGeom>
            <a:noFill/>
            <a:ln w="19050">
              <a:solidFill>
                <a:schemeClr val="bg1">
                  <a:lumMod val="75000"/>
                </a:schemeClr>
              </a:solidFill>
              <a:prstDash val="dash"/>
            </a:ln>
          </p:spPr>
          <p:txBody>
            <a:bodyPr wrap="square" rtlCol="0">
              <a:spAutoFit/>
            </a:bodyPr>
            <a:lstStyle/>
            <a:p>
              <a:r>
                <a:rPr b="1">
                  <a:latin typeface="Times New Roman" panose="02020603050405020304" pitchFamily="18" charset="0"/>
                  <a:cs typeface="Times New Roman" panose="02020603050405020304" pitchFamily="18" charset="0"/>
                </a:rPr>
                <a:t>The Xiamen Mountains-to-Sea Trail</a:t>
              </a:r>
              <a:r>
                <a:rPr lang="zh-CN" b="1">
                  <a:latin typeface="Times New Roman" panose="02020603050405020304" pitchFamily="18" charset="0"/>
                  <a:cs typeface="Times New Roman" panose="02020603050405020304" pitchFamily="18" charset="0"/>
                </a:rPr>
                <a:t>（厦门山海健康步道）</a:t>
              </a:r>
              <a:endParaRPr lang="zh-CN" b="1">
                <a:latin typeface="Times New Roman" panose="02020603050405020304" pitchFamily="18" charset="0"/>
                <a:cs typeface="Times New Roman" panose="02020603050405020304" pitchFamily="18" charset="0"/>
              </a:endParaRPr>
            </a:p>
          </p:txBody>
        </p:sp>
        <p:sp>
          <p:nvSpPr>
            <p:cNvPr id="10" name="文本框 9"/>
            <p:cNvSpPr txBox="1"/>
            <p:nvPr/>
          </p:nvSpPr>
          <p:spPr>
            <a:xfrm>
              <a:off x="5789" y="6445"/>
              <a:ext cx="8620" cy="2761"/>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The 23-kilometer pedestrian walkway runs between the cruise port at Dongdu and the beach near Guanyin Mountain, linking eight local hilltops (Huwei, Xianyue, Yuan, Xueling, Hutou, Jin, Huzai and Guanyin), as well as three waterways (Yundang Lake, Wuyuan Bay and Hubian Reservoir).</a:t>
              </a:r>
              <a:endParaRPr lang="zh-CN" altLang="en-US">
                <a:latin typeface="Times New Roman" panose="02020603050405020304" pitchFamily="18" charset="0"/>
                <a:cs typeface="Times New Roman" panose="02020603050405020304" pitchFamily="18" charset="0"/>
              </a:endParaRPr>
            </a:p>
          </p:txBody>
        </p:sp>
      </p:grpSp>
      <p:pic>
        <p:nvPicPr>
          <p:cNvPr id="106" name="图片 105"/>
          <p:cNvPicPr/>
          <p:nvPr>
            <p:custDataLst>
              <p:tags r:id="rId1"/>
            </p:custDataLst>
          </p:nvPr>
        </p:nvPicPr>
        <p:blipFill>
          <a:blip r:embed="rId2"/>
          <a:stretch>
            <a:fillRect/>
          </a:stretch>
        </p:blipFill>
        <p:spPr>
          <a:xfrm>
            <a:off x="329565" y="887095"/>
            <a:ext cx="2889250" cy="2478405"/>
          </a:xfrm>
          <a:prstGeom prst="rect">
            <a:avLst/>
          </a:prstGeom>
          <a:noFill/>
          <a:ln w="9525">
            <a:noFill/>
          </a:ln>
        </p:spPr>
      </p:pic>
      <p:pic>
        <p:nvPicPr>
          <p:cNvPr id="100" name="图片 99"/>
          <p:cNvPicPr/>
          <p:nvPr/>
        </p:nvPicPr>
        <p:blipFill>
          <a:blip r:embed="rId3"/>
          <a:stretch>
            <a:fillRect/>
          </a:stretch>
        </p:blipFill>
        <p:spPr>
          <a:xfrm>
            <a:off x="8601710" y="3020695"/>
            <a:ext cx="2171700" cy="3359150"/>
          </a:xfrm>
          <a:prstGeom prst="rect">
            <a:avLst/>
          </a:prstGeom>
          <a:noFill/>
          <a:ln w="9525">
            <a:noFill/>
          </a:ln>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Local Food</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5" name="组合 14"/>
          <p:cNvGrpSpPr/>
          <p:nvPr/>
        </p:nvGrpSpPr>
        <p:grpSpPr>
          <a:xfrm>
            <a:off x="2190750" y="1095375"/>
            <a:ext cx="7585075" cy="5300345"/>
            <a:chOff x="2139" y="1483"/>
            <a:chExt cx="11945" cy="8347"/>
          </a:xfrm>
        </p:grpSpPr>
        <p:sp>
          <p:nvSpPr>
            <p:cNvPr id="11" name="文本框 10"/>
            <p:cNvSpPr txBox="1"/>
            <p:nvPr/>
          </p:nvSpPr>
          <p:spPr>
            <a:xfrm>
              <a:off x="2139" y="5019"/>
              <a:ext cx="4569"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Sand tea noodles（沙茶面）</a:t>
              </a:r>
              <a:endParaRPr lang="zh-CN" altLang="en-US">
                <a:latin typeface="Times New Roman" panose="02020603050405020304" pitchFamily="18" charset="0"/>
                <a:cs typeface="Times New Roman" panose="02020603050405020304" pitchFamily="18" charset="0"/>
              </a:endParaRPr>
            </a:p>
          </p:txBody>
        </p:sp>
        <p:sp>
          <p:nvSpPr>
            <p:cNvPr id="12" name="文本框 11"/>
            <p:cNvSpPr txBox="1"/>
            <p:nvPr/>
          </p:nvSpPr>
          <p:spPr>
            <a:xfrm>
              <a:off x="8695" y="5019"/>
              <a:ext cx="4182"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Oyster frying（海蛎煎）</a:t>
              </a:r>
              <a:endParaRPr lang="zh-CN" altLang="en-US">
                <a:latin typeface="Times New Roman" panose="02020603050405020304" pitchFamily="18" charset="0"/>
                <a:cs typeface="Times New Roman" panose="02020603050405020304" pitchFamily="18" charset="0"/>
              </a:endParaRPr>
            </a:p>
          </p:txBody>
        </p:sp>
        <p:sp>
          <p:nvSpPr>
            <p:cNvPr id="13" name="文本框 12"/>
            <p:cNvSpPr txBox="1"/>
            <p:nvPr/>
          </p:nvSpPr>
          <p:spPr>
            <a:xfrm>
              <a:off x="2139" y="9250"/>
              <a:ext cx="4748"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bamboo shoot jelly（土笋冻）</a:t>
              </a:r>
              <a:endParaRPr lang="zh-CN" altLang="en-US">
                <a:latin typeface="Times New Roman" panose="02020603050405020304" pitchFamily="18" charset="0"/>
                <a:cs typeface="Times New Roman" panose="02020603050405020304" pitchFamily="18" charset="0"/>
              </a:endParaRPr>
            </a:p>
          </p:txBody>
        </p:sp>
        <p:sp>
          <p:nvSpPr>
            <p:cNvPr id="14" name="文本框 13"/>
            <p:cNvSpPr txBox="1"/>
            <p:nvPr/>
          </p:nvSpPr>
          <p:spPr>
            <a:xfrm>
              <a:off x="8731" y="9223"/>
              <a:ext cx="5353"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Burned meat dumplings（烧肉粽）</a:t>
              </a:r>
              <a:endParaRPr lang="zh-CN" altLang="en-US">
                <a:latin typeface="Times New Roman" panose="02020603050405020304" pitchFamily="18" charset="0"/>
                <a:cs typeface="Times New Roman" panose="02020603050405020304" pitchFamily="18" charset="0"/>
              </a:endParaRPr>
            </a:p>
          </p:txBody>
        </p:sp>
        <p:pic>
          <p:nvPicPr>
            <p:cNvPr id="111" name="图片 110"/>
            <p:cNvPicPr/>
            <p:nvPr>
              <p:custDataLst>
                <p:tags r:id="rId1"/>
              </p:custDataLst>
            </p:nvPr>
          </p:nvPicPr>
          <p:blipFill>
            <a:blip r:embed="rId2"/>
            <a:stretch>
              <a:fillRect/>
            </a:stretch>
          </p:blipFill>
          <p:spPr>
            <a:xfrm>
              <a:off x="2139" y="1483"/>
              <a:ext cx="4528" cy="3396"/>
            </a:xfrm>
            <a:prstGeom prst="rect">
              <a:avLst/>
            </a:prstGeom>
            <a:noFill/>
            <a:ln w="9525">
              <a:noFill/>
            </a:ln>
            <a:effectLst>
              <a:outerShdw blurRad="50800" dist="38100" dir="2700000" algn="tl" rotWithShape="0">
                <a:prstClr val="black">
                  <a:alpha val="40000"/>
                </a:prstClr>
              </a:outerShdw>
            </a:effectLst>
          </p:spPr>
        </p:pic>
        <p:pic>
          <p:nvPicPr>
            <p:cNvPr id="112" name="图片 111"/>
            <p:cNvPicPr/>
            <p:nvPr>
              <p:custDataLst>
                <p:tags r:id="rId3"/>
              </p:custDataLst>
            </p:nvPr>
          </p:nvPicPr>
          <p:blipFill>
            <a:blip r:embed="rId4"/>
            <a:stretch>
              <a:fillRect/>
            </a:stretch>
          </p:blipFill>
          <p:spPr>
            <a:xfrm>
              <a:off x="8731" y="1483"/>
              <a:ext cx="4056" cy="3424"/>
            </a:xfrm>
            <a:prstGeom prst="rect">
              <a:avLst/>
            </a:prstGeom>
            <a:noFill/>
            <a:ln w="9525">
              <a:noFill/>
            </a:ln>
            <a:effectLst>
              <a:outerShdw blurRad="50800" dist="38100" dir="2700000" algn="tl" rotWithShape="0">
                <a:prstClr val="black">
                  <a:alpha val="40000"/>
                </a:prstClr>
              </a:outerShdw>
            </a:effectLst>
          </p:spPr>
        </p:pic>
        <p:pic>
          <p:nvPicPr>
            <p:cNvPr id="113" name="图片 112"/>
            <p:cNvPicPr/>
            <p:nvPr>
              <p:custDataLst>
                <p:tags r:id="rId5"/>
              </p:custDataLst>
            </p:nvPr>
          </p:nvPicPr>
          <p:blipFill>
            <a:blip r:embed="rId6"/>
            <a:stretch>
              <a:fillRect/>
            </a:stretch>
          </p:blipFill>
          <p:spPr>
            <a:xfrm>
              <a:off x="2139" y="5739"/>
              <a:ext cx="4494" cy="3371"/>
            </a:xfrm>
            <a:prstGeom prst="rect">
              <a:avLst/>
            </a:prstGeom>
            <a:noFill/>
            <a:ln w="9525">
              <a:noFill/>
            </a:ln>
            <a:effectLst>
              <a:outerShdw blurRad="50800" dist="38100" dir="2700000" algn="tl" rotWithShape="0">
                <a:prstClr val="black">
                  <a:alpha val="40000"/>
                </a:prstClr>
              </a:outerShdw>
            </a:effectLst>
          </p:spPr>
        </p:pic>
        <p:pic>
          <p:nvPicPr>
            <p:cNvPr id="114" name="图片 113"/>
            <p:cNvPicPr/>
            <p:nvPr>
              <p:custDataLst>
                <p:tags r:id="rId7"/>
              </p:custDataLst>
            </p:nvPr>
          </p:nvPicPr>
          <p:blipFill>
            <a:blip r:embed="rId8"/>
            <a:stretch>
              <a:fillRect/>
            </a:stretch>
          </p:blipFill>
          <p:spPr>
            <a:xfrm>
              <a:off x="8695" y="5741"/>
              <a:ext cx="5265" cy="3260"/>
            </a:xfrm>
            <a:prstGeom prst="rect">
              <a:avLst/>
            </a:prstGeom>
            <a:noFill/>
            <a:ln w="9525">
              <a:noFill/>
            </a:ln>
            <a:effectLst>
              <a:outerShdw blurRad="50800" dist="38100" dir="2700000" algn="tl" rotWithShape="0">
                <a:prstClr val="black">
                  <a:alpha val="40000"/>
                </a:prstClr>
              </a:outerShdw>
            </a:effectLst>
          </p:spPr>
        </p:pic>
      </p:grpSp>
    </p:spTree>
    <p:custDataLst>
      <p:tags r:id="rId9"/>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Hotel</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2" name="文本框 1"/>
          <p:cNvSpPr txBox="1"/>
          <p:nvPr/>
        </p:nvSpPr>
        <p:spPr>
          <a:xfrm>
            <a:off x="4905375" y="1092835"/>
            <a:ext cx="3648075" cy="398780"/>
          </a:xfrm>
          <a:prstGeom prst="rect">
            <a:avLst/>
          </a:prstGeom>
          <a:noFill/>
          <a:ln w="28575">
            <a:solidFill>
              <a:schemeClr val="bg1">
                <a:lumMod val="75000"/>
              </a:schemeClr>
            </a:solidFill>
            <a:prstDash val="dash"/>
          </a:ln>
        </p:spPr>
        <p:txBody>
          <a:bodyPr wrap="square" rtlCol="0">
            <a:spAutoFit/>
          </a:bodyPr>
          <a:lstStyle/>
          <a:p>
            <a:r>
              <a:rPr lang="zh-CN" altLang="en-US" sz="2000" b="1">
                <a:latin typeface="Times New Roman" panose="02020603050405020304" pitchFamily="18" charset="0"/>
                <a:cs typeface="Times New Roman" panose="02020603050405020304" pitchFamily="18" charset="0"/>
              </a:rPr>
              <a:t>WuTong Fliport Hotel, Xiamen</a:t>
            </a:r>
            <a:endParaRPr lang="zh-CN" altLang="en-US" sz="2000" b="1">
              <a:latin typeface="Times New Roman" panose="02020603050405020304" pitchFamily="18" charset="0"/>
              <a:cs typeface="Times New Roman" panose="02020603050405020304" pitchFamily="18" charset="0"/>
            </a:endParaRPr>
          </a:p>
        </p:txBody>
      </p:sp>
      <p:pic>
        <p:nvPicPr>
          <p:cNvPr id="3" name="图片 16" descr="酒店外观夜景"/>
          <p:cNvPicPr>
            <a:picLocks noChangeAspect="1"/>
          </p:cNvPicPr>
          <p:nvPr>
            <p:custDataLst>
              <p:tags r:id="rId1"/>
            </p:custDataLst>
          </p:nvPr>
        </p:nvPicPr>
        <p:blipFill>
          <a:blip r:embed="rId2"/>
          <a:stretch>
            <a:fillRect/>
          </a:stretch>
        </p:blipFill>
        <p:spPr>
          <a:xfrm>
            <a:off x="214630" y="1014730"/>
            <a:ext cx="4324985" cy="2885440"/>
          </a:xfrm>
          <a:prstGeom prst="rect">
            <a:avLst/>
          </a:prstGeom>
          <a:noFill/>
          <a:ln w="9525">
            <a:noFill/>
          </a:ln>
        </p:spPr>
      </p:pic>
      <p:sp>
        <p:nvSpPr>
          <p:cNvPr id="4" name="文本框 3"/>
          <p:cNvSpPr txBox="1"/>
          <p:nvPr/>
        </p:nvSpPr>
        <p:spPr>
          <a:xfrm>
            <a:off x="4728210" y="1593215"/>
            <a:ext cx="6179185" cy="2306955"/>
          </a:xfrm>
          <a:prstGeom prst="rect">
            <a:avLst/>
          </a:prstGeom>
          <a:noFill/>
        </p:spPr>
        <p:txBody>
          <a:bodyPr wrap="square" rtlCol="0">
            <a:spAutoFit/>
          </a:bodyPr>
          <a:lstStyle/>
          <a:p>
            <a:pPr marL="285750" indent="-285750">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It </a:t>
            </a:r>
            <a:r>
              <a:rPr lang="zh-CN" altLang="en-US">
                <a:latin typeface="Times New Roman" panose="02020603050405020304" pitchFamily="18" charset="0"/>
                <a:cs typeface="Times New Roman" panose="02020603050405020304" pitchFamily="18" charset="0"/>
              </a:rPr>
              <a:t>is about 8 km and 15 mins by car from Xiamen Gaoqi International Airport.</a:t>
            </a:r>
            <a:endParaRPr lang="zh-CN" altLang="en-US">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The fare for taxi from the Airport to the hotel is around CNY 25 per way. (Please take the taxi which can provide the invoice for your trip)</a:t>
            </a:r>
            <a:endParaRPr lang="zh-CN" altLang="en-US">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In case of taking a taxi, please print the following note which shows taxi driver the address of WuTong Fliport Hotel, Xiamen, in both English and Chinese.</a:t>
            </a:r>
            <a:endParaRPr lang="zh-CN" altLang="en-US">
              <a:latin typeface="Times New Roman" panose="02020603050405020304" pitchFamily="18" charset="0"/>
              <a:cs typeface="Times New Roman" panose="02020603050405020304" pitchFamily="18" charset="0"/>
            </a:endParaRPr>
          </a:p>
        </p:txBody>
      </p:sp>
      <p:pic>
        <p:nvPicPr>
          <p:cNvPr id="7" name="图片 19" descr="中英地址"/>
          <p:cNvPicPr>
            <a:picLocks noChangeAspect="1"/>
          </p:cNvPicPr>
          <p:nvPr>
            <p:custDataLst>
              <p:tags r:id="rId3"/>
            </p:custDataLst>
          </p:nvPr>
        </p:nvPicPr>
        <p:blipFill>
          <a:blip r:embed="rId4"/>
          <a:stretch>
            <a:fillRect/>
          </a:stretch>
        </p:blipFill>
        <p:spPr>
          <a:xfrm>
            <a:off x="4973955" y="4001770"/>
            <a:ext cx="5688330" cy="2343150"/>
          </a:xfrm>
          <a:prstGeom prst="rect">
            <a:avLst/>
          </a:prstGeom>
          <a:noFill/>
          <a:ln w="9525">
            <a:solidFill>
              <a:schemeClr val="bg1">
                <a:lumMod val="75000"/>
              </a:schemeClr>
            </a:solidFill>
          </a:ln>
          <a:effectLst>
            <a:outerShdw blurRad="50800" dist="38100" dir="2700000" algn="tl" rotWithShape="0">
              <a:prstClr val="black">
                <a:alpha val="40000"/>
              </a:prstClr>
            </a:outerShdw>
          </a:effectLst>
        </p:spPr>
      </p:pic>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Hotel Location</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3" name="图片 2"/>
          <p:cNvPicPr>
            <a:picLocks noChangeAspect="1"/>
          </p:cNvPicPr>
          <p:nvPr>
            <p:custDataLst>
              <p:tags r:id="rId1"/>
            </p:custDataLst>
          </p:nvPr>
        </p:nvPicPr>
        <p:blipFill>
          <a:blip r:embed="rId2"/>
          <a:stretch>
            <a:fillRect/>
          </a:stretch>
        </p:blipFill>
        <p:spPr>
          <a:xfrm>
            <a:off x="3620135" y="922655"/>
            <a:ext cx="5181600" cy="556260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custDataLst>
      <p:tags r:id="rId3"/>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wm#"/>
  <p:tag name="KSO_WM_TEMPLATE_CATEGORY" val="custom"/>
  <p:tag name="KSO_WM_TEMPLATE_INDEX" val="20205081"/>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wm#"/>
  <p:tag name="KSO_WM_TEMPLATE_CATEGORY" val="custom"/>
  <p:tag name="KSO_WM_TEMPLATE_INDEX" val="20205081"/>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wm#"/>
  <p:tag name="KSO_WM_TEMPLATE_CATEGORY" val="custom"/>
  <p:tag name="KSO_WM_TEMPLATE_INDEX" val="20205081"/>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wm#"/>
  <p:tag name="KSO_WM_TEMPLATE_CATEGORY" val="custom"/>
  <p:tag name="KSO_WM_TEMPLATE_INDEX" val="20205081"/>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wm#"/>
  <p:tag name="KSO_WM_TEMPLATE_CATEGORY" val="custom"/>
  <p:tag name="KSO_WM_TEMPLATE_INDEX" val="20205081"/>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wm#"/>
  <p:tag name="KSO_WM_TEMPLATE_CATEGORY" val="custom"/>
  <p:tag name="KSO_WM_TEMPLATE_INDEX" val="20205081"/>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wm#"/>
  <p:tag name="KSO_WM_TEMPLATE_CATEGORY" val="custom"/>
  <p:tag name="KSO_WM_TEMPLATE_INDEX" val="20205081"/>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wm#"/>
  <p:tag name="KSO_WM_TEMPLATE_CATEGORY" val="custom"/>
  <p:tag name="KSO_WM_TEMPLATE_INDEX" val="20205081"/>
</p:tagLst>
</file>

<file path=ppt/tags/tag199.xml><?xml version="1.0" encoding="utf-8"?>
<p:tagLst xmlns:p="http://schemas.openxmlformats.org/presentationml/2006/main">
  <p:tag name="KSO_WM_BEAUTIFY_FLAG" val=""/>
  <p:tag name="TABLE_ENDDRAG_ORIGIN_RECT" val="801*436"/>
  <p:tag name="TABLE_ENDDRAG_RECT" val="52*65*801*436"/>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wm#"/>
  <p:tag name="KSO_WM_TEMPLATE_CATEGORY" val="custom"/>
  <p:tag name="KSO_WM_TEMPLATE_INDEX" val="20205081"/>
</p:tagLst>
</file>

<file path=ppt/tags/tag201.xml><?xml version="1.0" encoding="utf-8"?>
<p:tagLst xmlns:p="http://schemas.openxmlformats.org/presentationml/2006/main">
  <p:tag name="KSO_WM_BEAUTIFY_FLAG" val=""/>
  <p:tag name="TABLE_ENDDRAG_ORIGIN_RECT" val="801*436"/>
  <p:tag name="TABLE_ENDDRAG_RECT" val="52*65*801*436"/>
</p:tagLst>
</file>

<file path=ppt/tags/tag202.xml><?xml version="1.0" encoding="utf-8"?>
<p:tagLst xmlns:p="http://schemas.openxmlformats.org/presentationml/2006/main">
  <p:tag name="KSO_WM_BEAUTIFY_FLAG" val="#wm#"/>
  <p:tag name="KSO_WM_TEMPLATE_CATEGORY" val="custom"/>
  <p:tag name="KSO_WM_TEMPLATE_INDEX" val="20205081"/>
</p:tagLst>
</file>

<file path=ppt/tags/tag203.xml><?xml version="1.0" encoding="utf-8"?>
<p:tagLst xmlns:p="http://schemas.openxmlformats.org/presentationml/2006/main">
  <p:tag name="KSO_WM_BEAUTIFY_FLAG" val=""/>
  <p:tag name="TABLE_ENDDRAG_ORIGIN_RECT" val="801*436"/>
  <p:tag name="TABLE_ENDDRAG_RECT" val="52*65*801*436"/>
</p:tagLst>
</file>

<file path=ppt/tags/tag204.xml><?xml version="1.0" encoding="utf-8"?>
<p:tagLst xmlns:p="http://schemas.openxmlformats.org/presentationml/2006/main">
  <p:tag name="KSO_WM_BEAUTIFY_FLAG" val="#wm#"/>
  <p:tag name="KSO_WM_TEMPLATE_CATEGORY" val="custom"/>
  <p:tag name="KSO_WM_TEMPLATE_INDEX" val="20205081"/>
</p:tagLst>
</file>

<file path=ppt/tags/tag205.xml><?xml version="1.0" encoding="utf-8"?>
<p:tagLst xmlns:p="http://schemas.openxmlformats.org/presentationml/2006/main">
  <p:tag name="KSO_WM_BEAUTIFY_FLAG" val=""/>
  <p:tag name="TABLE_ENDDRAG_ORIGIN_RECT" val="801*436"/>
  <p:tag name="TABLE_ENDDRAG_RECT" val="52*65*801*436"/>
</p:tagLst>
</file>

<file path=ppt/tags/tag206.xml><?xml version="1.0" encoding="utf-8"?>
<p:tagLst xmlns:p="http://schemas.openxmlformats.org/presentationml/2006/main">
  <p:tag name="KSO_WM_BEAUTIFY_FLAG" val="#wm#"/>
  <p:tag name="KSO_WM_TEMPLATE_CATEGORY" val="custom"/>
  <p:tag name="KSO_WM_TEMPLATE_INDEX" val="20205081"/>
</p:tagLst>
</file>

<file path=ppt/tags/tag207.xml><?xml version="1.0" encoding="utf-8"?>
<p:tagLst xmlns:p="http://schemas.openxmlformats.org/presentationml/2006/main">
  <p:tag name="KSO_WM_BEAUTIFY_FLAG" val=""/>
  <p:tag name="TABLE_ENDDRAG_ORIGIN_RECT" val="801*436"/>
  <p:tag name="TABLE_ENDDRAG_RECT" val="52*65*801*436"/>
</p:tagLst>
</file>

<file path=ppt/tags/tag208.xml><?xml version="1.0" encoding="utf-8"?>
<p:tagLst xmlns:p="http://schemas.openxmlformats.org/presentationml/2006/main">
  <p:tag name="KSO_WM_BEAUTIFY_FLAG" val="#wm#"/>
  <p:tag name="KSO_WM_TEMPLATE_CATEGORY" val="custom"/>
  <p:tag name="KSO_WM_TEMPLATE_INDEX" val="20205081"/>
</p:tagLst>
</file>

<file path=ppt/tags/tag209.xml><?xml version="1.0" encoding="utf-8"?>
<p:tagLst xmlns:p="http://schemas.openxmlformats.org/presentationml/2006/main">
  <p:tag name="KSO_WM_BEAUTIFY_FLAG" val="#wm#"/>
  <p:tag name="KSO_WM_TEMPLATE_CATEGORY" val="custom"/>
  <p:tag name="KSO_WM_TEMPLATE_INDEX" val="2020508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wm#"/>
  <p:tag name="KSO_WM_TEMPLATE_CATEGORY" val="custom"/>
  <p:tag name="KSO_WM_TEMPLATE_INDEX" val="20205081"/>
</p:tagLst>
</file>

<file path=ppt/tags/tag211.xml><?xml version="1.0" encoding="utf-8"?>
<p:tagLst xmlns:p="http://schemas.openxmlformats.org/presentationml/2006/main">
  <p:tag name="KSO_WM_BEAUTIFY_FLAG" val="#wm#"/>
  <p:tag name="KSO_WM_TEMPLATE_CATEGORY" val="custom"/>
  <p:tag name="KSO_WM_TEMPLATE_INDEX" val="20205081"/>
</p:tagLst>
</file>

<file path=ppt/tags/tag212.xml><?xml version="1.0" encoding="utf-8"?>
<p:tagLst xmlns:p="http://schemas.openxmlformats.org/presentationml/2006/main">
  <p:tag name="KSO_WM_BEAUTIFY_FLAG" val="#wm#"/>
  <p:tag name="KSO_WM_TEMPLATE_CATEGORY" val="custom"/>
  <p:tag name="KSO_WM_TEMPLATE_INDEX" val="20205081"/>
</p:tagLst>
</file>

<file path=ppt/tags/tag213.xml><?xml version="1.0" encoding="utf-8"?>
<p:tagLst xmlns:p="http://schemas.openxmlformats.org/presentationml/2006/main">
  <p:tag name="KSO_WM_BEAUTIFY_FLAG" val="#wm#"/>
  <p:tag name="KSO_WM_TEMPLATE_CATEGORY" val="custom"/>
  <p:tag name="KSO_WM_TEMPLATE_INDEX" val="20205081"/>
</p:tagLst>
</file>

<file path=ppt/tags/tag214.xml><?xml version="1.0" encoding="utf-8"?>
<p:tagLst xmlns:p="http://schemas.openxmlformats.org/presentationml/2006/main">
  <p:tag name="KSO_WM_BEAUTIFY_FLAG" val="#wm#"/>
  <p:tag name="KSO_WM_TEMPLATE_CATEGORY" val="custom"/>
  <p:tag name="KSO_WM_TEMPLATE_INDEX" val="20205081"/>
</p:tagLst>
</file>

<file path=ppt/tags/tag21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6.xml><?xml version="1.0" encoding="utf-8"?>
<p:tagLst xmlns:p="http://schemas.openxmlformats.org/presentationml/2006/main">
  <p:tag name="COMMONDATA" val="eyJoZGlkIjoiNzFhODRjNzM4ZTIyY2IzMWE2MjlhZmNmOGVlODE1NzMifQ=="/>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7724</Words>
  <Application>WPS 演示</Application>
  <PresentationFormat>宽屏</PresentationFormat>
  <Paragraphs>507</Paragraphs>
  <Slides>21</Slides>
  <Notes>1</Notes>
  <HiddenSlides>0</HiddenSlides>
  <MMClips>0</MMClips>
  <ScaleCrop>false</ScaleCrop>
  <HeadingPairs>
    <vt:vector size="8" baseType="variant">
      <vt:variant>
        <vt:lpstr>已用的字体</vt:lpstr>
      </vt:variant>
      <vt:variant>
        <vt:i4>10</vt:i4>
      </vt:variant>
      <vt:variant>
        <vt:lpstr>主题</vt:lpstr>
      </vt:variant>
      <vt:variant>
        <vt:i4>2</vt:i4>
      </vt:variant>
      <vt:variant>
        <vt:lpstr>嵌入 OLE 服务器</vt:lpstr>
      </vt:variant>
      <vt:variant>
        <vt:i4>2</vt:i4>
      </vt:variant>
      <vt:variant>
        <vt:lpstr>幻灯片标题</vt:lpstr>
      </vt:variant>
      <vt:variant>
        <vt:i4>21</vt:i4>
      </vt:variant>
    </vt:vector>
  </HeadingPairs>
  <TitlesOfParts>
    <vt:vector size="35" baseType="lpstr">
      <vt:lpstr>Arial</vt:lpstr>
      <vt:lpstr>宋体</vt:lpstr>
      <vt:lpstr>Wingdings</vt:lpstr>
      <vt:lpstr>微软雅黑</vt:lpstr>
      <vt:lpstr>Wingdings</vt:lpstr>
      <vt:lpstr>Times New Roman</vt:lpstr>
      <vt:lpstr>Calibri</vt:lpstr>
      <vt:lpstr>Times New Roman</vt:lpstr>
      <vt:lpstr>Calibri</vt:lpstr>
      <vt:lpstr>Arial Unicode MS</vt:lpstr>
      <vt:lpstr>Office 主题​​</vt:lpstr>
      <vt:lpstr>1_Office 主题​​</vt:lpstr>
      <vt:lpstr>Package</vt:lpstr>
      <vt:lpstr>Package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Time: 19:00-21:00,10, Oct. 2023   Venue：TBD </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63135</dc:creator>
  <cp:lastModifiedBy>QI Xu</cp:lastModifiedBy>
  <cp:revision>183</cp:revision>
  <dcterms:created xsi:type="dcterms:W3CDTF">2019-06-19T02:08:00Z</dcterms:created>
  <dcterms:modified xsi:type="dcterms:W3CDTF">2023-09-27T06:05:21Z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ICV">
    <vt:lpwstr>DADB38158A924EF9B9EDA58CE97A9360_11</vt:lpwstr>
  </property>
</Properties>
</file>