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33" r:id="rId2"/>
    <p:sldId id="332" r:id="rId3"/>
    <p:sldId id="335" r:id="rId4"/>
    <p:sldId id="33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EE2F0"/>
    <a:srgbClr val="66FFFF"/>
    <a:srgbClr val="7BD8EB"/>
    <a:srgbClr val="33CC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28640E3-DB96-4134-B9BD-99605655C962}" v="1" dt="2022-01-21T07:34:37.51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12" y="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im Younsun" userId="ef4cf3407976d3f2" providerId="LiveId" clId="{128640E3-DB96-4134-B9BD-99605655C962}"/>
    <pc:docChg chg="undo custSel modSld">
      <pc:chgData name="Kim Younsun" userId="ef4cf3407976d3f2" providerId="LiveId" clId="{128640E3-DB96-4134-B9BD-99605655C962}" dt="2022-01-21T07:37:02.067" v="58" actId="6549"/>
      <pc:docMkLst>
        <pc:docMk/>
      </pc:docMkLst>
      <pc:sldChg chg="addSp delSp modSp mod">
        <pc:chgData name="Kim Younsun" userId="ef4cf3407976d3f2" providerId="LiveId" clId="{128640E3-DB96-4134-B9BD-99605655C962}" dt="2022-01-21T07:34:45.156" v="2" actId="1076"/>
        <pc:sldMkLst>
          <pc:docMk/>
          <pc:sldMk cId="2260967699" sldId="332"/>
        </pc:sldMkLst>
        <pc:spChg chg="add mod">
          <ac:chgData name="Kim Younsun" userId="ef4cf3407976d3f2" providerId="LiveId" clId="{128640E3-DB96-4134-B9BD-99605655C962}" dt="2022-01-21T07:34:45.156" v="2" actId="1076"/>
          <ac:spMkLst>
            <pc:docMk/>
            <pc:sldMk cId="2260967699" sldId="332"/>
            <ac:spMk id="36" creationId="{5C8E1A00-6B16-44D7-AAEB-4BD8A0BEDCFA}"/>
          </ac:spMkLst>
        </pc:spChg>
        <pc:spChg chg="add mod">
          <ac:chgData name="Kim Younsun" userId="ef4cf3407976d3f2" providerId="LiveId" clId="{128640E3-DB96-4134-B9BD-99605655C962}" dt="2022-01-21T07:34:45.156" v="2" actId="1076"/>
          <ac:spMkLst>
            <pc:docMk/>
            <pc:sldMk cId="2260967699" sldId="332"/>
            <ac:spMk id="37" creationId="{B2D76D3F-AEAB-48E2-BDC9-7A8E9882DDCC}"/>
          </ac:spMkLst>
        </pc:spChg>
        <pc:spChg chg="add mod">
          <ac:chgData name="Kim Younsun" userId="ef4cf3407976d3f2" providerId="LiveId" clId="{128640E3-DB96-4134-B9BD-99605655C962}" dt="2022-01-21T07:34:45.156" v="2" actId="1076"/>
          <ac:spMkLst>
            <pc:docMk/>
            <pc:sldMk cId="2260967699" sldId="332"/>
            <ac:spMk id="38" creationId="{814D4CB5-3917-4603-B1AE-C483BCF51478}"/>
          </ac:spMkLst>
        </pc:spChg>
        <pc:spChg chg="add mod">
          <ac:chgData name="Kim Younsun" userId="ef4cf3407976d3f2" providerId="LiveId" clId="{128640E3-DB96-4134-B9BD-99605655C962}" dt="2022-01-21T07:34:45.156" v="2" actId="1076"/>
          <ac:spMkLst>
            <pc:docMk/>
            <pc:sldMk cId="2260967699" sldId="332"/>
            <ac:spMk id="39" creationId="{D3F4F267-EF7B-49A3-9E5C-2350DC51ABB3}"/>
          </ac:spMkLst>
        </pc:spChg>
        <pc:spChg chg="del">
          <ac:chgData name="Kim Younsun" userId="ef4cf3407976d3f2" providerId="LiveId" clId="{128640E3-DB96-4134-B9BD-99605655C962}" dt="2022-01-21T07:34:37.132" v="0" actId="478"/>
          <ac:spMkLst>
            <pc:docMk/>
            <pc:sldMk cId="2260967699" sldId="332"/>
            <ac:spMk id="40" creationId="{1C0FC4E9-5575-4593-9417-9CA4D209A0E3}"/>
          </ac:spMkLst>
        </pc:spChg>
        <pc:spChg chg="del">
          <ac:chgData name="Kim Younsun" userId="ef4cf3407976d3f2" providerId="LiveId" clId="{128640E3-DB96-4134-B9BD-99605655C962}" dt="2022-01-21T07:34:37.132" v="0" actId="478"/>
          <ac:spMkLst>
            <pc:docMk/>
            <pc:sldMk cId="2260967699" sldId="332"/>
            <ac:spMk id="41" creationId="{1C0FC4E9-5575-4593-9417-9CA4D209A0E3}"/>
          </ac:spMkLst>
        </pc:spChg>
        <pc:spChg chg="del">
          <ac:chgData name="Kim Younsun" userId="ef4cf3407976d3f2" providerId="LiveId" clId="{128640E3-DB96-4134-B9BD-99605655C962}" dt="2022-01-21T07:34:37.132" v="0" actId="478"/>
          <ac:spMkLst>
            <pc:docMk/>
            <pc:sldMk cId="2260967699" sldId="332"/>
            <ac:spMk id="46" creationId="{1C0FC4E9-5575-4593-9417-9CA4D209A0E3}"/>
          </ac:spMkLst>
        </pc:spChg>
        <pc:spChg chg="del">
          <ac:chgData name="Kim Younsun" userId="ef4cf3407976d3f2" providerId="LiveId" clId="{128640E3-DB96-4134-B9BD-99605655C962}" dt="2022-01-21T07:34:37.132" v="0" actId="478"/>
          <ac:spMkLst>
            <pc:docMk/>
            <pc:sldMk cId="2260967699" sldId="332"/>
            <ac:spMk id="47" creationId="{1C0FC4E9-5575-4593-9417-9CA4D209A0E3}"/>
          </ac:spMkLst>
        </pc:spChg>
        <pc:spChg chg="del">
          <ac:chgData name="Kim Younsun" userId="ef4cf3407976d3f2" providerId="LiveId" clId="{128640E3-DB96-4134-B9BD-99605655C962}" dt="2022-01-21T07:34:37.132" v="0" actId="478"/>
          <ac:spMkLst>
            <pc:docMk/>
            <pc:sldMk cId="2260967699" sldId="332"/>
            <ac:spMk id="51" creationId="{1C0FC4E9-5575-4593-9417-9CA4D209A0E3}"/>
          </ac:spMkLst>
        </pc:spChg>
        <pc:spChg chg="del">
          <ac:chgData name="Kim Younsun" userId="ef4cf3407976d3f2" providerId="LiveId" clId="{128640E3-DB96-4134-B9BD-99605655C962}" dt="2022-01-21T07:34:37.132" v="0" actId="478"/>
          <ac:spMkLst>
            <pc:docMk/>
            <pc:sldMk cId="2260967699" sldId="332"/>
            <ac:spMk id="52" creationId="{1C0FC4E9-5575-4593-9417-9CA4D209A0E3}"/>
          </ac:spMkLst>
        </pc:spChg>
        <pc:spChg chg="add mod">
          <ac:chgData name="Kim Younsun" userId="ef4cf3407976d3f2" providerId="LiveId" clId="{128640E3-DB96-4134-B9BD-99605655C962}" dt="2022-01-21T07:34:45.156" v="2" actId="1076"/>
          <ac:spMkLst>
            <pc:docMk/>
            <pc:sldMk cId="2260967699" sldId="332"/>
            <ac:spMk id="56" creationId="{648AB6A0-943B-4A0A-AB8F-AD5D0B67081E}"/>
          </ac:spMkLst>
        </pc:spChg>
        <pc:spChg chg="add mod">
          <ac:chgData name="Kim Younsun" userId="ef4cf3407976d3f2" providerId="LiveId" clId="{128640E3-DB96-4134-B9BD-99605655C962}" dt="2022-01-21T07:34:45.156" v="2" actId="1076"/>
          <ac:spMkLst>
            <pc:docMk/>
            <pc:sldMk cId="2260967699" sldId="332"/>
            <ac:spMk id="57" creationId="{FF143431-58BC-4F88-A033-597E3653F91E}"/>
          </ac:spMkLst>
        </pc:spChg>
      </pc:sldChg>
      <pc:sldChg chg="modSp mod">
        <pc:chgData name="Kim Younsun" userId="ef4cf3407976d3f2" providerId="LiveId" clId="{128640E3-DB96-4134-B9BD-99605655C962}" dt="2022-01-21T07:37:02.067" v="58" actId="6549"/>
        <pc:sldMkLst>
          <pc:docMk/>
          <pc:sldMk cId="499480481" sldId="336"/>
        </pc:sldMkLst>
        <pc:spChg chg="mod">
          <ac:chgData name="Kim Younsun" userId="ef4cf3407976d3f2" providerId="LiveId" clId="{128640E3-DB96-4134-B9BD-99605655C962}" dt="2022-01-21T07:36:02.147" v="39" actId="20577"/>
          <ac:spMkLst>
            <pc:docMk/>
            <pc:sldMk cId="499480481" sldId="336"/>
            <ac:spMk id="16" creationId="{1C0FC4E9-5575-4593-9417-9CA4D209A0E3}"/>
          </ac:spMkLst>
        </pc:spChg>
        <pc:spChg chg="mod">
          <ac:chgData name="Kim Younsun" userId="ef4cf3407976d3f2" providerId="LiveId" clId="{128640E3-DB96-4134-B9BD-99605655C962}" dt="2022-01-21T07:37:02.067" v="58" actId="6549"/>
          <ac:spMkLst>
            <pc:docMk/>
            <pc:sldMk cId="499480481" sldId="336"/>
            <ac:spMk id="17" creationId="{1C0FC4E9-5575-4593-9417-9CA4D209A0E3}"/>
          </ac:spMkLst>
        </pc:spChg>
      </pc:sldChg>
    </pc:docChg>
  </pc:docChgLst>
  <pc:docChgLst>
    <pc:chgData name="Kim Younsun" userId="ef4cf3407976d3f2" providerId="LiveId" clId="{436EEA80-681B-44C5-9B48-9BFD3D38195F}"/>
    <pc:docChg chg="undo custSel modSld">
      <pc:chgData name="Kim Younsun" userId="ef4cf3407976d3f2" providerId="LiveId" clId="{436EEA80-681B-44C5-9B48-9BFD3D38195F}" dt="2022-01-20T12:28:13.619" v="36" actId="20577"/>
      <pc:docMkLst>
        <pc:docMk/>
      </pc:docMkLst>
      <pc:sldChg chg="modSp mod">
        <pc:chgData name="Kim Younsun" userId="ef4cf3407976d3f2" providerId="LiveId" clId="{436EEA80-681B-44C5-9B48-9BFD3D38195F}" dt="2022-01-20T12:28:13.619" v="36" actId="20577"/>
        <pc:sldMkLst>
          <pc:docMk/>
          <pc:sldMk cId="730947628" sldId="335"/>
        </pc:sldMkLst>
        <pc:spChg chg="mod">
          <ac:chgData name="Kim Younsun" userId="ef4cf3407976d3f2" providerId="LiveId" clId="{436EEA80-681B-44C5-9B48-9BFD3D38195F}" dt="2022-01-20T12:27:49.735" v="6" actId="6549"/>
          <ac:spMkLst>
            <pc:docMk/>
            <pc:sldMk cId="730947628" sldId="335"/>
            <ac:spMk id="19" creationId="{1C0FC4E9-5575-4593-9417-9CA4D209A0E3}"/>
          </ac:spMkLst>
        </pc:spChg>
        <pc:spChg chg="mod">
          <ac:chgData name="Kim Younsun" userId="ef4cf3407976d3f2" providerId="LiveId" clId="{436EEA80-681B-44C5-9B48-9BFD3D38195F}" dt="2022-01-20T12:28:13.619" v="36" actId="20577"/>
          <ac:spMkLst>
            <pc:docMk/>
            <pc:sldMk cId="730947628" sldId="335"/>
            <ac:spMk id="20" creationId="{1C0FC4E9-5575-4593-9417-9CA4D209A0E3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직사각형 7"/>
          <p:cNvSpPr/>
          <p:nvPr userDrawn="1"/>
        </p:nvSpPr>
        <p:spPr>
          <a:xfrm>
            <a:off x="0" y="4"/>
            <a:ext cx="12192000" cy="6857996"/>
          </a:xfrm>
          <a:prstGeom prst="rect">
            <a:avLst/>
          </a:prstGeom>
          <a:gradFill flip="none" rotWithShape="1">
            <a:gsLst>
              <a:gs pos="0">
                <a:srgbClr val="044EA2">
                  <a:shade val="30000"/>
                  <a:satMod val="115000"/>
                </a:srgbClr>
              </a:gs>
              <a:gs pos="50000">
                <a:srgbClr val="044EA2">
                  <a:shade val="67500"/>
                  <a:satMod val="115000"/>
                </a:srgbClr>
              </a:gs>
              <a:gs pos="100000">
                <a:srgbClr val="044EA2">
                  <a:shade val="100000"/>
                  <a:satMod val="115000"/>
                </a:srgbClr>
              </a:gs>
            </a:gsLst>
            <a:lin ang="18900000" scaled="1"/>
            <a:tileRect/>
          </a:gradFill>
          <a:ln w="12700" cap="flat" cmpd="sng" algn="ctr">
            <a:solidFill>
              <a:srgbClr val="044EA2">
                <a:shade val="50000"/>
              </a:srgbClr>
            </a:solidFill>
            <a:prstDash val="solid"/>
            <a:miter lim="800000"/>
          </a:ln>
          <a:effectLst/>
        </p:spPr>
        <p:txBody>
          <a:bodyPr lIns="84853" tIns="42427" rIns="84853" bIns="42427" rtlCol="0" anchor="ctr"/>
          <a:lstStyle/>
          <a:p>
            <a:pPr marL="0" marR="0" lvl="0" indent="0" algn="ctr" defTabSz="848437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7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굴림" panose="020B0600000101010101" pitchFamily="50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914826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33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55" indent="0">
              <a:buNone/>
              <a:defRPr sz="2800"/>
            </a:lvl2pPr>
            <a:lvl3pPr marL="914309" indent="0">
              <a:buNone/>
              <a:defRPr sz="2400"/>
            </a:lvl3pPr>
            <a:lvl4pPr marL="1371464" indent="0">
              <a:buNone/>
              <a:defRPr sz="2000"/>
            </a:lvl4pPr>
            <a:lvl5pPr marL="1828618" indent="0">
              <a:buNone/>
              <a:defRPr sz="2000"/>
            </a:lvl5pPr>
            <a:lvl6pPr marL="2285774" indent="0">
              <a:buNone/>
              <a:defRPr sz="2000"/>
            </a:lvl6pPr>
            <a:lvl7pPr marL="2742926" indent="0">
              <a:buNone/>
              <a:defRPr sz="2000"/>
            </a:lvl7pPr>
            <a:lvl8pPr marL="3200080" indent="0">
              <a:buNone/>
              <a:defRPr sz="2000"/>
            </a:lvl8pPr>
            <a:lvl9pPr marL="3657235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55" indent="0">
              <a:buNone/>
              <a:defRPr sz="1400"/>
            </a:lvl2pPr>
            <a:lvl3pPr marL="914309" indent="0">
              <a:buNone/>
              <a:defRPr sz="1200"/>
            </a:lvl3pPr>
            <a:lvl4pPr marL="1371464" indent="0">
              <a:buNone/>
              <a:defRPr sz="1000"/>
            </a:lvl4pPr>
            <a:lvl5pPr marL="1828618" indent="0">
              <a:buNone/>
              <a:defRPr sz="1000"/>
            </a:lvl5pPr>
            <a:lvl6pPr marL="2285774" indent="0">
              <a:buNone/>
              <a:defRPr sz="1000"/>
            </a:lvl6pPr>
            <a:lvl7pPr marL="2742926" indent="0">
              <a:buNone/>
              <a:defRPr sz="1000"/>
            </a:lvl7pPr>
            <a:lvl8pPr marL="3200080" indent="0">
              <a:buNone/>
              <a:defRPr sz="1000"/>
            </a:lvl8pPr>
            <a:lvl9pPr marL="3657235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25298-F688-4150-B34C-CD8101999BC3}" type="datetimeFigureOut">
              <a:rPr lang="en-US" smtClean="0"/>
              <a:t>1/21/2022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E0DAE-A1C9-4D60-BA3C-4F78DD3939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1591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25298-F688-4150-B34C-CD8101999BC3}" type="datetimeFigureOut">
              <a:rPr lang="en-US" smtClean="0"/>
              <a:t>1/21/2022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E0DAE-A1C9-4D60-BA3C-4F78DD3939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1248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3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25298-F688-4150-B34C-CD8101999BC3}" type="datetimeFigureOut">
              <a:rPr lang="en-US" smtClean="0"/>
              <a:t>1/21/2022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E0DAE-A1C9-4D60-BA3C-4F78DD3939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0210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013061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hasCustomPrompt="1"/>
          </p:nvPr>
        </p:nvSpPr>
        <p:spPr>
          <a:xfrm>
            <a:off x="338669" y="203203"/>
            <a:ext cx="11514667" cy="493183"/>
          </a:xfrm>
        </p:spPr>
        <p:txBody>
          <a:bodyPr>
            <a:noAutofit/>
          </a:bodyPr>
          <a:lstStyle>
            <a:lvl1pPr>
              <a:defRPr sz="3200" b="1">
                <a:latin typeface="+mn-lt"/>
              </a:defRPr>
            </a:lvl1pPr>
          </a:lstStyle>
          <a:p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 hasCustomPrompt="1"/>
          </p:nvPr>
        </p:nvSpPr>
        <p:spPr>
          <a:xfrm>
            <a:off x="338669" y="896815"/>
            <a:ext cx="11514667" cy="5521409"/>
          </a:xfrm>
        </p:spPr>
        <p:txBody>
          <a:bodyPr/>
          <a:lstStyle>
            <a:lvl1pPr marL="268261" indent="-268261">
              <a:lnSpc>
                <a:spcPct val="120000"/>
              </a:lnSpc>
              <a:spcBef>
                <a:spcPts val="0"/>
              </a:spcBef>
              <a:buClr>
                <a:schemeClr val="accent5">
                  <a:lumMod val="75000"/>
                </a:schemeClr>
              </a:buClr>
              <a:buFont typeface="Verdana" panose="020B0604030504040204" pitchFamily="34" charset="0"/>
              <a:buChar char="◊"/>
              <a:defRPr sz="1800" baseline="0"/>
            </a:lvl1pPr>
            <a:lvl2pPr marL="626999" indent="-271436">
              <a:lnSpc>
                <a:spcPct val="120000"/>
              </a:lnSpc>
              <a:spcBef>
                <a:spcPts val="0"/>
              </a:spcBef>
              <a:buClr>
                <a:schemeClr val="accent5">
                  <a:lumMod val="75000"/>
                </a:schemeClr>
              </a:buClr>
              <a:buFont typeface="Symbol" panose="05050102010706020507" pitchFamily="18" charset="2"/>
              <a:buChar char=""/>
              <a:defRPr sz="1600" baseline="0"/>
            </a:lvl2pPr>
            <a:lvl3pPr marL="896850" indent="-177784">
              <a:lnSpc>
                <a:spcPct val="120000"/>
              </a:lnSpc>
              <a:spcBef>
                <a:spcPts val="0"/>
              </a:spcBef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§"/>
              <a:defRPr sz="1400" baseline="0"/>
            </a:lvl3pPr>
            <a:lvl4pPr marL="1165110" indent="-177784">
              <a:lnSpc>
                <a:spcPct val="120000"/>
              </a:lnSpc>
              <a:spcBef>
                <a:spcPts val="0"/>
              </a:spcBef>
              <a:buClr>
                <a:schemeClr val="accent5">
                  <a:lumMod val="75000"/>
                </a:schemeClr>
              </a:buClr>
              <a:tabLst>
                <a:tab pos="1165110" algn="l"/>
              </a:tabLst>
              <a:defRPr sz="1400" baseline="0"/>
            </a:lvl4pPr>
          </a:lstStyle>
          <a:p>
            <a:pPr lvl="0"/>
            <a:r>
              <a:rPr lang="en-US" altLang="ko-KR" dirty="0"/>
              <a:t>Text level 1</a:t>
            </a:r>
          </a:p>
          <a:p>
            <a:pPr lvl="1"/>
            <a:r>
              <a:rPr lang="en-US" altLang="ko-KR" dirty="0"/>
              <a:t>Text level 2</a:t>
            </a:r>
          </a:p>
          <a:p>
            <a:pPr lvl="2"/>
            <a:r>
              <a:rPr lang="en-US" altLang="ko-KR" dirty="0"/>
              <a:t>Text level 3</a:t>
            </a:r>
          </a:p>
          <a:p>
            <a:pPr lvl="3"/>
            <a:r>
              <a:rPr lang="en-US" altLang="ko-KR" dirty="0"/>
              <a:t>Text level 4</a:t>
            </a:r>
            <a:endParaRPr lang="ko-KR" altLang="en-US" dirty="0"/>
          </a:p>
        </p:txBody>
      </p:sp>
      <p:sp>
        <p:nvSpPr>
          <p:cNvPr id="9" name="직사각형 8"/>
          <p:cNvSpPr/>
          <p:nvPr userDrawn="1"/>
        </p:nvSpPr>
        <p:spPr>
          <a:xfrm>
            <a:off x="1" y="733456"/>
            <a:ext cx="10692000" cy="54000"/>
          </a:xfrm>
          <a:prstGeom prst="rect">
            <a:avLst/>
          </a:prstGeom>
          <a:gradFill flip="none" rotWithShape="1">
            <a:gsLst>
              <a:gs pos="0">
                <a:srgbClr val="044EA2"/>
              </a:gs>
              <a:gs pos="50000">
                <a:srgbClr val="044EA2">
                  <a:shade val="67500"/>
                  <a:satMod val="115000"/>
                  <a:lumMod val="96000"/>
                  <a:lumOff val="4000"/>
                </a:srgbClr>
              </a:gs>
              <a:gs pos="100000">
                <a:srgbClr val="044EA2">
                  <a:shade val="100000"/>
                  <a:satMod val="115000"/>
                  <a:lumMod val="90000"/>
                  <a:lumOff val="10000"/>
                </a:srgbClr>
              </a:gs>
            </a:gsLst>
            <a:lin ang="0" scaled="1"/>
            <a:tileRect/>
          </a:gradFill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84853" tIns="42427" rIns="84853" bIns="4242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848437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7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굴림" panose="020B0600000101010101" pitchFamily="50" charset="-127"/>
              <a:cs typeface="+mn-cs"/>
            </a:endParaRPr>
          </a:p>
        </p:txBody>
      </p:sp>
      <p:sp>
        <p:nvSpPr>
          <p:cNvPr id="16" name="직사각형 15"/>
          <p:cNvSpPr/>
          <p:nvPr userDrawn="1"/>
        </p:nvSpPr>
        <p:spPr>
          <a:xfrm>
            <a:off x="6" y="6618652"/>
            <a:ext cx="12191999" cy="241947"/>
          </a:xfrm>
          <a:prstGeom prst="rect">
            <a:avLst/>
          </a:prstGeom>
          <a:gradFill flip="none" rotWithShape="1">
            <a:gsLst>
              <a:gs pos="0">
                <a:srgbClr val="044EA2">
                  <a:shade val="30000"/>
                  <a:satMod val="115000"/>
                </a:srgbClr>
              </a:gs>
              <a:gs pos="50000">
                <a:srgbClr val="044EA2">
                  <a:shade val="67500"/>
                  <a:satMod val="115000"/>
                </a:srgbClr>
              </a:gs>
              <a:gs pos="100000">
                <a:srgbClr val="044EA2">
                  <a:shade val="100000"/>
                  <a:satMod val="115000"/>
                </a:srgbClr>
              </a:gs>
            </a:gsLst>
            <a:lin ang="18900000" scaled="1"/>
            <a:tileRect/>
          </a:gradFill>
          <a:ln w="12700" cap="flat" cmpd="sng" algn="ctr">
            <a:noFill/>
            <a:prstDash val="solid"/>
            <a:miter lim="800000"/>
          </a:ln>
          <a:effectLst/>
        </p:spPr>
        <p:txBody>
          <a:bodyPr lIns="84853" tIns="42427" rIns="84853" bIns="42427" rtlCol="0" anchor="ctr"/>
          <a:lstStyle/>
          <a:p>
            <a:pPr marL="0" marR="0" lvl="0" indent="0" algn="ctr" defTabSz="848437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7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굴림" panose="020B0600000101010101" pitchFamily="50" charset="-127"/>
              <a:cs typeface="+mn-cs"/>
            </a:endParaRPr>
          </a:p>
        </p:txBody>
      </p:sp>
      <p:pic>
        <p:nvPicPr>
          <p:cNvPr id="17" name="Picture 2" descr="I:\YISSUE\삼성\그래픽 모티브\아이콘\브랜딩4-1(아이콘)-13.png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" t="66397" r="22935" b="11672"/>
          <a:stretch/>
        </p:blipFill>
        <p:spPr bwMode="auto">
          <a:xfrm>
            <a:off x="10897973" y="6486755"/>
            <a:ext cx="1295625" cy="373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2" descr="I:\YISSUE\삼성\그래픽 모티브\아이콘\브랜딩4-1(아이콘)-13.png"/>
          <p:cNvPicPr>
            <a:picLocks noChangeAspect="1" noChangeArrowheads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" t="51595" r="42041" b="26474"/>
          <a:stretch/>
        </p:blipFill>
        <p:spPr bwMode="auto">
          <a:xfrm flipH="1">
            <a:off x="4" y="6486764"/>
            <a:ext cx="974389" cy="3738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그림 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9647" y="568893"/>
            <a:ext cx="1427813" cy="3796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87225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1" y="1709746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1" y="4589471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5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0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46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61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77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29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08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23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25298-F688-4150-B34C-CD8101999BC3}" type="datetimeFigureOut">
              <a:rPr lang="en-US" smtClean="0"/>
              <a:t>1/21/2022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E0DAE-A1C9-4D60-BA3C-4F78DD3939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1232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25298-F688-4150-B34C-CD8101999BC3}" type="datetimeFigureOut">
              <a:rPr lang="en-US" smtClean="0"/>
              <a:t>1/21/2022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E0DAE-A1C9-4D60-BA3C-4F78DD3939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8856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9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55" indent="0">
              <a:buNone/>
              <a:defRPr sz="2000" b="1"/>
            </a:lvl2pPr>
            <a:lvl3pPr marL="914309" indent="0">
              <a:buNone/>
              <a:defRPr sz="1800" b="1"/>
            </a:lvl3pPr>
            <a:lvl4pPr marL="1371464" indent="0">
              <a:buNone/>
              <a:defRPr sz="1600" b="1"/>
            </a:lvl4pPr>
            <a:lvl5pPr marL="1828618" indent="0">
              <a:buNone/>
              <a:defRPr sz="1600" b="1"/>
            </a:lvl5pPr>
            <a:lvl6pPr marL="2285774" indent="0">
              <a:buNone/>
              <a:defRPr sz="1600" b="1"/>
            </a:lvl6pPr>
            <a:lvl7pPr marL="2742926" indent="0">
              <a:buNone/>
              <a:defRPr sz="1600" b="1"/>
            </a:lvl7pPr>
            <a:lvl8pPr marL="3200080" indent="0">
              <a:buNone/>
              <a:defRPr sz="1600" b="1"/>
            </a:lvl8pPr>
            <a:lvl9pPr marL="3657235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3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55" indent="0">
              <a:buNone/>
              <a:defRPr sz="2000" b="1"/>
            </a:lvl2pPr>
            <a:lvl3pPr marL="914309" indent="0">
              <a:buNone/>
              <a:defRPr sz="1800" b="1"/>
            </a:lvl3pPr>
            <a:lvl4pPr marL="1371464" indent="0">
              <a:buNone/>
              <a:defRPr sz="1600" b="1"/>
            </a:lvl4pPr>
            <a:lvl5pPr marL="1828618" indent="0">
              <a:buNone/>
              <a:defRPr sz="1600" b="1"/>
            </a:lvl5pPr>
            <a:lvl6pPr marL="2285774" indent="0">
              <a:buNone/>
              <a:defRPr sz="1600" b="1"/>
            </a:lvl6pPr>
            <a:lvl7pPr marL="2742926" indent="0">
              <a:buNone/>
              <a:defRPr sz="1600" b="1"/>
            </a:lvl7pPr>
            <a:lvl8pPr marL="3200080" indent="0">
              <a:buNone/>
              <a:defRPr sz="1600" b="1"/>
            </a:lvl8pPr>
            <a:lvl9pPr marL="3657235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3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25298-F688-4150-B34C-CD8101999BC3}" type="datetimeFigureOut">
              <a:rPr lang="en-US" smtClean="0"/>
              <a:t>1/21/2022</a:t>
            </a:fld>
            <a:endParaRPr 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E0DAE-A1C9-4D60-BA3C-4F78DD3939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649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25298-F688-4150-B34C-CD8101999BC3}" type="datetimeFigureOut">
              <a:rPr lang="en-US" smtClean="0"/>
              <a:t>1/21/2022</a:t>
            </a:fld>
            <a:endParaRPr 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E0DAE-A1C9-4D60-BA3C-4F78DD3939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4955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25298-F688-4150-B34C-CD8101999BC3}" type="datetimeFigureOut">
              <a:rPr lang="en-US" smtClean="0"/>
              <a:t>1/21/2022</a:t>
            </a:fld>
            <a:endParaRPr 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E0DAE-A1C9-4D60-BA3C-4F78DD3939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469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33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55" indent="0">
              <a:buNone/>
              <a:defRPr sz="1400"/>
            </a:lvl2pPr>
            <a:lvl3pPr marL="914309" indent="0">
              <a:buNone/>
              <a:defRPr sz="1200"/>
            </a:lvl3pPr>
            <a:lvl4pPr marL="1371464" indent="0">
              <a:buNone/>
              <a:defRPr sz="1000"/>
            </a:lvl4pPr>
            <a:lvl5pPr marL="1828618" indent="0">
              <a:buNone/>
              <a:defRPr sz="1000"/>
            </a:lvl5pPr>
            <a:lvl6pPr marL="2285774" indent="0">
              <a:buNone/>
              <a:defRPr sz="1000"/>
            </a:lvl6pPr>
            <a:lvl7pPr marL="2742926" indent="0">
              <a:buNone/>
              <a:defRPr sz="1000"/>
            </a:lvl7pPr>
            <a:lvl8pPr marL="3200080" indent="0">
              <a:buNone/>
              <a:defRPr sz="1000"/>
            </a:lvl8pPr>
            <a:lvl9pPr marL="3657235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25298-F688-4150-B34C-CD8101999BC3}" type="datetimeFigureOut">
              <a:rPr lang="en-US" smtClean="0"/>
              <a:t>1/21/2022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E0DAE-A1C9-4D60-BA3C-4F78DD3939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5177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B25298-F688-4150-B34C-CD8101999BC3}" type="datetimeFigureOut">
              <a:rPr lang="en-US" smtClean="0"/>
              <a:t>1/21/2022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7E0DAE-A1C9-4D60-BA3C-4F78DD3939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5713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l" defTabSz="914309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78" indent="-228578" algn="l" defTabSz="914309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34" indent="-228578" algn="l" defTabSz="91430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86" indent="-228578" algn="l" defTabSz="91430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40" indent="-228578" algn="l" defTabSz="91430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195" indent="-228578" algn="l" defTabSz="91430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349" indent="-228578" algn="l" defTabSz="91430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04" indent="-228578" algn="l" defTabSz="91430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658" indent="-228578" algn="l" defTabSz="91430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814" indent="-228578" algn="l" defTabSz="91430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55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09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64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18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74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26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80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35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GTW Schedule for Week 1 (Jan 17</a:t>
            </a:r>
            <a:r>
              <a:rPr lang="en-US" sz="2800" baseline="30000" dirty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~ Jan 21</a:t>
            </a:r>
            <a:r>
              <a:rPr lang="en-US" sz="2800" baseline="30000" dirty="0">
                <a:latin typeface="Arial" panose="020B0604020202020204" pitchFamily="34" charset="0"/>
                <a:cs typeface="Arial" panose="020B0604020202020204" pitchFamily="34" charset="0"/>
              </a:rPr>
              <a:t>st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11" name="직사각형 10"/>
          <p:cNvSpPr/>
          <p:nvPr/>
        </p:nvSpPr>
        <p:spPr>
          <a:xfrm>
            <a:off x="1397295" y="996203"/>
            <a:ext cx="1916345" cy="355947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Monday</a:t>
            </a:r>
          </a:p>
        </p:txBody>
      </p:sp>
      <p:sp>
        <p:nvSpPr>
          <p:cNvPr id="18" name="직사각형 17"/>
          <p:cNvSpPr/>
          <p:nvPr/>
        </p:nvSpPr>
        <p:spPr>
          <a:xfrm>
            <a:off x="3485500" y="996202"/>
            <a:ext cx="1916345" cy="355947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Tuesday</a:t>
            </a:r>
          </a:p>
        </p:txBody>
      </p:sp>
      <p:sp>
        <p:nvSpPr>
          <p:cNvPr id="19" name="직사각형 18"/>
          <p:cNvSpPr/>
          <p:nvPr/>
        </p:nvSpPr>
        <p:spPr>
          <a:xfrm>
            <a:off x="5573705" y="994393"/>
            <a:ext cx="1916345" cy="355947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Wednesday</a:t>
            </a:r>
          </a:p>
        </p:txBody>
      </p:sp>
      <p:sp>
        <p:nvSpPr>
          <p:cNvPr id="20" name="직사각형 19"/>
          <p:cNvSpPr/>
          <p:nvPr/>
        </p:nvSpPr>
        <p:spPr>
          <a:xfrm>
            <a:off x="7661910" y="994392"/>
            <a:ext cx="1916345" cy="355947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Thursday</a:t>
            </a:r>
          </a:p>
        </p:txBody>
      </p:sp>
      <p:sp>
        <p:nvSpPr>
          <p:cNvPr id="21" name="직사각형 20"/>
          <p:cNvSpPr/>
          <p:nvPr/>
        </p:nvSpPr>
        <p:spPr>
          <a:xfrm>
            <a:off x="9750115" y="993488"/>
            <a:ext cx="1916345" cy="355947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Friday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1323164" y="1386481"/>
            <a:ext cx="20780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UTC 13:00 ~ 16:00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3401190" y="1383027"/>
            <a:ext cx="20780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UTC 13:00 ~ 16:00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5499125" y="1384869"/>
            <a:ext cx="20780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UTC 13:00 ~ 16:00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7577151" y="1380313"/>
            <a:ext cx="20780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UTC 13:00 ~ 16:00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9678775" y="1384685"/>
            <a:ext cx="20780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UTC 04:00 ~ 07:00</a:t>
            </a:r>
          </a:p>
        </p:txBody>
      </p:sp>
      <p:grpSp>
        <p:nvGrpSpPr>
          <p:cNvPr id="5" name="그룹 4"/>
          <p:cNvGrpSpPr/>
          <p:nvPr/>
        </p:nvGrpSpPr>
        <p:grpSpPr>
          <a:xfrm>
            <a:off x="338669" y="1721794"/>
            <a:ext cx="11514667" cy="3163240"/>
            <a:chOff x="338669" y="1721794"/>
            <a:chExt cx="11514667" cy="3163240"/>
          </a:xfrm>
        </p:grpSpPr>
        <p:cxnSp>
          <p:nvCxnSpPr>
            <p:cNvPr id="22" name="직선 연결선 21"/>
            <p:cNvCxnSpPr/>
            <p:nvPr/>
          </p:nvCxnSpPr>
          <p:spPr>
            <a:xfrm>
              <a:off x="338669" y="1721794"/>
              <a:ext cx="11514667" cy="0"/>
            </a:xfrm>
            <a:prstGeom prst="line">
              <a:avLst/>
            </a:prstGeom>
            <a:ln w="50800">
              <a:gradFill flip="none" rotWithShape="1">
                <a:gsLst>
                  <a:gs pos="0">
                    <a:srgbClr val="002060"/>
                  </a:gs>
                  <a:gs pos="42000">
                    <a:srgbClr val="0070C0"/>
                  </a:gs>
                  <a:gs pos="71000">
                    <a:srgbClr val="00B0F0"/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lin ang="0" scaled="1"/>
                <a:tileRect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직선 연결선 25"/>
            <p:cNvCxnSpPr/>
            <p:nvPr/>
          </p:nvCxnSpPr>
          <p:spPr>
            <a:xfrm>
              <a:off x="338669" y="3301643"/>
              <a:ext cx="11514667" cy="0"/>
            </a:xfrm>
            <a:prstGeom prst="line">
              <a:avLst/>
            </a:prstGeom>
            <a:ln w="50800">
              <a:gradFill flip="none" rotWithShape="1">
                <a:gsLst>
                  <a:gs pos="0">
                    <a:srgbClr val="002060"/>
                  </a:gs>
                  <a:gs pos="42000">
                    <a:srgbClr val="0070C0"/>
                  </a:gs>
                  <a:gs pos="71000">
                    <a:srgbClr val="00B0F0"/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lin ang="0" scaled="1"/>
                <a:tileRect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직선 연결선 26"/>
            <p:cNvCxnSpPr/>
            <p:nvPr/>
          </p:nvCxnSpPr>
          <p:spPr>
            <a:xfrm>
              <a:off x="338669" y="4885034"/>
              <a:ext cx="11514667" cy="0"/>
            </a:xfrm>
            <a:prstGeom prst="line">
              <a:avLst/>
            </a:prstGeom>
            <a:ln w="50800">
              <a:gradFill flip="none" rotWithShape="1">
                <a:gsLst>
                  <a:gs pos="0">
                    <a:srgbClr val="002060"/>
                  </a:gs>
                  <a:gs pos="42000">
                    <a:srgbClr val="0070C0"/>
                  </a:gs>
                  <a:gs pos="71000">
                    <a:srgbClr val="00B0F0"/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lin ang="0" scaled="1"/>
                <a:tileRect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5" name="TextBox 34"/>
          <p:cNvSpPr txBox="1"/>
          <p:nvPr/>
        </p:nvSpPr>
        <p:spPr>
          <a:xfrm>
            <a:off x="508364" y="1789517"/>
            <a:ext cx="755558" cy="1451184"/>
          </a:xfrm>
          <a:prstGeom prst="rect">
            <a:avLst/>
          </a:prstGeom>
          <a:solidFill>
            <a:srgbClr val="00B0F0"/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>
              <a:spcBef>
                <a:spcPct val="0"/>
              </a:spcBef>
              <a:buClrTx/>
              <a:buNone/>
              <a:defRPr kumimoji="1" sz="1400" b="1"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sz="1600" dirty="0">
                <a:ln w="0"/>
                <a:ea typeface="+mn-ea"/>
                <a:cs typeface="Arial" panose="020B0604020202020204" pitchFamily="34" charset="0"/>
              </a:rPr>
              <a:t>GTW1</a:t>
            </a:r>
          </a:p>
        </p:txBody>
      </p:sp>
      <p:sp>
        <p:nvSpPr>
          <p:cNvPr id="40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53450" y="1797027"/>
            <a:ext cx="1990476" cy="1449666"/>
          </a:xfrm>
          <a:prstGeom prst="roundRect">
            <a:avLst>
              <a:gd name="adj" fmla="val 0"/>
            </a:avLst>
          </a:prstGeom>
          <a:solidFill>
            <a:srgbClr val="00B0F0"/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en-US" altLang="ja-JP" sz="1400" b="1" dirty="0" err="1"/>
              <a:t>IIoT</a:t>
            </a:r>
            <a:r>
              <a:rPr lang="en-US" altLang="ja-JP" sz="1400" b="1" dirty="0"/>
              <a:t>/</a:t>
            </a:r>
            <a:r>
              <a:rPr lang="en-US" altLang="ja-JP" sz="1400" b="1" dirty="0" err="1"/>
              <a:t>eURLLC</a:t>
            </a:r>
            <a:r>
              <a:rPr lang="en-US" altLang="ja-JP" sz="1400" b="1" dirty="0"/>
              <a:t>: 90 min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ja-JP" sz="1400" b="1" dirty="0" err="1"/>
              <a:t>Sidelink</a:t>
            </a:r>
            <a:r>
              <a:rPr lang="en-US" altLang="ja-JP" sz="1400" b="1" dirty="0"/>
              <a:t>: 90 min</a:t>
            </a:r>
          </a:p>
        </p:txBody>
      </p:sp>
      <p:sp>
        <p:nvSpPr>
          <p:cNvPr id="41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36339" y="1797999"/>
            <a:ext cx="1990476" cy="1449666"/>
          </a:xfrm>
          <a:prstGeom prst="roundRect">
            <a:avLst>
              <a:gd name="adj" fmla="val 0"/>
            </a:avLst>
          </a:prstGeom>
          <a:solidFill>
            <a:srgbClr val="00B0F0"/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en-US" altLang="ja-JP" sz="1400" b="1" dirty="0" err="1"/>
              <a:t>Sidelink</a:t>
            </a:r>
            <a:r>
              <a:rPr lang="en-US" altLang="ja-JP" sz="1400" b="1" dirty="0"/>
              <a:t>: 90 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400" b="1" dirty="0" err="1"/>
              <a:t>IIoT</a:t>
            </a:r>
            <a:r>
              <a:rPr lang="en-US" altLang="ja-JP" sz="1400" b="1" dirty="0"/>
              <a:t>/</a:t>
            </a:r>
            <a:r>
              <a:rPr lang="en-US" altLang="ja-JP" sz="1400" b="1" dirty="0" err="1"/>
              <a:t>eURLLC</a:t>
            </a:r>
            <a:r>
              <a:rPr lang="en-US" altLang="ja-JP" sz="1400" b="1" dirty="0"/>
              <a:t>: 90 min</a:t>
            </a:r>
          </a:p>
        </p:txBody>
      </p:sp>
      <p:sp>
        <p:nvSpPr>
          <p:cNvPr id="42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33596" y="1793485"/>
            <a:ext cx="1990476" cy="1449666"/>
          </a:xfrm>
          <a:prstGeom prst="roundRect">
            <a:avLst>
              <a:gd name="adj" fmla="val 0"/>
            </a:avLst>
          </a:prstGeom>
          <a:solidFill>
            <a:srgbClr val="00B0F0"/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en-US" altLang="ja-JP" sz="1400" b="1" dirty="0" err="1"/>
              <a:t>IIoT</a:t>
            </a:r>
            <a:r>
              <a:rPr lang="en-US" altLang="ja-JP" sz="1400" b="1" dirty="0"/>
              <a:t>/</a:t>
            </a:r>
            <a:r>
              <a:rPr lang="en-US" altLang="ja-JP" sz="1400" b="1" dirty="0" err="1"/>
              <a:t>eURLLC</a:t>
            </a:r>
            <a:r>
              <a:rPr lang="en-US" altLang="ja-JP" sz="1400" b="1" dirty="0"/>
              <a:t>: 90 min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ja-JP" sz="1400" b="1" dirty="0" err="1"/>
              <a:t>Sidelink</a:t>
            </a:r>
            <a:r>
              <a:rPr lang="en-US" altLang="ja-JP" sz="1400" b="1" dirty="0"/>
              <a:t>: 90 min</a:t>
            </a:r>
          </a:p>
        </p:txBody>
      </p:sp>
      <p:sp>
        <p:nvSpPr>
          <p:cNvPr id="43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16485" y="1794456"/>
            <a:ext cx="1990476" cy="1449666"/>
          </a:xfrm>
          <a:prstGeom prst="roundRect">
            <a:avLst>
              <a:gd name="adj" fmla="val 0"/>
            </a:avLst>
          </a:prstGeom>
          <a:solidFill>
            <a:srgbClr val="00B0F0"/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en-US" altLang="ja-JP" sz="1400" b="1" dirty="0" err="1"/>
              <a:t>Sidelink</a:t>
            </a:r>
            <a:r>
              <a:rPr lang="en-US" altLang="ja-JP" sz="1400" b="1" dirty="0"/>
              <a:t>: 90 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400" b="1" dirty="0" err="1"/>
              <a:t>IIoT</a:t>
            </a:r>
            <a:r>
              <a:rPr lang="en-US" altLang="ja-JP" sz="1400" b="1" dirty="0"/>
              <a:t>/</a:t>
            </a:r>
            <a:r>
              <a:rPr lang="en-US" altLang="ja-JP" sz="1400" b="1" dirty="0" err="1"/>
              <a:t>eURLLC</a:t>
            </a:r>
            <a:r>
              <a:rPr lang="en-US" altLang="ja-JP" sz="1400" b="1" dirty="0"/>
              <a:t>: 90 min</a:t>
            </a:r>
          </a:p>
        </p:txBody>
      </p:sp>
      <p:sp>
        <p:nvSpPr>
          <p:cNvPr id="44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04423" y="1797999"/>
            <a:ext cx="1990476" cy="1449666"/>
          </a:xfrm>
          <a:prstGeom prst="roundRect">
            <a:avLst>
              <a:gd name="adj" fmla="val 0"/>
            </a:avLst>
          </a:prstGeom>
          <a:solidFill>
            <a:srgbClr val="00B0F0"/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en-US" altLang="ja-JP" sz="1400" b="1" dirty="0" err="1"/>
              <a:t>IIoT</a:t>
            </a:r>
            <a:r>
              <a:rPr lang="en-US" altLang="ja-JP" sz="1400" b="1" dirty="0"/>
              <a:t>/</a:t>
            </a:r>
            <a:r>
              <a:rPr lang="en-US" altLang="ja-JP" sz="1400" b="1" dirty="0" err="1"/>
              <a:t>eURLLC</a:t>
            </a:r>
            <a:r>
              <a:rPr lang="en-US" altLang="ja-JP" sz="1400" b="1" dirty="0"/>
              <a:t>: 90 min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ja-JP" sz="1400" b="1" dirty="0" err="1"/>
              <a:t>Sidelink</a:t>
            </a:r>
            <a:r>
              <a:rPr lang="en-US" altLang="ja-JP" sz="1400" b="1" dirty="0"/>
              <a:t>: 90 min</a:t>
            </a:r>
          </a:p>
        </p:txBody>
      </p:sp>
      <p:sp>
        <p:nvSpPr>
          <p:cNvPr id="46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53450" y="3373565"/>
            <a:ext cx="1990476" cy="1449666"/>
          </a:xfrm>
          <a:prstGeom prst="roundRect">
            <a:avLst>
              <a:gd name="adj" fmla="val 0"/>
            </a:avLst>
          </a:prstGeom>
          <a:solidFill>
            <a:srgbClr val="9EE2F0"/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en-US" altLang="ja-JP" sz="1400" b="1" dirty="0"/>
              <a:t>UE features1: 120 min</a:t>
            </a:r>
          </a:p>
          <a:p>
            <a:pPr marL="180975" indent="-95250">
              <a:spcBef>
                <a:spcPct val="0"/>
              </a:spcBef>
              <a:buClrTx/>
            </a:pPr>
            <a:r>
              <a:rPr lang="en-US" altLang="ja-JP" sz="1200" b="1" dirty="0"/>
              <a:t>SL: 60min</a:t>
            </a:r>
          </a:p>
          <a:p>
            <a:pPr marL="180975" indent="-95250">
              <a:spcBef>
                <a:spcPct val="0"/>
              </a:spcBef>
              <a:buClrTx/>
            </a:pPr>
            <a:r>
              <a:rPr lang="en-US" altLang="ja-JP" sz="1200" b="1" dirty="0" err="1"/>
              <a:t>PowS</a:t>
            </a:r>
            <a:r>
              <a:rPr lang="en-US" altLang="ja-JP" sz="1200" b="1" dirty="0"/>
              <a:t>: 60min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400" b="1" dirty="0"/>
              <a:t>Power Saving: 60 min</a:t>
            </a:r>
          </a:p>
        </p:txBody>
      </p:sp>
      <p:sp>
        <p:nvSpPr>
          <p:cNvPr id="47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36339" y="3374537"/>
            <a:ext cx="1990476" cy="1449666"/>
          </a:xfrm>
          <a:prstGeom prst="roundRect">
            <a:avLst>
              <a:gd name="adj" fmla="val 0"/>
            </a:avLst>
          </a:prstGeom>
          <a:solidFill>
            <a:srgbClr val="9EE2F0"/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en-US" altLang="ja-JP" sz="1400" b="1" dirty="0"/>
              <a:t>UE features1: 120 min</a:t>
            </a:r>
          </a:p>
          <a:p>
            <a:pPr marL="180975" indent="-95250">
              <a:spcBef>
                <a:spcPct val="0"/>
              </a:spcBef>
              <a:buClrTx/>
            </a:pPr>
            <a:r>
              <a:rPr lang="en-US" altLang="ja-JP" sz="1200" b="1" dirty="0"/>
              <a:t>URLLC: 40min</a:t>
            </a:r>
          </a:p>
          <a:p>
            <a:pPr marL="180975" indent="-95250">
              <a:spcBef>
                <a:spcPct val="0"/>
              </a:spcBef>
              <a:buClrTx/>
            </a:pPr>
            <a:r>
              <a:rPr lang="en-US" altLang="ja-JP" sz="1200" b="1" dirty="0" err="1"/>
              <a:t>CovEnh</a:t>
            </a:r>
            <a:r>
              <a:rPr lang="en-US" altLang="ja-JP" sz="1200" b="1" dirty="0"/>
              <a:t>: 40min</a:t>
            </a:r>
          </a:p>
          <a:p>
            <a:pPr marL="180975" indent="-95250">
              <a:spcBef>
                <a:spcPct val="0"/>
              </a:spcBef>
              <a:buClrTx/>
            </a:pPr>
            <a:r>
              <a:rPr lang="en-US" altLang="ja-JP" sz="1200" b="1" dirty="0"/>
              <a:t>MBS: 40min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400" b="1" dirty="0"/>
              <a:t>Coverage </a:t>
            </a:r>
            <a:r>
              <a:rPr lang="en-US" altLang="ja-JP" sz="1400" b="1" dirty="0" err="1"/>
              <a:t>Enh</a:t>
            </a:r>
            <a:r>
              <a:rPr lang="en-US" altLang="ja-JP" sz="1400" b="1" dirty="0"/>
              <a:t>: 60 min</a:t>
            </a:r>
          </a:p>
        </p:txBody>
      </p:sp>
      <p:sp>
        <p:nvSpPr>
          <p:cNvPr id="48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33596" y="3370023"/>
            <a:ext cx="1990476" cy="1449666"/>
          </a:xfrm>
          <a:prstGeom prst="roundRect">
            <a:avLst>
              <a:gd name="adj" fmla="val 0"/>
            </a:avLst>
          </a:prstGeom>
          <a:solidFill>
            <a:srgbClr val="9EE2F0"/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en-US" altLang="ja-JP" sz="1400" b="1" dirty="0"/>
              <a:t>UE features1: 120 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400" b="1" dirty="0"/>
              <a:t>Power Saving: 60 min</a:t>
            </a:r>
          </a:p>
        </p:txBody>
      </p:sp>
      <p:sp>
        <p:nvSpPr>
          <p:cNvPr id="49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16485" y="3370994"/>
            <a:ext cx="1990476" cy="1449666"/>
          </a:xfrm>
          <a:prstGeom prst="roundRect">
            <a:avLst>
              <a:gd name="adj" fmla="val 0"/>
            </a:avLst>
          </a:prstGeom>
          <a:solidFill>
            <a:srgbClr val="9EE2F0"/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en-US" altLang="ja-JP" sz="1400" b="1" dirty="0"/>
              <a:t>UE features1: 120 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400" b="1" dirty="0"/>
              <a:t>Coverage </a:t>
            </a:r>
            <a:r>
              <a:rPr lang="en-US" altLang="ja-JP" sz="1400" b="1" dirty="0" err="1"/>
              <a:t>Enh</a:t>
            </a:r>
            <a:r>
              <a:rPr lang="en-US" altLang="ja-JP" sz="1400" b="1" dirty="0"/>
              <a:t>: 60 min</a:t>
            </a:r>
          </a:p>
        </p:txBody>
      </p:sp>
      <p:sp>
        <p:nvSpPr>
          <p:cNvPr id="50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04423" y="3374537"/>
            <a:ext cx="1990476" cy="1449666"/>
          </a:xfrm>
          <a:prstGeom prst="roundRect">
            <a:avLst>
              <a:gd name="adj" fmla="val 0"/>
            </a:avLst>
          </a:prstGeom>
          <a:solidFill>
            <a:srgbClr val="9EE2F0"/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en-US" altLang="ja-JP" sz="1400" b="1" dirty="0"/>
              <a:t>UE features1: 120 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400" b="1" dirty="0"/>
              <a:t>Power Saving: 60 min</a:t>
            </a:r>
          </a:p>
        </p:txBody>
      </p:sp>
      <p:sp>
        <p:nvSpPr>
          <p:cNvPr id="51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55681" y="4949640"/>
            <a:ext cx="1990476" cy="1449666"/>
          </a:xfrm>
          <a:prstGeom prst="roundRect">
            <a:avLst>
              <a:gd name="adj" fmla="val 0"/>
            </a:avLst>
          </a:prstGeom>
          <a:solidFill>
            <a:schemeClr val="bg1">
              <a:lumMod val="85000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en-US" altLang="ja-JP" sz="1400" b="1" dirty="0"/>
              <a:t>60GHz: 60 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400" b="1" dirty="0"/>
              <a:t>UE features2: 120 min</a:t>
            </a:r>
          </a:p>
          <a:p>
            <a:pPr marL="180975" indent="-95250">
              <a:spcBef>
                <a:spcPct val="0"/>
              </a:spcBef>
              <a:buClrTx/>
            </a:pPr>
            <a:r>
              <a:rPr lang="en-US" altLang="ja-JP" sz="1200" b="1" dirty="0"/>
              <a:t>60GHz: 60min</a:t>
            </a:r>
          </a:p>
          <a:p>
            <a:pPr marL="180975" indent="-95250">
              <a:spcBef>
                <a:spcPct val="0"/>
              </a:spcBef>
              <a:buClrTx/>
            </a:pPr>
            <a:r>
              <a:rPr lang="en-US" altLang="ja-JP" sz="1200" b="1" dirty="0" err="1"/>
              <a:t>FeMIMO</a:t>
            </a:r>
            <a:r>
              <a:rPr lang="en-US" altLang="ja-JP" sz="1200" b="1" dirty="0"/>
              <a:t>: 60min</a:t>
            </a:r>
          </a:p>
        </p:txBody>
      </p:sp>
      <p:sp>
        <p:nvSpPr>
          <p:cNvPr id="52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38570" y="4950611"/>
            <a:ext cx="1990476" cy="1449666"/>
          </a:xfrm>
          <a:prstGeom prst="roundRect">
            <a:avLst>
              <a:gd name="adj" fmla="val 0"/>
            </a:avLst>
          </a:prstGeom>
          <a:solidFill>
            <a:schemeClr val="bg1">
              <a:lumMod val="85000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en-US" altLang="ja-JP" sz="1400" b="1" dirty="0"/>
              <a:t>MBS: 60 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400" b="1" dirty="0"/>
              <a:t>UE features2: 120 min</a:t>
            </a:r>
          </a:p>
          <a:p>
            <a:pPr marL="180975" indent="-95250">
              <a:spcBef>
                <a:spcPct val="0"/>
              </a:spcBef>
              <a:buClrTx/>
            </a:pPr>
            <a:r>
              <a:rPr lang="en-US" altLang="ja-JP" sz="1200" b="1" dirty="0" err="1"/>
              <a:t>FeMIMO</a:t>
            </a:r>
            <a:r>
              <a:rPr lang="en-US" altLang="ja-JP" sz="1200" b="1" dirty="0"/>
              <a:t>: 60min</a:t>
            </a:r>
          </a:p>
          <a:p>
            <a:pPr marL="180975" indent="-95250">
              <a:spcBef>
                <a:spcPct val="0"/>
              </a:spcBef>
              <a:buClrTx/>
            </a:pPr>
            <a:r>
              <a:rPr lang="en-US" altLang="ja-JP" sz="1200" b="1" dirty="0" err="1"/>
              <a:t>ePos</a:t>
            </a:r>
            <a:r>
              <a:rPr lang="en-US" altLang="ja-JP" sz="1200" b="1" dirty="0"/>
              <a:t>: 60min</a:t>
            </a:r>
          </a:p>
        </p:txBody>
      </p:sp>
      <p:sp>
        <p:nvSpPr>
          <p:cNvPr id="53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35827" y="4946097"/>
            <a:ext cx="1990476" cy="1449666"/>
          </a:xfrm>
          <a:prstGeom prst="roundRect">
            <a:avLst>
              <a:gd name="adj" fmla="val 0"/>
            </a:avLst>
          </a:prstGeom>
          <a:solidFill>
            <a:schemeClr val="bg1">
              <a:lumMod val="85000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en-US" altLang="ja-JP" sz="1400" b="1" dirty="0"/>
              <a:t>60GHz: 60 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400" b="1" dirty="0"/>
              <a:t>UE features2: 120 min</a:t>
            </a:r>
          </a:p>
        </p:txBody>
      </p:sp>
      <p:sp>
        <p:nvSpPr>
          <p:cNvPr id="54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18716" y="4947069"/>
            <a:ext cx="1990476" cy="1449666"/>
          </a:xfrm>
          <a:prstGeom prst="roundRect">
            <a:avLst>
              <a:gd name="adj" fmla="val 0"/>
            </a:avLst>
          </a:prstGeom>
          <a:solidFill>
            <a:schemeClr val="bg1">
              <a:lumMod val="85000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en-US" altLang="ja-JP" sz="1400" b="1" dirty="0"/>
              <a:t>MBS: 60 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400" b="1" dirty="0"/>
              <a:t>UE features2: 120 min</a:t>
            </a:r>
          </a:p>
        </p:txBody>
      </p:sp>
      <p:sp>
        <p:nvSpPr>
          <p:cNvPr id="55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06654" y="4950611"/>
            <a:ext cx="1990476" cy="1449666"/>
          </a:xfrm>
          <a:prstGeom prst="roundRect">
            <a:avLst>
              <a:gd name="adj" fmla="val 0"/>
            </a:avLst>
          </a:prstGeom>
          <a:solidFill>
            <a:schemeClr val="bg1">
              <a:lumMod val="85000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en-US" altLang="ja-JP" sz="1400" b="1" dirty="0"/>
              <a:t>60GHz: 60 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400" b="1" dirty="0"/>
              <a:t>UE features2: 120 min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514117" y="3369567"/>
            <a:ext cx="755558" cy="1451184"/>
          </a:xfrm>
          <a:prstGeom prst="rect">
            <a:avLst/>
          </a:prstGeom>
          <a:solidFill>
            <a:srgbClr val="9EE2F0"/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>
              <a:spcBef>
                <a:spcPct val="0"/>
              </a:spcBef>
              <a:buClrTx/>
              <a:buNone/>
              <a:defRPr kumimoji="1" sz="1400" b="1"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sz="1600" dirty="0">
                <a:ln w="0"/>
                <a:ea typeface="+mn-ea"/>
                <a:cs typeface="Arial" panose="020B0604020202020204" pitchFamily="34" charset="0"/>
              </a:rPr>
              <a:t>GTW2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511245" y="4949616"/>
            <a:ext cx="755558" cy="1451184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>
              <a:spcBef>
                <a:spcPct val="0"/>
              </a:spcBef>
              <a:buClrTx/>
              <a:buNone/>
              <a:defRPr kumimoji="1" sz="1400" b="1"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sz="1600" dirty="0">
                <a:ln w="0"/>
                <a:ea typeface="+mn-ea"/>
                <a:cs typeface="Arial" panose="020B0604020202020204" pitchFamily="34" charset="0"/>
              </a:rPr>
              <a:t>GTW3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761586" y="6355405"/>
            <a:ext cx="692362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Note: Detailed schedules for UE features will be provided in advance by Ralf &amp; Shinya in their session folders</a:t>
            </a:r>
          </a:p>
        </p:txBody>
      </p:sp>
    </p:spTree>
    <p:extLst>
      <p:ext uri="{BB962C8B-B14F-4D97-AF65-F5344CB8AC3E}">
        <p14:creationId xmlns:p14="http://schemas.microsoft.com/office/powerpoint/2010/main" val="5639570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GTW Schedule for Week 2 (Jan 24</a:t>
            </a:r>
            <a:r>
              <a:rPr lang="en-US" sz="2800" baseline="30000" dirty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~ Jan 25</a:t>
            </a:r>
            <a:r>
              <a:rPr lang="en-US" sz="2800" baseline="30000" dirty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grpSp>
        <p:nvGrpSpPr>
          <p:cNvPr id="5" name="그룹 4"/>
          <p:cNvGrpSpPr/>
          <p:nvPr/>
        </p:nvGrpSpPr>
        <p:grpSpPr>
          <a:xfrm>
            <a:off x="338669" y="1721794"/>
            <a:ext cx="11514667" cy="3163240"/>
            <a:chOff x="338669" y="1721794"/>
            <a:chExt cx="11514667" cy="3163240"/>
          </a:xfrm>
        </p:grpSpPr>
        <p:cxnSp>
          <p:nvCxnSpPr>
            <p:cNvPr id="22" name="직선 연결선 21"/>
            <p:cNvCxnSpPr/>
            <p:nvPr/>
          </p:nvCxnSpPr>
          <p:spPr>
            <a:xfrm>
              <a:off x="338669" y="1721794"/>
              <a:ext cx="11514667" cy="0"/>
            </a:xfrm>
            <a:prstGeom prst="line">
              <a:avLst/>
            </a:prstGeom>
            <a:ln w="50800">
              <a:gradFill flip="none" rotWithShape="1">
                <a:gsLst>
                  <a:gs pos="0">
                    <a:srgbClr val="002060"/>
                  </a:gs>
                  <a:gs pos="42000">
                    <a:srgbClr val="0070C0"/>
                  </a:gs>
                  <a:gs pos="71000">
                    <a:srgbClr val="00B0F0"/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lin ang="0" scaled="1"/>
                <a:tileRect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직선 연결선 25"/>
            <p:cNvCxnSpPr/>
            <p:nvPr/>
          </p:nvCxnSpPr>
          <p:spPr>
            <a:xfrm>
              <a:off x="338669" y="3301643"/>
              <a:ext cx="11514667" cy="0"/>
            </a:xfrm>
            <a:prstGeom prst="line">
              <a:avLst/>
            </a:prstGeom>
            <a:ln w="50800">
              <a:gradFill flip="none" rotWithShape="1">
                <a:gsLst>
                  <a:gs pos="0">
                    <a:srgbClr val="002060"/>
                  </a:gs>
                  <a:gs pos="42000">
                    <a:srgbClr val="0070C0"/>
                  </a:gs>
                  <a:gs pos="71000">
                    <a:srgbClr val="00B0F0"/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lin ang="0" scaled="1"/>
                <a:tileRect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직선 연결선 26"/>
            <p:cNvCxnSpPr/>
            <p:nvPr/>
          </p:nvCxnSpPr>
          <p:spPr>
            <a:xfrm>
              <a:off x="338669" y="4885034"/>
              <a:ext cx="11514667" cy="0"/>
            </a:xfrm>
            <a:prstGeom prst="line">
              <a:avLst/>
            </a:prstGeom>
            <a:ln w="50800">
              <a:gradFill flip="none" rotWithShape="1">
                <a:gsLst>
                  <a:gs pos="0">
                    <a:srgbClr val="002060"/>
                  </a:gs>
                  <a:gs pos="42000">
                    <a:srgbClr val="0070C0"/>
                  </a:gs>
                  <a:gs pos="71000">
                    <a:srgbClr val="00B0F0"/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lin ang="0" scaled="1"/>
                <a:tileRect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5" name="TextBox 34"/>
          <p:cNvSpPr txBox="1"/>
          <p:nvPr/>
        </p:nvSpPr>
        <p:spPr>
          <a:xfrm>
            <a:off x="508364" y="1789517"/>
            <a:ext cx="755558" cy="1451184"/>
          </a:xfrm>
          <a:prstGeom prst="rect">
            <a:avLst/>
          </a:prstGeom>
          <a:solidFill>
            <a:srgbClr val="00B0F0"/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>
              <a:spcBef>
                <a:spcPct val="0"/>
              </a:spcBef>
              <a:buClrTx/>
              <a:buNone/>
              <a:defRPr kumimoji="1" sz="1400" b="1"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sz="1600" dirty="0">
                <a:ln w="0"/>
                <a:ea typeface="+mn-ea"/>
                <a:cs typeface="Arial" panose="020B0604020202020204" pitchFamily="34" charset="0"/>
              </a:rPr>
              <a:t>GTW1</a:t>
            </a:r>
          </a:p>
        </p:txBody>
      </p:sp>
      <p:sp>
        <p:nvSpPr>
          <p:cNvPr id="42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33596" y="1793485"/>
            <a:ext cx="1990476" cy="1449666"/>
          </a:xfrm>
          <a:prstGeom prst="roundRect">
            <a:avLst>
              <a:gd name="adj" fmla="val 0"/>
            </a:avLst>
          </a:prstGeom>
          <a:solidFill>
            <a:srgbClr val="00B0F0"/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endParaRPr lang="en-US" altLang="ja-JP" sz="1400" b="1" dirty="0"/>
          </a:p>
        </p:txBody>
      </p:sp>
      <p:sp>
        <p:nvSpPr>
          <p:cNvPr id="43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16485" y="1794456"/>
            <a:ext cx="1990476" cy="1449666"/>
          </a:xfrm>
          <a:prstGeom prst="roundRect">
            <a:avLst>
              <a:gd name="adj" fmla="val 0"/>
            </a:avLst>
          </a:prstGeom>
          <a:solidFill>
            <a:srgbClr val="00B0F0"/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endParaRPr lang="en-US" altLang="ja-JP" sz="1400" b="1" dirty="0"/>
          </a:p>
        </p:txBody>
      </p:sp>
      <p:sp>
        <p:nvSpPr>
          <p:cNvPr id="44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04423" y="1797999"/>
            <a:ext cx="1990476" cy="1449666"/>
          </a:xfrm>
          <a:prstGeom prst="roundRect">
            <a:avLst>
              <a:gd name="adj" fmla="val 0"/>
            </a:avLst>
          </a:prstGeom>
          <a:solidFill>
            <a:srgbClr val="00B0F0"/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endParaRPr lang="en-US" altLang="ja-JP" sz="1400" b="1" dirty="0"/>
          </a:p>
        </p:txBody>
      </p:sp>
      <p:sp>
        <p:nvSpPr>
          <p:cNvPr id="48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33596" y="3370023"/>
            <a:ext cx="1990476" cy="1449666"/>
          </a:xfrm>
          <a:prstGeom prst="roundRect">
            <a:avLst>
              <a:gd name="adj" fmla="val 0"/>
            </a:avLst>
          </a:prstGeom>
          <a:solidFill>
            <a:srgbClr val="9EE2F0"/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endParaRPr lang="en-US" altLang="ja-JP" sz="1400" b="1" dirty="0">
              <a:solidFill>
                <a:srgbClr val="FF0000"/>
              </a:solidFill>
            </a:endParaRPr>
          </a:p>
        </p:txBody>
      </p:sp>
      <p:sp>
        <p:nvSpPr>
          <p:cNvPr id="49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16485" y="3370994"/>
            <a:ext cx="1990476" cy="1449666"/>
          </a:xfrm>
          <a:prstGeom prst="roundRect">
            <a:avLst>
              <a:gd name="adj" fmla="val 0"/>
            </a:avLst>
          </a:prstGeom>
          <a:solidFill>
            <a:srgbClr val="9EE2F0"/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endParaRPr lang="en-US" altLang="ja-JP" sz="1400" b="1" dirty="0"/>
          </a:p>
        </p:txBody>
      </p:sp>
      <p:sp>
        <p:nvSpPr>
          <p:cNvPr id="50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04423" y="3374537"/>
            <a:ext cx="1990476" cy="1449666"/>
          </a:xfrm>
          <a:prstGeom prst="roundRect">
            <a:avLst>
              <a:gd name="adj" fmla="val 0"/>
            </a:avLst>
          </a:prstGeom>
          <a:solidFill>
            <a:srgbClr val="9EE2F0"/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endParaRPr lang="en-US" altLang="ja-JP" sz="1400" b="1" dirty="0"/>
          </a:p>
        </p:txBody>
      </p:sp>
      <p:sp>
        <p:nvSpPr>
          <p:cNvPr id="53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35827" y="4946097"/>
            <a:ext cx="1990476" cy="1449666"/>
          </a:xfrm>
          <a:prstGeom prst="roundRect">
            <a:avLst>
              <a:gd name="adj" fmla="val 0"/>
            </a:avLst>
          </a:prstGeom>
          <a:solidFill>
            <a:schemeClr val="bg1">
              <a:lumMod val="85000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endParaRPr lang="en-US" altLang="ja-JP" sz="1400" b="1" dirty="0"/>
          </a:p>
        </p:txBody>
      </p:sp>
      <p:sp>
        <p:nvSpPr>
          <p:cNvPr id="54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18716" y="4947069"/>
            <a:ext cx="1990476" cy="1449666"/>
          </a:xfrm>
          <a:prstGeom prst="roundRect">
            <a:avLst>
              <a:gd name="adj" fmla="val 0"/>
            </a:avLst>
          </a:prstGeom>
          <a:solidFill>
            <a:schemeClr val="bg1">
              <a:lumMod val="85000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endParaRPr lang="en-US" altLang="ja-JP" sz="1400" b="1" dirty="0">
              <a:solidFill>
                <a:srgbClr val="FF0000"/>
              </a:solidFill>
            </a:endParaRPr>
          </a:p>
        </p:txBody>
      </p:sp>
      <p:sp>
        <p:nvSpPr>
          <p:cNvPr id="55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06654" y="4950611"/>
            <a:ext cx="1990476" cy="1449666"/>
          </a:xfrm>
          <a:prstGeom prst="roundRect">
            <a:avLst>
              <a:gd name="adj" fmla="val 0"/>
            </a:avLst>
          </a:prstGeom>
          <a:solidFill>
            <a:schemeClr val="bg1">
              <a:lumMod val="85000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endParaRPr lang="en-US" altLang="ja-JP" sz="1400" b="1" dirty="0"/>
          </a:p>
        </p:txBody>
      </p:sp>
      <p:sp>
        <p:nvSpPr>
          <p:cNvPr id="45" name="TextBox 44"/>
          <p:cNvSpPr txBox="1"/>
          <p:nvPr/>
        </p:nvSpPr>
        <p:spPr>
          <a:xfrm>
            <a:off x="514117" y="3369567"/>
            <a:ext cx="755558" cy="1451184"/>
          </a:xfrm>
          <a:prstGeom prst="rect">
            <a:avLst/>
          </a:prstGeom>
          <a:solidFill>
            <a:srgbClr val="9EE2F0"/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>
              <a:spcBef>
                <a:spcPct val="0"/>
              </a:spcBef>
              <a:buClrTx/>
              <a:buNone/>
              <a:defRPr kumimoji="1" sz="1400" b="1"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sz="1600" dirty="0">
                <a:ln w="0"/>
                <a:ea typeface="+mn-ea"/>
                <a:cs typeface="Arial" panose="020B0604020202020204" pitchFamily="34" charset="0"/>
              </a:rPr>
              <a:t>GTW2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511245" y="4949616"/>
            <a:ext cx="755558" cy="1451184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>
              <a:spcBef>
                <a:spcPct val="0"/>
              </a:spcBef>
              <a:buClrTx/>
              <a:buNone/>
              <a:defRPr kumimoji="1" sz="1400" b="1"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sz="1600" dirty="0">
                <a:ln w="0"/>
                <a:ea typeface="+mn-ea"/>
                <a:cs typeface="Arial" panose="020B0604020202020204" pitchFamily="34" charset="0"/>
              </a:rPr>
              <a:t>GTW3</a:t>
            </a:r>
          </a:p>
        </p:txBody>
      </p:sp>
      <p:sp>
        <p:nvSpPr>
          <p:cNvPr id="63" name="직사각형 62"/>
          <p:cNvSpPr/>
          <p:nvPr/>
        </p:nvSpPr>
        <p:spPr>
          <a:xfrm>
            <a:off x="1397295" y="996203"/>
            <a:ext cx="1916345" cy="355947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Monday</a:t>
            </a:r>
          </a:p>
        </p:txBody>
      </p:sp>
      <p:sp>
        <p:nvSpPr>
          <p:cNvPr id="64" name="직사각형 63"/>
          <p:cNvSpPr/>
          <p:nvPr/>
        </p:nvSpPr>
        <p:spPr>
          <a:xfrm>
            <a:off x="3485500" y="996202"/>
            <a:ext cx="1916345" cy="355947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Tuesday</a:t>
            </a:r>
          </a:p>
        </p:txBody>
      </p:sp>
      <p:sp>
        <p:nvSpPr>
          <p:cNvPr id="65" name="직사각형 64"/>
          <p:cNvSpPr/>
          <p:nvPr/>
        </p:nvSpPr>
        <p:spPr>
          <a:xfrm>
            <a:off x="5573705" y="994393"/>
            <a:ext cx="1916345" cy="355947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Wednesday</a:t>
            </a:r>
          </a:p>
        </p:txBody>
      </p:sp>
      <p:sp>
        <p:nvSpPr>
          <p:cNvPr id="66" name="직사각형 65"/>
          <p:cNvSpPr/>
          <p:nvPr/>
        </p:nvSpPr>
        <p:spPr>
          <a:xfrm>
            <a:off x="7661910" y="994392"/>
            <a:ext cx="1916345" cy="355947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Thursday</a:t>
            </a:r>
          </a:p>
        </p:txBody>
      </p:sp>
      <p:sp>
        <p:nvSpPr>
          <p:cNvPr id="67" name="직사각형 66"/>
          <p:cNvSpPr/>
          <p:nvPr/>
        </p:nvSpPr>
        <p:spPr>
          <a:xfrm>
            <a:off x="9750115" y="993488"/>
            <a:ext cx="1916345" cy="355947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Friday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1323164" y="1386481"/>
            <a:ext cx="20780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UTC 04:00 ~ 07:00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3401190" y="1383027"/>
            <a:ext cx="20780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UTC 04:00 ~ 07:00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5499125" y="1384869"/>
            <a:ext cx="20780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7577151" y="1380313"/>
            <a:ext cx="20780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9678775" y="1384685"/>
            <a:ext cx="20780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</a:p>
        </p:txBody>
      </p:sp>
      <p:sp>
        <p:nvSpPr>
          <p:cNvPr id="36" name="AutoShape 71">
            <a:extLst>
              <a:ext uri="{FF2B5EF4-FFF2-40B4-BE49-F238E27FC236}">
                <a16:creationId xmlns:a16="http://schemas.microsoft.com/office/drawing/2014/main" id="{5C8E1A00-6B16-44D7-AAEB-4BD8A0BEDC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62769" y="1789517"/>
            <a:ext cx="1990476" cy="1449666"/>
          </a:xfrm>
          <a:prstGeom prst="roundRect">
            <a:avLst>
              <a:gd name="adj" fmla="val 0"/>
            </a:avLst>
          </a:prstGeom>
          <a:solidFill>
            <a:srgbClr val="00B0F0"/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en-US" altLang="ja-JP" sz="1400" b="1" dirty="0" err="1"/>
              <a:t>Sidelink</a:t>
            </a:r>
            <a:r>
              <a:rPr lang="en-US" altLang="ja-JP" sz="1400" b="1" dirty="0"/>
              <a:t>: 90 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400" b="1" dirty="0" err="1"/>
              <a:t>IIoT</a:t>
            </a:r>
            <a:r>
              <a:rPr lang="en-US" altLang="ja-JP" sz="1400" b="1" dirty="0"/>
              <a:t>/</a:t>
            </a:r>
            <a:r>
              <a:rPr lang="en-US" altLang="ja-JP" sz="1400" b="1" dirty="0" err="1"/>
              <a:t>eURLLC</a:t>
            </a:r>
            <a:r>
              <a:rPr lang="en-US" altLang="ja-JP" sz="1400" b="1" dirty="0"/>
              <a:t>: 90 min</a:t>
            </a:r>
          </a:p>
        </p:txBody>
      </p:sp>
      <p:sp>
        <p:nvSpPr>
          <p:cNvPr id="37" name="AutoShape 71">
            <a:extLst>
              <a:ext uri="{FF2B5EF4-FFF2-40B4-BE49-F238E27FC236}">
                <a16:creationId xmlns:a16="http://schemas.microsoft.com/office/drawing/2014/main" id="{B2D76D3F-AEAB-48E2-BDC9-7A8E9882DD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50707" y="1793060"/>
            <a:ext cx="1990476" cy="1449666"/>
          </a:xfrm>
          <a:prstGeom prst="roundRect">
            <a:avLst>
              <a:gd name="adj" fmla="val 0"/>
            </a:avLst>
          </a:prstGeom>
          <a:solidFill>
            <a:srgbClr val="00B0F0"/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en-US" altLang="ja-JP" sz="1400" b="1" dirty="0" err="1"/>
              <a:t>IIoT</a:t>
            </a:r>
            <a:r>
              <a:rPr lang="en-US" altLang="ja-JP" sz="1400" b="1" dirty="0"/>
              <a:t>/</a:t>
            </a:r>
            <a:r>
              <a:rPr lang="en-US" altLang="ja-JP" sz="1400" b="1" dirty="0" err="1"/>
              <a:t>eURLLC</a:t>
            </a:r>
            <a:r>
              <a:rPr lang="en-US" altLang="ja-JP" sz="1400" b="1" dirty="0"/>
              <a:t>: 90 min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ja-JP" sz="1400" b="1" dirty="0" err="1"/>
              <a:t>Sidelink</a:t>
            </a:r>
            <a:r>
              <a:rPr lang="en-US" altLang="ja-JP" sz="1400" b="1" dirty="0"/>
              <a:t>: 90 min</a:t>
            </a:r>
          </a:p>
        </p:txBody>
      </p:sp>
      <p:sp>
        <p:nvSpPr>
          <p:cNvPr id="38" name="AutoShape 71">
            <a:extLst>
              <a:ext uri="{FF2B5EF4-FFF2-40B4-BE49-F238E27FC236}">
                <a16:creationId xmlns:a16="http://schemas.microsoft.com/office/drawing/2014/main" id="{814D4CB5-3917-4603-B1AE-C483BCF514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62769" y="3366055"/>
            <a:ext cx="1990476" cy="1449666"/>
          </a:xfrm>
          <a:prstGeom prst="roundRect">
            <a:avLst>
              <a:gd name="adj" fmla="val 0"/>
            </a:avLst>
          </a:prstGeom>
          <a:solidFill>
            <a:srgbClr val="9EE2F0"/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en-US" altLang="ja-JP" sz="1400" b="1" dirty="0"/>
              <a:t>UE features1: 120 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400" b="1" dirty="0"/>
              <a:t>Coverage </a:t>
            </a:r>
            <a:r>
              <a:rPr lang="en-US" altLang="ja-JP" sz="1400" b="1" dirty="0" err="1"/>
              <a:t>Enh</a:t>
            </a:r>
            <a:r>
              <a:rPr lang="en-US" altLang="ja-JP" sz="1400" b="1" dirty="0"/>
              <a:t>: 60 min</a:t>
            </a:r>
          </a:p>
        </p:txBody>
      </p:sp>
      <p:sp>
        <p:nvSpPr>
          <p:cNvPr id="39" name="AutoShape 71">
            <a:extLst>
              <a:ext uri="{FF2B5EF4-FFF2-40B4-BE49-F238E27FC236}">
                <a16:creationId xmlns:a16="http://schemas.microsoft.com/office/drawing/2014/main" id="{D3F4F267-EF7B-49A3-9E5C-2350DC51AB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50707" y="3369598"/>
            <a:ext cx="1990476" cy="1449666"/>
          </a:xfrm>
          <a:prstGeom prst="roundRect">
            <a:avLst>
              <a:gd name="adj" fmla="val 0"/>
            </a:avLst>
          </a:prstGeom>
          <a:solidFill>
            <a:srgbClr val="9EE2F0"/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en-US" altLang="ja-JP" sz="1400" b="1" dirty="0"/>
              <a:t>UE features1: 120 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400" b="1" dirty="0"/>
              <a:t>Power Saving: 60 min</a:t>
            </a:r>
          </a:p>
        </p:txBody>
      </p:sp>
      <p:sp>
        <p:nvSpPr>
          <p:cNvPr id="56" name="AutoShape 71">
            <a:extLst>
              <a:ext uri="{FF2B5EF4-FFF2-40B4-BE49-F238E27FC236}">
                <a16:creationId xmlns:a16="http://schemas.microsoft.com/office/drawing/2014/main" id="{648AB6A0-943B-4A0A-AB8F-AD5D0B6708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65000" y="4942130"/>
            <a:ext cx="1990476" cy="1449666"/>
          </a:xfrm>
          <a:prstGeom prst="roundRect">
            <a:avLst>
              <a:gd name="adj" fmla="val 0"/>
            </a:avLst>
          </a:prstGeom>
          <a:solidFill>
            <a:schemeClr val="bg1">
              <a:lumMod val="85000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en-US" altLang="ja-JP" sz="1400" b="1" dirty="0"/>
              <a:t>MBS: 60 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400" b="1" dirty="0"/>
              <a:t>UE features2: 120 min</a:t>
            </a:r>
          </a:p>
          <a:p>
            <a:pPr marL="180975" indent="-95250">
              <a:spcBef>
                <a:spcPct val="0"/>
              </a:spcBef>
              <a:buClrTx/>
            </a:pPr>
            <a:r>
              <a:rPr lang="en-US" altLang="ja-JP" sz="1400" b="1" dirty="0" err="1">
                <a:solidFill>
                  <a:srgbClr val="FF0000"/>
                </a:solidFill>
              </a:rPr>
              <a:t>FeMIMO</a:t>
            </a:r>
            <a:r>
              <a:rPr lang="en-US" altLang="ja-JP" sz="1400" b="1" dirty="0">
                <a:solidFill>
                  <a:srgbClr val="FF0000"/>
                </a:solidFill>
              </a:rPr>
              <a:t>: 90min</a:t>
            </a:r>
          </a:p>
          <a:p>
            <a:pPr marL="180975" indent="-95250">
              <a:spcBef>
                <a:spcPct val="0"/>
              </a:spcBef>
              <a:buClrTx/>
            </a:pPr>
            <a:r>
              <a:rPr lang="en-US" altLang="ja-JP" sz="1400" b="1" dirty="0" err="1">
                <a:solidFill>
                  <a:srgbClr val="FF0000"/>
                </a:solidFill>
              </a:rPr>
              <a:t>ePos</a:t>
            </a:r>
            <a:r>
              <a:rPr lang="en-US" altLang="ja-JP" sz="1400" b="1" dirty="0">
                <a:solidFill>
                  <a:srgbClr val="FF0000"/>
                </a:solidFill>
              </a:rPr>
              <a:t>: 30min</a:t>
            </a:r>
          </a:p>
        </p:txBody>
      </p:sp>
      <p:sp>
        <p:nvSpPr>
          <p:cNvPr id="57" name="AutoShape 71">
            <a:extLst>
              <a:ext uri="{FF2B5EF4-FFF2-40B4-BE49-F238E27FC236}">
                <a16:creationId xmlns:a16="http://schemas.microsoft.com/office/drawing/2014/main" id="{FF143431-58BC-4F88-A033-597E3653F9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52938" y="4945672"/>
            <a:ext cx="1990476" cy="1449666"/>
          </a:xfrm>
          <a:prstGeom prst="roundRect">
            <a:avLst>
              <a:gd name="adj" fmla="val 0"/>
            </a:avLst>
          </a:prstGeom>
          <a:solidFill>
            <a:schemeClr val="bg1">
              <a:lumMod val="85000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en-US" altLang="ja-JP" sz="1400" b="1" dirty="0"/>
              <a:t>60GHz: 60 min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en-US" altLang="ja-JP" sz="1400" b="1" dirty="0"/>
              <a:t>UE features2: 120 min</a:t>
            </a:r>
          </a:p>
          <a:p>
            <a:pPr marL="180975" indent="-95250">
              <a:spcBef>
                <a:spcPct val="0"/>
              </a:spcBef>
              <a:buClrTx/>
            </a:pPr>
            <a:r>
              <a:rPr lang="en-US" altLang="ja-JP" sz="1400" b="1" dirty="0" err="1">
                <a:solidFill>
                  <a:srgbClr val="FF0000"/>
                </a:solidFill>
              </a:rPr>
              <a:t>FeMIMO</a:t>
            </a:r>
            <a:r>
              <a:rPr lang="en-US" altLang="ja-JP" sz="1400" b="1" dirty="0">
                <a:solidFill>
                  <a:srgbClr val="FF0000"/>
                </a:solidFill>
              </a:rPr>
              <a:t>: 90min</a:t>
            </a:r>
          </a:p>
          <a:p>
            <a:pPr marL="180975" indent="-95250">
              <a:spcBef>
                <a:spcPct val="0"/>
              </a:spcBef>
              <a:buClrTx/>
            </a:pPr>
            <a:r>
              <a:rPr lang="en-US" altLang="ja-JP" sz="1400" b="1" dirty="0" err="1">
                <a:solidFill>
                  <a:srgbClr val="FF0000"/>
                </a:solidFill>
              </a:rPr>
              <a:t>ePos</a:t>
            </a:r>
            <a:r>
              <a:rPr lang="en-US" altLang="ja-JP" sz="1400" b="1" dirty="0">
                <a:solidFill>
                  <a:srgbClr val="FF0000"/>
                </a:solidFill>
              </a:rPr>
              <a:t>: 30min</a:t>
            </a:r>
          </a:p>
        </p:txBody>
      </p:sp>
    </p:spTree>
    <p:extLst>
      <p:ext uri="{BB962C8B-B14F-4D97-AF65-F5344CB8AC3E}">
        <p14:creationId xmlns:p14="http://schemas.microsoft.com/office/powerpoint/2010/main" val="22609676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Detailed Schedule for 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GTW1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Week 1 (Jan 17</a:t>
            </a:r>
            <a:r>
              <a:rPr lang="en-US" baseline="300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~ Jan 21</a:t>
            </a:r>
            <a:r>
              <a:rPr lang="en-US" baseline="300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</p:txBody>
      </p:sp>
      <p:sp>
        <p:nvSpPr>
          <p:cNvPr id="4" name="직사각형 3"/>
          <p:cNvSpPr/>
          <p:nvPr/>
        </p:nvSpPr>
        <p:spPr>
          <a:xfrm>
            <a:off x="1397295" y="996203"/>
            <a:ext cx="1916345" cy="355947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Monday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3485500" y="996202"/>
            <a:ext cx="1916345" cy="355947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Tuesday</a:t>
            </a:r>
          </a:p>
        </p:txBody>
      </p:sp>
      <p:sp>
        <p:nvSpPr>
          <p:cNvPr id="6" name="직사각형 5"/>
          <p:cNvSpPr/>
          <p:nvPr/>
        </p:nvSpPr>
        <p:spPr>
          <a:xfrm>
            <a:off x="5573705" y="994393"/>
            <a:ext cx="1916345" cy="355947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Wednesday</a:t>
            </a:r>
          </a:p>
        </p:txBody>
      </p:sp>
      <p:sp>
        <p:nvSpPr>
          <p:cNvPr id="7" name="직사각형 6"/>
          <p:cNvSpPr/>
          <p:nvPr/>
        </p:nvSpPr>
        <p:spPr>
          <a:xfrm>
            <a:off x="7661910" y="994392"/>
            <a:ext cx="1916345" cy="355947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Thursday</a:t>
            </a:r>
          </a:p>
        </p:txBody>
      </p:sp>
      <p:sp>
        <p:nvSpPr>
          <p:cNvPr id="8" name="직사각형 7"/>
          <p:cNvSpPr/>
          <p:nvPr/>
        </p:nvSpPr>
        <p:spPr>
          <a:xfrm>
            <a:off x="9750115" y="993488"/>
            <a:ext cx="1916345" cy="355947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Friday</a:t>
            </a:r>
          </a:p>
        </p:txBody>
      </p:sp>
      <p:cxnSp>
        <p:nvCxnSpPr>
          <p:cNvPr id="14" name="직선 연결선 13"/>
          <p:cNvCxnSpPr/>
          <p:nvPr/>
        </p:nvCxnSpPr>
        <p:spPr>
          <a:xfrm>
            <a:off x="338669" y="1721794"/>
            <a:ext cx="11514667" cy="0"/>
          </a:xfrm>
          <a:prstGeom prst="line">
            <a:avLst/>
          </a:prstGeom>
          <a:ln w="50800">
            <a:gradFill flip="none" rotWithShape="1">
              <a:gsLst>
                <a:gs pos="0">
                  <a:srgbClr val="002060"/>
                </a:gs>
                <a:gs pos="42000">
                  <a:srgbClr val="0070C0"/>
                </a:gs>
                <a:gs pos="71000">
                  <a:srgbClr val="00B0F0"/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508364" y="1789516"/>
            <a:ext cx="755558" cy="466806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>
              <a:spcBef>
                <a:spcPct val="0"/>
              </a:spcBef>
              <a:buClrTx/>
              <a:buNone/>
              <a:defRPr kumimoji="1" sz="1400" b="1"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sz="1600" dirty="0">
                <a:ln w="0"/>
                <a:ea typeface="+mn-ea"/>
                <a:cs typeface="Arial" panose="020B0604020202020204" pitchFamily="34" charset="0"/>
              </a:rPr>
              <a:t>GTW1</a:t>
            </a:r>
          </a:p>
        </p:txBody>
      </p:sp>
      <p:sp>
        <p:nvSpPr>
          <p:cNvPr id="16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53450" y="1797027"/>
            <a:ext cx="1990476" cy="4663186"/>
          </a:xfrm>
          <a:prstGeom prst="roundRect">
            <a:avLst>
              <a:gd name="adj" fmla="val 0"/>
            </a:avLst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round/>
            <a:headEnd/>
            <a:tailEnd/>
          </a:ln>
        </p:spPr>
        <p:txBody>
          <a:bodyPr wrap="none" anchor="t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lvl="0">
              <a:spcBef>
                <a:spcPct val="0"/>
              </a:spcBef>
              <a:buClrTx/>
              <a:buNone/>
            </a:pPr>
            <a:endParaRPr kumimoji="0" lang="en-US" altLang="ja-JP" sz="1400" b="1" dirty="0">
              <a:solidFill>
                <a:prstClr val="black"/>
              </a:solidFill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lvl="0">
              <a:spcBef>
                <a:spcPct val="0"/>
              </a:spcBef>
              <a:buClrTx/>
              <a:buNone/>
            </a:pPr>
            <a:r>
              <a:rPr lang="en-US" altLang="ja-JP" sz="1400" b="1" dirty="0" err="1"/>
              <a:t>IIoT</a:t>
            </a:r>
            <a:r>
              <a:rPr lang="en-US" altLang="ja-JP" sz="1400" b="1" dirty="0"/>
              <a:t>/</a:t>
            </a:r>
            <a:r>
              <a:rPr lang="en-US" altLang="ja-JP" sz="1400" b="1" dirty="0" err="1"/>
              <a:t>eURLLC</a:t>
            </a:r>
            <a:endParaRPr kumimoji="0" lang="en-US" altLang="ja-JP" sz="1400" b="1" dirty="0">
              <a:solidFill>
                <a:prstClr val="black"/>
              </a:solidFill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lvl="0">
              <a:spcBef>
                <a:spcPct val="0"/>
              </a:spcBef>
              <a:buClrTx/>
              <a:buNone/>
            </a:pPr>
            <a:r>
              <a:rPr kumimoji="0" lang="en-US" altLang="ja-JP" sz="1200" dirty="0">
                <a:solidFill>
                  <a:prstClr val="black"/>
                </a:solidFill>
                <a:ea typeface="ＭＳ Ｐゴシック" panose="020B0600070205080204" pitchFamily="34" charset="-128"/>
                <a:cs typeface="Arial" panose="020B0604020202020204" pitchFamily="34" charset="0"/>
              </a:rPr>
              <a:t>. HARQ ACK</a:t>
            </a:r>
            <a:br>
              <a:rPr kumimoji="0" lang="en-US" altLang="ja-JP" sz="1200" dirty="0">
                <a:solidFill>
                  <a:prstClr val="black"/>
                </a:solidFill>
                <a:ea typeface="ＭＳ Ｐゴシック" panose="020B0600070205080204" pitchFamily="34" charset="-128"/>
                <a:cs typeface="Arial" panose="020B0604020202020204" pitchFamily="34" charset="0"/>
              </a:rPr>
            </a:br>
            <a:r>
              <a:rPr kumimoji="0" lang="en-US" altLang="ja-JP" sz="1200" dirty="0">
                <a:solidFill>
                  <a:prstClr val="black"/>
                </a:solidFill>
                <a:ea typeface="ＭＳ Ｐゴシック" panose="020B0600070205080204" pitchFamily="34" charset="-128"/>
                <a:cs typeface="Arial" panose="020B0604020202020204" pitchFamily="34" charset="0"/>
              </a:rPr>
              <a:t>. Intra-UE mux A </a:t>
            </a:r>
          </a:p>
          <a:p>
            <a:pPr lvl="0">
              <a:spcBef>
                <a:spcPct val="0"/>
              </a:spcBef>
              <a:buClrTx/>
              <a:buNone/>
            </a:pPr>
            <a:endParaRPr kumimoji="0" lang="en-US" altLang="ja-JP" sz="1200" dirty="0">
              <a:solidFill>
                <a:prstClr val="black"/>
              </a:solidFill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lvl="0">
              <a:spcBef>
                <a:spcPct val="0"/>
              </a:spcBef>
              <a:buClrTx/>
              <a:buNone/>
            </a:pPr>
            <a:r>
              <a:rPr kumimoji="0" lang="en-US" altLang="ja-JP" sz="1400" b="1" dirty="0" err="1">
                <a:solidFill>
                  <a:prstClr val="black"/>
                </a:solidFill>
                <a:ea typeface="ＭＳ Ｐゴシック" panose="020B0600070205080204" pitchFamily="34" charset="-128"/>
                <a:cs typeface="Arial" panose="020B0604020202020204" pitchFamily="34" charset="0"/>
              </a:rPr>
              <a:t>Sidelink</a:t>
            </a:r>
            <a:endParaRPr kumimoji="0" lang="en-US" altLang="ja-JP" sz="1400" b="1" dirty="0">
              <a:solidFill>
                <a:prstClr val="black"/>
              </a:solidFill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None/>
            </a:pPr>
            <a:r>
              <a:rPr kumimoji="0" lang="en-US" altLang="ja-JP" sz="1200" dirty="0">
                <a:solidFill>
                  <a:prstClr val="black"/>
                </a:solidFill>
                <a:ea typeface="ＭＳ Ｐゴシック" panose="020B0600070205080204" pitchFamily="34" charset="-128"/>
                <a:cs typeface="Arial" panose="020B0604020202020204" pitchFamily="34" charset="0"/>
              </a:rPr>
              <a:t>. Power saving (30 min)</a:t>
            </a:r>
            <a:endParaRPr kumimoji="0" lang="en-US" altLang="ja-JP" sz="1000" dirty="0">
              <a:solidFill>
                <a:prstClr val="black"/>
              </a:solidFill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None/>
            </a:pPr>
            <a:r>
              <a:rPr kumimoji="0" lang="en-US" altLang="ja-JP" sz="1200" dirty="0">
                <a:solidFill>
                  <a:prstClr val="black"/>
                </a:solidFill>
                <a:ea typeface="ＭＳ Ｐゴシック" panose="020B0600070205080204" pitchFamily="34" charset="-128"/>
                <a:cs typeface="Arial" panose="020B0604020202020204" pitchFamily="34" charset="0"/>
              </a:rPr>
              <a:t>. Inter-UE coordination</a:t>
            </a:r>
            <a:br>
              <a:rPr kumimoji="0" lang="en-US" altLang="ja-JP" sz="1200" dirty="0">
                <a:solidFill>
                  <a:prstClr val="black"/>
                </a:solidFill>
                <a:ea typeface="ＭＳ Ｐゴシック" panose="020B0600070205080204" pitchFamily="34" charset="-128"/>
                <a:cs typeface="Arial" panose="020B0604020202020204" pitchFamily="34" charset="0"/>
              </a:rPr>
            </a:br>
            <a:r>
              <a:rPr kumimoji="0" lang="en-US" altLang="ja-JP" sz="1200" dirty="0">
                <a:solidFill>
                  <a:prstClr val="black"/>
                </a:solidFill>
                <a:ea typeface="ＭＳ Ｐゴシック" panose="020B0600070205080204" pitchFamily="34" charset="-128"/>
                <a:cs typeface="Arial" panose="020B0604020202020204" pitchFamily="34" charset="0"/>
              </a:rPr>
              <a:t>  (Scheme 1)</a:t>
            </a:r>
            <a:endParaRPr kumimoji="0" lang="en-US" altLang="ja-JP" sz="1400" b="1" dirty="0">
              <a:solidFill>
                <a:prstClr val="black"/>
              </a:solidFill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lvl="0">
              <a:spcBef>
                <a:spcPct val="0"/>
              </a:spcBef>
              <a:buClrTx/>
              <a:buNone/>
            </a:pPr>
            <a:endParaRPr kumimoji="0" lang="en-US" altLang="ja-JP" sz="1200" dirty="0">
              <a:solidFill>
                <a:prstClr val="black"/>
              </a:solidFill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lvl="0">
              <a:spcBef>
                <a:spcPct val="0"/>
              </a:spcBef>
              <a:buClrTx/>
              <a:buNone/>
            </a:pPr>
            <a:endParaRPr kumimoji="0" lang="en-US" altLang="ja-JP" sz="1200" dirty="0">
              <a:solidFill>
                <a:prstClr val="black"/>
              </a:solidFill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None/>
            </a:pPr>
            <a:endParaRPr lang="en-US" altLang="ja-JP" sz="1200" dirty="0"/>
          </a:p>
        </p:txBody>
      </p:sp>
      <p:sp>
        <p:nvSpPr>
          <p:cNvPr id="17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36339" y="1797999"/>
            <a:ext cx="1990476" cy="4663186"/>
          </a:xfrm>
          <a:prstGeom prst="roundRect">
            <a:avLst>
              <a:gd name="adj" fmla="val 0"/>
            </a:avLst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round/>
            <a:headEnd/>
            <a:tailEnd/>
          </a:ln>
        </p:spPr>
        <p:txBody>
          <a:bodyPr wrap="none" anchor="t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lvl="0">
              <a:spcBef>
                <a:spcPct val="0"/>
              </a:spcBef>
              <a:buClrTx/>
              <a:buNone/>
            </a:pPr>
            <a:endParaRPr kumimoji="0" lang="en-US" altLang="ja-JP" sz="1400" b="1" dirty="0">
              <a:solidFill>
                <a:prstClr val="black"/>
              </a:solidFill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lvl="0">
              <a:spcBef>
                <a:spcPct val="0"/>
              </a:spcBef>
              <a:buClrTx/>
              <a:buNone/>
            </a:pPr>
            <a:r>
              <a:rPr kumimoji="0" lang="en-US" altLang="ja-JP" sz="1400" b="1" dirty="0" err="1">
                <a:solidFill>
                  <a:prstClr val="black"/>
                </a:solidFill>
                <a:ea typeface="ＭＳ Ｐゴシック" panose="020B0600070205080204" pitchFamily="34" charset="-128"/>
                <a:cs typeface="Arial" panose="020B0604020202020204" pitchFamily="34" charset="0"/>
              </a:rPr>
              <a:t>Sidelink</a:t>
            </a:r>
            <a:endParaRPr kumimoji="0" lang="en-US" altLang="ja-JP" sz="1400" b="1" dirty="0">
              <a:solidFill>
                <a:prstClr val="black"/>
              </a:solidFill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None/>
            </a:pPr>
            <a:r>
              <a:rPr kumimoji="0" lang="en-US" altLang="ja-JP" sz="1200" dirty="0">
                <a:solidFill>
                  <a:prstClr val="black"/>
                </a:solidFill>
                <a:ea typeface="ＭＳ Ｐゴシック" panose="020B0600070205080204" pitchFamily="34" charset="-128"/>
                <a:cs typeface="Arial" panose="020B0604020202020204" pitchFamily="34" charset="0"/>
              </a:rPr>
              <a:t>. Power saving (30 min)</a:t>
            </a:r>
            <a:endParaRPr kumimoji="0" lang="en-US" altLang="ja-JP" sz="1000" dirty="0">
              <a:solidFill>
                <a:prstClr val="black"/>
              </a:solidFill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None/>
            </a:pPr>
            <a:r>
              <a:rPr kumimoji="0" lang="en-US" altLang="ja-JP" sz="1200" dirty="0">
                <a:solidFill>
                  <a:prstClr val="black"/>
                </a:solidFill>
                <a:ea typeface="ＭＳ Ｐゴシック" panose="020B0600070205080204" pitchFamily="34" charset="-128"/>
                <a:cs typeface="Arial" panose="020B0604020202020204" pitchFamily="34" charset="0"/>
              </a:rPr>
              <a:t>. Inter-UE coordination</a:t>
            </a:r>
            <a:br>
              <a:rPr kumimoji="0" lang="en-US" altLang="ja-JP" sz="1200" dirty="0">
                <a:solidFill>
                  <a:prstClr val="black"/>
                </a:solidFill>
                <a:ea typeface="ＭＳ Ｐゴシック" panose="020B0600070205080204" pitchFamily="34" charset="-128"/>
                <a:cs typeface="Arial" panose="020B0604020202020204" pitchFamily="34" charset="0"/>
              </a:rPr>
            </a:br>
            <a:r>
              <a:rPr kumimoji="0" lang="en-US" altLang="ja-JP" sz="1200" dirty="0">
                <a:solidFill>
                  <a:prstClr val="black"/>
                </a:solidFill>
                <a:ea typeface="ＭＳ Ｐゴシック" panose="020B0600070205080204" pitchFamily="34" charset="-128"/>
                <a:cs typeface="Arial" panose="020B0604020202020204" pitchFamily="34" charset="0"/>
              </a:rPr>
              <a:t>  (Scheme 2)</a:t>
            </a:r>
            <a:endParaRPr kumimoji="0" lang="en-US" altLang="ja-JP" sz="1400" b="1" dirty="0">
              <a:solidFill>
                <a:prstClr val="black"/>
              </a:solidFill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lvl="0">
              <a:spcBef>
                <a:spcPct val="0"/>
              </a:spcBef>
              <a:buClrTx/>
              <a:buNone/>
            </a:pPr>
            <a:endParaRPr kumimoji="0" lang="en-US" altLang="ja-JP" sz="1200" dirty="0">
              <a:solidFill>
                <a:prstClr val="black"/>
              </a:solidFill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lvl="0">
              <a:spcBef>
                <a:spcPct val="0"/>
              </a:spcBef>
              <a:buClrTx/>
              <a:buNone/>
            </a:pPr>
            <a:r>
              <a:rPr lang="en-US" altLang="ja-JP" sz="1400" b="1" dirty="0" err="1"/>
              <a:t>IIoT</a:t>
            </a:r>
            <a:r>
              <a:rPr lang="en-US" altLang="ja-JP" sz="1400" b="1" dirty="0"/>
              <a:t>/</a:t>
            </a:r>
            <a:r>
              <a:rPr lang="en-US" altLang="ja-JP" sz="1400" b="1" dirty="0" err="1"/>
              <a:t>eURLLC</a:t>
            </a:r>
            <a:endParaRPr kumimoji="0" lang="en-US" altLang="ja-JP" sz="1400" b="1" dirty="0">
              <a:solidFill>
                <a:prstClr val="black"/>
              </a:solidFill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None/>
            </a:pPr>
            <a:r>
              <a:rPr kumimoji="0" lang="en-US" altLang="ja-JP" sz="1200" dirty="0">
                <a:solidFill>
                  <a:prstClr val="black"/>
                </a:solidFill>
                <a:ea typeface="ＭＳ Ｐゴシック" panose="020B0600070205080204" pitchFamily="34" charset="-128"/>
                <a:cs typeface="Arial" panose="020B0604020202020204" pitchFamily="34" charset="0"/>
              </a:rPr>
              <a:t>. Intra-UE mux A </a:t>
            </a:r>
            <a:endParaRPr kumimoji="0" lang="en-US" altLang="ja-JP" sz="1400" b="1" dirty="0">
              <a:solidFill>
                <a:prstClr val="black"/>
              </a:solidFill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lvl="0">
              <a:spcBef>
                <a:spcPct val="0"/>
              </a:spcBef>
              <a:buClrTx/>
              <a:buNone/>
            </a:pPr>
            <a:r>
              <a:rPr kumimoji="0" lang="en-US" altLang="ja-JP" sz="1200" dirty="0">
                <a:solidFill>
                  <a:prstClr val="black"/>
                </a:solidFill>
                <a:ea typeface="ＭＳ Ｐゴシック" panose="020B0600070205080204" pitchFamily="34" charset="-128"/>
                <a:cs typeface="Arial" panose="020B0604020202020204" pitchFamily="34" charset="0"/>
              </a:rPr>
              <a:t>. Intra-UE mux B </a:t>
            </a:r>
          </a:p>
          <a:p>
            <a:pPr lvl="0">
              <a:spcBef>
                <a:spcPct val="0"/>
              </a:spcBef>
              <a:buClrTx/>
              <a:buNone/>
            </a:pPr>
            <a:endParaRPr kumimoji="0" lang="en-US" altLang="ja-JP" sz="1200" dirty="0">
              <a:solidFill>
                <a:prstClr val="black"/>
              </a:solidFill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endParaRPr lang="en-US" altLang="ja-JP" sz="1200" dirty="0"/>
          </a:p>
        </p:txBody>
      </p:sp>
      <p:sp>
        <p:nvSpPr>
          <p:cNvPr id="18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33596" y="1793485"/>
            <a:ext cx="1990476" cy="4663186"/>
          </a:xfrm>
          <a:prstGeom prst="roundRect">
            <a:avLst>
              <a:gd name="adj" fmla="val 0"/>
            </a:avLst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round/>
            <a:headEnd/>
            <a:tailEnd/>
          </a:ln>
        </p:spPr>
        <p:txBody>
          <a:bodyPr wrap="none" anchor="t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lvl="0">
              <a:spcBef>
                <a:spcPct val="0"/>
              </a:spcBef>
              <a:buClrTx/>
              <a:buNone/>
            </a:pPr>
            <a:endParaRPr kumimoji="0" lang="en-US" altLang="ja-JP" sz="1400" b="1" dirty="0">
              <a:solidFill>
                <a:prstClr val="black"/>
              </a:solidFill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lvl="0">
              <a:spcBef>
                <a:spcPct val="0"/>
              </a:spcBef>
              <a:buClrTx/>
              <a:buNone/>
            </a:pPr>
            <a:r>
              <a:rPr lang="en-US" altLang="ja-JP" sz="1400" b="1" dirty="0" err="1">
                <a:cs typeface="Arial" panose="020B0604020202020204" pitchFamily="34" charset="0"/>
              </a:rPr>
              <a:t>IIoT</a:t>
            </a:r>
            <a:r>
              <a:rPr lang="en-US" altLang="ja-JP" sz="1400" b="1" dirty="0">
                <a:cs typeface="Arial" panose="020B0604020202020204" pitchFamily="34" charset="0"/>
              </a:rPr>
              <a:t>/</a:t>
            </a:r>
            <a:r>
              <a:rPr lang="en-US" altLang="ja-JP" sz="1400" b="1" dirty="0" err="1">
                <a:cs typeface="Arial" panose="020B0604020202020204" pitchFamily="34" charset="0"/>
              </a:rPr>
              <a:t>eURLLC</a:t>
            </a:r>
            <a:endParaRPr kumimoji="0" lang="en-US" altLang="ja-JP" sz="1400" b="1" dirty="0">
              <a:solidFill>
                <a:prstClr val="black"/>
              </a:solidFill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lvl="0">
              <a:spcBef>
                <a:spcPct val="0"/>
              </a:spcBef>
              <a:buClrTx/>
              <a:buNone/>
            </a:pPr>
            <a:r>
              <a:rPr kumimoji="0" lang="en-US" altLang="ja-JP" sz="1200" dirty="0">
                <a:solidFill>
                  <a:prstClr val="black"/>
                </a:solidFill>
                <a:ea typeface="ＭＳ Ｐゴシック" panose="020B0600070205080204" pitchFamily="34" charset="-128"/>
                <a:cs typeface="Arial" panose="020B0604020202020204" pitchFamily="34" charset="0"/>
              </a:rPr>
              <a:t>. HARQ ACK</a:t>
            </a:r>
            <a:br>
              <a:rPr kumimoji="0" lang="en-US" altLang="ja-JP" sz="1200" dirty="0">
                <a:solidFill>
                  <a:prstClr val="black"/>
                </a:solidFill>
                <a:ea typeface="ＭＳ Ｐゴシック" panose="020B0600070205080204" pitchFamily="34" charset="-128"/>
                <a:cs typeface="Arial" panose="020B0604020202020204" pitchFamily="34" charset="0"/>
              </a:rPr>
            </a:br>
            <a:r>
              <a:rPr kumimoji="0" lang="en-US" altLang="ja-JP" sz="1200" dirty="0">
                <a:solidFill>
                  <a:prstClr val="black"/>
                </a:solidFill>
                <a:ea typeface="ＭＳ Ｐゴシック" panose="020B0600070205080204" pitchFamily="34" charset="-128"/>
                <a:cs typeface="Arial" panose="020B0604020202020204" pitchFamily="34" charset="0"/>
              </a:rPr>
              <a:t>. Intra-UE mux A </a:t>
            </a:r>
          </a:p>
          <a:p>
            <a:pPr lvl="0">
              <a:spcBef>
                <a:spcPct val="0"/>
              </a:spcBef>
              <a:buClrTx/>
              <a:buNone/>
            </a:pPr>
            <a:endParaRPr kumimoji="0" lang="en-US" altLang="ja-JP" sz="1200" dirty="0">
              <a:solidFill>
                <a:prstClr val="black"/>
              </a:solidFill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lvl="0">
              <a:spcBef>
                <a:spcPct val="0"/>
              </a:spcBef>
              <a:buClrTx/>
              <a:buNone/>
            </a:pPr>
            <a:r>
              <a:rPr kumimoji="0" lang="en-US" altLang="ja-JP" sz="1400" b="1" dirty="0" err="1">
                <a:solidFill>
                  <a:prstClr val="black"/>
                </a:solidFill>
                <a:ea typeface="ＭＳ Ｐゴシック" panose="020B0600070205080204" pitchFamily="34" charset="-128"/>
                <a:cs typeface="Arial" panose="020B0604020202020204" pitchFamily="34" charset="0"/>
              </a:rPr>
              <a:t>Sidelink</a:t>
            </a:r>
            <a:endParaRPr kumimoji="0" lang="en-US" altLang="ja-JP" sz="1400" b="1" dirty="0">
              <a:solidFill>
                <a:prstClr val="black"/>
              </a:solidFill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None/>
            </a:pPr>
            <a:r>
              <a:rPr kumimoji="0" lang="en-US" altLang="ja-JP" sz="1200" dirty="0">
                <a:solidFill>
                  <a:prstClr val="black"/>
                </a:solidFill>
                <a:ea typeface="ＭＳ Ｐゴシック" panose="020B0600070205080204" pitchFamily="34" charset="-128"/>
                <a:cs typeface="Arial" panose="020B0604020202020204" pitchFamily="34" charset="0"/>
              </a:rPr>
              <a:t>. Power saving (30 min)</a:t>
            </a:r>
            <a:endParaRPr kumimoji="0" lang="en-US" altLang="ja-JP" sz="1000" dirty="0">
              <a:solidFill>
                <a:prstClr val="black"/>
              </a:solidFill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None/>
            </a:pPr>
            <a:r>
              <a:rPr kumimoji="0" lang="en-US" altLang="ja-JP" sz="1200" dirty="0">
                <a:solidFill>
                  <a:prstClr val="black"/>
                </a:solidFill>
                <a:ea typeface="ＭＳ Ｐゴシック" panose="020B0600070205080204" pitchFamily="34" charset="-128"/>
                <a:cs typeface="Arial" panose="020B0604020202020204" pitchFamily="34" charset="0"/>
              </a:rPr>
              <a:t>. Inter-UE coordination</a:t>
            </a:r>
            <a:br>
              <a:rPr kumimoji="0" lang="en-US" altLang="ja-JP" sz="1200" dirty="0">
                <a:solidFill>
                  <a:prstClr val="black"/>
                </a:solidFill>
                <a:ea typeface="ＭＳ Ｐゴシック" panose="020B0600070205080204" pitchFamily="34" charset="-128"/>
                <a:cs typeface="Arial" panose="020B0604020202020204" pitchFamily="34" charset="0"/>
              </a:rPr>
            </a:br>
            <a:r>
              <a:rPr kumimoji="0" lang="en-US" altLang="ja-JP" sz="1200" dirty="0">
                <a:solidFill>
                  <a:prstClr val="black"/>
                </a:solidFill>
                <a:ea typeface="ＭＳ Ｐゴシック" panose="020B0600070205080204" pitchFamily="34" charset="-128"/>
                <a:cs typeface="Arial" panose="020B0604020202020204" pitchFamily="34" charset="0"/>
              </a:rPr>
              <a:t>  (Scheme 1)</a:t>
            </a:r>
            <a:endParaRPr kumimoji="0" lang="en-US" altLang="ja-JP" sz="1400" b="1" dirty="0">
              <a:solidFill>
                <a:prstClr val="black"/>
              </a:solidFill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lvl="0">
              <a:spcBef>
                <a:spcPct val="0"/>
              </a:spcBef>
              <a:buClrTx/>
              <a:buNone/>
            </a:pPr>
            <a:endParaRPr kumimoji="0" lang="en-US" altLang="ja-JP" sz="1200" dirty="0">
              <a:solidFill>
                <a:prstClr val="black"/>
              </a:solidFill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lvl="0">
              <a:spcBef>
                <a:spcPct val="0"/>
              </a:spcBef>
              <a:buClrTx/>
              <a:buNone/>
            </a:pPr>
            <a:endParaRPr kumimoji="0" lang="en-US" altLang="ja-JP" sz="1200" dirty="0">
              <a:solidFill>
                <a:prstClr val="black"/>
              </a:solidFill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None/>
            </a:pPr>
            <a:endParaRPr lang="en-US" altLang="ja-JP" sz="1200" dirty="0">
              <a:cs typeface="Arial" panose="020B0604020202020204" pitchFamily="34" charset="0"/>
            </a:endParaRPr>
          </a:p>
        </p:txBody>
      </p:sp>
      <p:sp>
        <p:nvSpPr>
          <p:cNvPr id="19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16485" y="1794456"/>
            <a:ext cx="1990476" cy="4663186"/>
          </a:xfrm>
          <a:prstGeom prst="roundRect">
            <a:avLst>
              <a:gd name="adj" fmla="val 0"/>
            </a:avLst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round/>
            <a:headEnd/>
            <a:tailEnd/>
          </a:ln>
        </p:spPr>
        <p:txBody>
          <a:bodyPr wrap="none" anchor="t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lvl="0">
              <a:spcBef>
                <a:spcPct val="0"/>
              </a:spcBef>
              <a:buClrTx/>
              <a:buNone/>
            </a:pPr>
            <a:endParaRPr kumimoji="0" lang="en-US" altLang="ja-JP" sz="1400" b="1" dirty="0">
              <a:solidFill>
                <a:prstClr val="black"/>
              </a:solidFill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lvl="0">
              <a:spcBef>
                <a:spcPct val="0"/>
              </a:spcBef>
              <a:buClrTx/>
              <a:buNone/>
            </a:pPr>
            <a:r>
              <a:rPr kumimoji="0" lang="en-US" altLang="ja-JP" sz="1400" b="1" dirty="0" err="1">
                <a:solidFill>
                  <a:prstClr val="black"/>
                </a:solidFill>
                <a:ea typeface="ＭＳ Ｐゴシック" panose="020B0600070205080204" pitchFamily="34" charset="-128"/>
                <a:cs typeface="Arial" panose="020B0604020202020204" pitchFamily="34" charset="0"/>
              </a:rPr>
              <a:t>Sidelink</a:t>
            </a:r>
            <a:endParaRPr kumimoji="0" lang="en-US" altLang="ja-JP" sz="1400" b="1" dirty="0">
              <a:solidFill>
                <a:prstClr val="black"/>
              </a:solidFill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None/>
            </a:pPr>
            <a:r>
              <a:rPr kumimoji="0" lang="en-US" altLang="ja-JP" sz="1200" dirty="0">
                <a:solidFill>
                  <a:prstClr val="black"/>
                </a:solidFill>
                <a:ea typeface="ＭＳ Ｐゴシック" panose="020B0600070205080204" pitchFamily="34" charset="-128"/>
                <a:cs typeface="Arial" panose="020B0604020202020204" pitchFamily="34" charset="0"/>
              </a:rPr>
              <a:t>. Power saving</a:t>
            </a:r>
            <a:endParaRPr kumimoji="0" lang="en-US" altLang="ja-JP" sz="1000" dirty="0">
              <a:solidFill>
                <a:prstClr val="black"/>
              </a:solidFill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None/>
            </a:pPr>
            <a:r>
              <a:rPr kumimoji="0" lang="en-US" altLang="ja-JP" sz="1200" dirty="0">
                <a:solidFill>
                  <a:prstClr val="black"/>
                </a:solidFill>
                <a:ea typeface="ＭＳ Ｐゴシック" panose="020B0600070205080204" pitchFamily="34" charset="-128"/>
                <a:cs typeface="Arial" panose="020B0604020202020204" pitchFamily="34" charset="0"/>
              </a:rPr>
              <a:t>. Inter-UE coordination</a:t>
            </a:r>
            <a:br>
              <a:rPr kumimoji="0" lang="en-US" altLang="ja-JP" sz="1200" dirty="0">
                <a:solidFill>
                  <a:prstClr val="black"/>
                </a:solidFill>
                <a:ea typeface="ＭＳ Ｐゴシック" panose="020B0600070205080204" pitchFamily="34" charset="-128"/>
                <a:cs typeface="Arial" panose="020B0604020202020204" pitchFamily="34" charset="0"/>
              </a:rPr>
            </a:br>
            <a:r>
              <a:rPr kumimoji="0" lang="en-US" altLang="ja-JP" sz="1200" dirty="0">
                <a:solidFill>
                  <a:prstClr val="black"/>
                </a:solidFill>
                <a:ea typeface="ＭＳ Ｐゴシック" panose="020B0600070205080204" pitchFamily="34" charset="-128"/>
                <a:cs typeface="Arial" panose="020B0604020202020204" pitchFamily="34" charset="0"/>
              </a:rPr>
              <a:t>  (Scheme 2)</a:t>
            </a:r>
            <a:endParaRPr kumimoji="0" lang="en-US" altLang="ja-JP" sz="1400" b="1" dirty="0">
              <a:solidFill>
                <a:prstClr val="black"/>
              </a:solidFill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lvl="0">
              <a:spcBef>
                <a:spcPct val="0"/>
              </a:spcBef>
              <a:buClrTx/>
              <a:buNone/>
            </a:pPr>
            <a:endParaRPr kumimoji="0" lang="en-US" altLang="ja-JP" sz="1200" dirty="0">
              <a:solidFill>
                <a:prstClr val="black"/>
              </a:solidFill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lvl="0">
              <a:spcBef>
                <a:spcPct val="0"/>
              </a:spcBef>
              <a:buClrTx/>
              <a:buNone/>
            </a:pPr>
            <a:r>
              <a:rPr lang="en-US" altLang="ja-JP" sz="1400" b="1" dirty="0" err="1"/>
              <a:t>IIoT</a:t>
            </a:r>
            <a:r>
              <a:rPr lang="en-US" altLang="ja-JP" sz="1400" b="1" dirty="0"/>
              <a:t>/</a:t>
            </a:r>
            <a:r>
              <a:rPr lang="en-US" altLang="ja-JP" sz="1400" b="1" dirty="0" err="1"/>
              <a:t>eURLLC</a:t>
            </a:r>
            <a:endParaRPr kumimoji="0" lang="en-US" altLang="ja-JP" sz="1400" b="1" dirty="0">
              <a:solidFill>
                <a:prstClr val="black"/>
              </a:solidFill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None/>
            </a:pPr>
            <a:r>
              <a:rPr kumimoji="0" lang="en-US" altLang="ja-JP" sz="1200" dirty="0">
                <a:solidFill>
                  <a:prstClr val="black"/>
                </a:solidFill>
                <a:ea typeface="ＭＳ Ｐゴシック" panose="020B0600070205080204" pitchFamily="34" charset="-128"/>
                <a:cs typeface="Arial" panose="020B0604020202020204" pitchFamily="34" charset="0"/>
              </a:rPr>
              <a:t>. Intra-UE mux A </a:t>
            </a:r>
            <a:endParaRPr kumimoji="0" lang="en-US" altLang="ja-JP" sz="1400" b="1" dirty="0">
              <a:solidFill>
                <a:prstClr val="black"/>
              </a:solidFill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lvl="0">
              <a:spcBef>
                <a:spcPct val="0"/>
              </a:spcBef>
              <a:buClrTx/>
              <a:buNone/>
            </a:pPr>
            <a:r>
              <a:rPr kumimoji="0" lang="en-US" altLang="ja-JP" sz="1200" dirty="0">
                <a:solidFill>
                  <a:prstClr val="black"/>
                </a:solidFill>
                <a:ea typeface="ＭＳ Ｐゴシック" panose="020B0600070205080204" pitchFamily="34" charset="-128"/>
                <a:cs typeface="Arial" panose="020B0604020202020204" pitchFamily="34" charset="0"/>
              </a:rPr>
              <a:t>. Intra-UE mux B </a:t>
            </a:r>
          </a:p>
          <a:p>
            <a:pPr lvl="0">
              <a:spcBef>
                <a:spcPct val="0"/>
              </a:spcBef>
              <a:buClrTx/>
              <a:buNone/>
            </a:pPr>
            <a:endParaRPr kumimoji="0" lang="en-US" altLang="ja-JP" sz="1200" dirty="0">
              <a:solidFill>
                <a:prstClr val="black"/>
              </a:solidFill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endParaRPr lang="en-US" altLang="ja-JP" sz="1200" dirty="0"/>
          </a:p>
        </p:txBody>
      </p:sp>
      <p:sp>
        <p:nvSpPr>
          <p:cNvPr id="20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04423" y="1797999"/>
            <a:ext cx="1990476" cy="4663186"/>
          </a:xfrm>
          <a:prstGeom prst="roundRect">
            <a:avLst>
              <a:gd name="adj" fmla="val 0"/>
            </a:avLst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round/>
            <a:headEnd/>
            <a:tailEnd/>
          </a:ln>
        </p:spPr>
        <p:txBody>
          <a:bodyPr wrap="none" anchor="t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lvl="0">
              <a:spcBef>
                <a:spcPct val="0"/>
              </a:spcBef>
              <a:buClrTx/>
              <a:buNone/>
            </a:pPr>
            <a:endParaRPr kumimoji="0" lang="en-US" altLang="ja-JP" sz="1400" b="1" dirty="0">
              <a:solidFill>
                <a:prstClr val="black"/>
              </a:solidFill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lvl="0">
              <a:spcBef>
                <a:spcPct val="0"/>
              </a:spcBef>
              <a:buClrTx/>
              <a:buNone/>
            </a:pPr>
            <a:r>
              <a:rPr kumimoji="0" lang="en-US" altLang="ja-JP" sz="1400" b="1" dirty="0" err="1">
                <a:solidFill>
                  <a:prstClr val="black"/>
                </a:solidFill>
                <a:ea typeface="ＭＳ Ｐゴシック" panose="020B0600070205080204" pitchFamily="34" charset="-128"/>
                <a:cs typeface="Arial" panose="020B0604020202020204" pitchFamily="34" charset="0"/>
              </a:rPr>
              <a:t>IIoT</a:t>
            </a:r>
            <a:r>
              <a:rPr kumimoji="0" lang="en-US" altLang="ja-JP" sz="1400" b="1" dirty="0">
                <a:solidFill>
                  <a:prstClr val="black"/>
                </a:solidFill>
                <a:ea typeface="ＭＳ Ｐゴシック" panose="020B0600070205080204" pitchFamily="34" charset="-128"/>
                <a:cs typeface="Arial" panose="020B0604020202020204" pitchFamily="34" charset="0"/>
              </a:rPr>
              <a:t>/</a:t>
            </a:r>
            <a:r>
              <a:rPr kumimoji="0" lang="en-US" altLang="ja-JP" sz="1400" b="1" dirty="0" err="1">
                <a:solidFill>
                  <a:prstClr val="black"/>
                </a:solidFill>
                <a:ea typeface="ＭＳ Ｐゴシック" panose="020B0600070205080204" pitchFamily="34" charset="-128"/>
                <a:cs typeface="Arial" panose="020B0604020202020204" pitchFamily="34" charset="0"/>
              </a:rPr>
              <a:t>eURLLC</a:t>
            </a:r>
            <a:endParaRPr kumimoji="0" lang="en-US" altLang="ja-JP" sz="1400" b="1" dirty="0">
              <a:solidFill>
                <a:prstClr val="black"/>
              </a:solidFill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None/>
            </a:pPr>
            <a:r>
              <a:rPr kumimoji="0" lang="en-US" altLang="ja-JP" sz="1200" dirty="0">
                <a:solidFill>
                  <a:prstClr val="black"/>
                </a:solidFill>
                <a:ea typeface="ＭＳ Ｐゴシック" panose="020B0600070205080204" pitchFamily="34" charset="-128"/>
                <a:cs typeface="Arial" panose="020B0604020202020204" pitchFamily="34" charset="0"/>
              </a:rPr>
              <a:t>. PDC</a:t>
            </a:r>
            <a:endParaRPr kumimoji="0" lang="en-US" altLang="ja-JP" sz="1000" dirty="0">
              <a:solidFill>
                <a:prstClr val="black"/>
              </a:solidFill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None/>
            </a:pPr>
            <a:r>
              <a:rPr kumimoji="0" lang="en-US" altLang="ja-JP" sz="1200" dirty="0">
                <a:solidFill>
                  <a:prstClr val="black"/>
                </a:solidFill>
                <a:ea typeface="ＭＳ Ｐゴシック" panose="020B0600070205080204" pitchFamily="34" charset="-128"/>
                <a:cs typeface="Arial" panose="020B0604020202020204" pitchFamily="34" charset="0"/>
              </a:rPr>
              <a:t>. HARQ ACK</a:t>
            </a:r>
          </a:p>
          <a:p>
            <a:pPr>
              <a:spcBef>
                <a:spcPct val="0"/>
              </a:spcBef>
              <a:buClrTx/>
              <a:buNone/>
            </a:pPr>
            <a:r>
              <a:rPr kumimoji="0" lang="en-US" altLang="ja-JP" sz="1200" dirty="0">
                <a:solidFill>
                  <a:prstClr val="black"/>
                </a:solidFill>
                <a:ea typeface="ＭＳ Ｐゴシック" panose="020B0600070205080204" pitchFamily="34" charset="-128"/>
                <a:cs typeface="Arial" panose="020B0604020202020204" pitchFamily="34" charset="0"/>
              </a:rPr>
              <a:t>. Intra-UE mux A</a:t>
            </a:r>
          </a:p>
          <a:p>
            <a:pPr>
              <a:spcBef>
                <a:spcPct val="0"/>
              </a:spcBef>
              <a:buClrTx/>
              <a:buNone/>
            </a:pPr>
            <a:endParaRPr kumimoji="0" lang="en-US" altLang="ja-JP" sz="1200" dirty="0">
              <a:solidFill>
                <a:prstClr val="black"/>
              </a:solidFill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lvl="0">
              <a:spcBef>
                <a:spcPct val="0"/>
              </a:spcBef>
              <a:buClrTx/>
              <a:buNone/>
            </a:pPr>
            <a:r>
              <a:rPr kumimoji="0" lang="en-US" altLang="ja-JP" sz="1400" b="1" dirty="0" err="1">
                <a:solidFill>
                  <a:prstClr val="black"/>
                </a:solidFill>
                <a:ea typeface="ＭＳ Ｐゴシック" panose="020B0600070205080204" pitchFamily="34" charset="-128"/>
                <a:cs typeface="Arial" panose="020B0604020202020204" pitchFamily="34" charset="0"/>
              </a:rPr>
              <a:t>Sidelink</a:t>
            </a:r>
            <a:endParaRPr kumimoji="0" lang="en-US" altLang="ja-JP" sz="1400" b="1" dirty="0">
              <a:solidFill>
                <a:prstClr val="black"/>
              </a:solidFill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None/>
            </a:pPr>
            <a:r>
              <a:rPr kumimoji="0" lang="en-US" altLang="ja-JP" sz="1200" dirty="0">
                <a:solidFill>
                  <a:prstClr val="black"/>
                </a:solidFill>
                <a:ea typeface="ＭＳ Ｐゴシック" panose="020B0600070205080204" pitchFamily="34" charset="-128"/>
                <a:cs typeface="Arial" panose="020B0604020202020204" pitchFamily="34" charset="0"/>
              </a:rPr>
              <a:t>. Power saving</a:t>
            </a:r>
            <a:endParaRPr kumimoji="0" lang="en-US" altLang="ja-JP" sz="1000" dirty="0">
              <a:solidFill>
                <a:prstClr val="black"/>
              </a:solidFill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None/>
            </a:pPr>
            <a:r>
              <a:rPr kumimoji="0" lang="en-US" altLang="ja-JP" sz="1200" dirty="0">
                <a:solidFill>
                  <a:prstClr val="black"/>
                </a:solidFill>
                <a:ea typeface="ＭＳ Ｐゴシック" panose="020B0600070205080204" pitchFamily="34" charset="-128"/>
                <a:cs typeface="Arial" panose="020B0604020202020204" pitchFamily="34" charset="0"/>
              </a:rPr>
              <a:t>. Inter-UE coordination</a:t>
            </a:r>
          </a:p>
          <a:p>
            <a:pPr lvl="0">
              <a:spcBef>
                <a:spcPct val="0"/>
              </a:spcBef>
              <a:buClrTx/>
              <a:buNone/>
            </a:pPr>
            <a:endParaRPr kumimoji="0" lang="en-US" altLang="ja-JP" sz="1200" dirty="0">
              <a:solidFill>
                <a:prstClr val="black"/>
              </a:solidFill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lvl="0">
              <a:spcBef>
                <a:spcPct val="0"/>
              </a:spcBef>
              <a:buClrTx/>
              <a:buNone/>
            </a:pPr>
            <a:endParaRPr kumimoji="0" lang="en-US" altLang="ja-JP" sz="1200" dirty="0">
              <a:solidFill>
                <a:prstClr val="black"/>
              </a:solidFill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lvl="0">
              <a:spcBef>
                <a:spcPct val="0"/>
              </a:spcBef>
              <a:buClrTx/>
              <a:buNone/>
            </a:pPr>
            <a:endParaRPr kumimoji="0" lang="en-US" altLang="ja-JP" sz="1400" b="1" dirty="0">
              <a:solidFill>
                <a:prstClr val="black"/>
              </a:solidFill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323164" y="1386481"/>
            <a:ext cx="20780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UTC 13:00 ~ 16:00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401190" y="1383027"/>
            <a:ext cx="20780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UTC 13:00 ~ 16:00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499125" y="1384869"/>
            <a:ext cx="20780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UTC 13:00 ~ 16:00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7577151" y="1380313"/>
            <a:ext cx="20780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UTC 13:00 ~ 16:00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9678775" y="1384685"/>
            <a:ext cx="20780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UTC 04:00 ~ 07:00</a:t>
            </a:r>
          </a:p>
        </p:txBody>
      </p:sp>
    </p:spTree>
    <p:extLst>
      <p:ext uri="{BB962C8B-B14F-4D97-AF65-F5344CB8AC3E}">
        <p14:creationId xmlns:p14="http://schemas.microsoft.com/office/powerpoint/2010/main" val="7309476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Detailed Schedule for 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GTW1 </a:t>
            </a:r>
            <a:r>
              <a:rPr lang="en-US" dirty="0">
                <a:solidFill>
                  <a:srgbClr val="FF0000"/>
                </a:solidFill>
                <a:cs typeface="Arial" panose="020B0604020202020204" pitchFamily="34" charset="0"/>
              </a:rPr>
              <a:t>Week 2 (Jan 24</a:t>
            </a:r>
            <a:r>
              <a:rPr lang="en-US" baseline="30000" dirty="0">
                <a:solidFill>
                  <a:srgbClr val="FF0000"/>
                </a:solidFill>
                <a:cs typeface="Arial" panose="020B0604020202020204" pitchFamily="34" charset="0"/>
              </a:rPr>
              <a:t>th</a:t>
            </a:r>
            <a:r>
              <a:rPr lang="en-US" dirty="0">
                <a:solidFill>
                  <a:srgbClr val="FF0000"/>
                </a:solidFill>
                <a:cs typeface="Arial" panose="020B0604020202020204" pitchFamily="34" charset="0"/>
              </a:rPr>
              <a:t> ~ Jan 25</a:t>
            </a:r>
            <a:r>
              <a:rPr lang="en-US" baseline="30000" dirty="0">
                <a:solidFill>
                  <a:srgbClr val="FF0000"/>
                </a:solidFill>
                <a:cs typeface="Arial" panose="020B0604020202020204" pitchFamily="34" charset="0"/>
              </a:rPr>
              <a:t>th</a:t>
            </a:r>
            <a:r>
              <a:rPr lang="en-US" dirty="0">
                <a:solidFill>
                  <a:srgbClr val="FF0000"/>
                </a:solidFill>
                <a:cs typeface="Arial" panose="020B0604020202020204" pitchFamily="34" charset="0"/>
              </a:rPr>
              <a:t>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1397295" y="996203"/>
            <a:ext cx="1916345" cy="355947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Monday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3485500" y="996202"/>
            <a:ext cx="1916345" cy="355947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Tuesday</a:t>
            </a:r>
          </a:p>
        </p:txBody>
      </p:sp>
      <p:sp>
        <p:nvSpPr>
          <p:cNvPr id="6" name="직사각형 5"/>
          <p:cNvSpPr/>
          <p:nvPr/>
        </p:nvSpPr>
        <p:spPr>
          <a:xfrm>
            <a:off x="5573705" y="994393"/>
            <a:ext cx="1916345" cy="355947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Wednesday</a:t>
            </a:r>
          </a:p>
        </p:txBody>
      </p:sp>
      <p:sp>
        <p:nvSpPr>
          <p:cNvPr id="7" name="직사각형 6"/>
          <p:cNvSpPr/>
          <p:nvPr/>
        </p:nvSpPr>
        <p:spPr>
          <a:xfrm>
            <a:off x="7661910" y="994392"/>
            <a:ext cx="1916345" cy="355947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Thursday</a:t>
            </a:r>
          </a:p>
        </p:txBody>
      </p:sp>
      <p:sp>
        <p:nvSpPr>
          <p:cNvPr id="8" name="직사각형 7"/>
          <p:cNvSpPr/>
          <p:nvPr/>
        </p:nvSpPr>
        <p:spPr>
          <a:xfrm>
            <a:off x="9750115" y="993488"/>
            <a:ext cx="1916345" cy="355947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Friday</a:t>
            </a:r>
          </a:p>
        </p:txBody>
      </p:sp>
      <p:cxnSp>
        <p:nvCxnSpPr>
          <p:cNvPr id="14" name="직선 연결선 13"/>
          <p:cNvCxnSpPr/>
          <p:nvPr/>
        </p:nvCxnSpPr>
        <p:spPr>
          <a:xfrm>
            <a:off x="338669" y="1721794"/>
            <a:ext cx="11514667" cy="0"/>
          </a:xfrm>
          <a:prstGeom prst="line">
            <a:avLst/>
          </a:prstGeom>
          <a:ln w="50800">
            <a:gradFill flip="none" rotWithShape="1">
              <a:gsLst>
                <a:gs pos="0">
                  <a:srgbClr val="002060"/>
                </a:gs>
                <a:gs pos="42000">
                  <a:srgbClr val="0070C0"/>
                </a:gs>
                <a:gs pos="71000">
                  <a:srgbClr val="00B0F0"/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508364" y="1789516"/>
            <a:ext cx="755558" cy="466806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>
              <a:spcBef>
                <a:spcPct val="0"/>
              </a:spcBef>
              <a:buClrTx/>
              <a:buNone/>
              <a:defRPr kumimoji="1" sz="1400" b="1"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sz="1600" dirty="0">
                <a:ln w="0"/>
                <a:ea typeface="+mn-ea"/>
                <a:cs typeface="Arial" panose="020B0604020202020204" pitchFamily="34" charset="0"/>
              </a:rPr>
              <a:t>GTW1</a:t>
            </a:r>
          </a:p>
        </p:txBody>
      </p:sp>
      <p:sp>
        <p:nvSpPr>
          <p:cNvPr id="16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53450" y="1797027"/>
            <a:ext cx="1990476" cy="4663186"/>
          </a:xfrm>
          <a:prstGeom prst="roundRect">
            <a:avLst>
              <a:gd name="adj" fmla="val 0"/>
            </a:avLst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round/>
            <a:headEnd/>
            <a:tailEnd/>
          </a:ln>
        </p:spPr>
        <p:txBody>
          <a:bodyPr wrap="none" anchor="t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lvl="0">
              <a:spcBef>
                <a:spcPct val="0"/>
              </a:spcBef>
              <a:buClrTx/>
              <a:buNone/>
            </a:pPr>
            <a:endParaRPr kumimoji="0" lang="en-US" altLang="ja-JP" sz="1400" b="1" dirty="0">
              <a:solidFill>
                <a:prstClr val="black"/>
              </a:solidFill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lvl="0">
              <a:spcBef>
                <a:spcPct val="0"/>
              </a:spcBef>
              <a:buClrTx/>
              <a:buNone/>
            </a:pPr>
            <a:r>
              <a:rPr kumimoji="0" lang="en-US" altLang="ja-JP" sz="1400" b="1" dirty="0" err="1">
                <a:solidFill>
                  <a:prstClr val="black"/>
                </a:solidFill>
                <a:ea typeface="ＭＳ Ｐゴシック" panose="020B0600070205080204" pitchFamily="34" charset="-128"/>
                <a:cs typeface="Arial" panose="020B0604020202020204" pitchFamily="34" charset="0"/>
              </a:rPr>
              <a:t>Sidelink</a:t>
            </a:r>
            <a:endParaRPr kumimoji="0" lang="en-US" altLang="ja-JP" sz="1400" b="1" dirty="0">
              <a:solidFill>
                <a:prstClr val="black"/>
              </a:solidFill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None/>
            </a:pPr>
            <a:r>
              <a:rPr kumimoji="0" lang="en-US" altLang="ja-JP" sz="1200" dirty="0">
                <a:solidFill>
                  <a:prstClr val="black"/>
                </a:solidFill>
                <a:ea typeface="ＭＳ Ｐゴシック" panose="020B0600070205080204" pitchFamily="34" charset="-128"/>
                <a:cs typeface="Arial" panose="020B0604020202020204" pitchFamily="34" charset="0"/>
              </a:rPr>
              <a:t>. Inter-UE coordination</a:t>
            </a:r>
          </a:p>
          <a:p>
            <a:pPr>
              <a:spcBef>
                <a:spcPct val="0"/>
              </a:spcBef>
              <a:buClrTx/>
              <a:buNone/>
            </a:pPr>
            <a:r>
              <a:rPr kumimoji="0" lang="en-US" altLang="ja-JP" sz="1200" dirty="0">
                <a:solidFill>
                  <a:prstClr val="black"/>
                </a:solidFill>
                <a:ea typeface="ＭＳ Ｐゴシック" panose="020B0600070205080204" pitchFamily="34" charset="-128"/>
                <a:cs typeface="Arial" panose="020B0604020202020204" pitchFamily="34" charset="0"/>
              </a:rPr>
              <a:t>  (any remaining issues)</a:t>
            </a:r>
            <a:br>
              <a:rPr kumimoji="0" lang="en-US" altLang="ja-JP" sz="1200" dirty="0">
                <a:solidFill>
                  <a:prstClr val="black"/>
                </a:solidFill>
                <a:ea typeface="ＭＳ Ｐゴシック" panose="020B0600070205080204" pitchFamily="34" charset="-128"/>
                <a:cs typeface="Arial" panose="020B0604020202020204" pitchFamily="34" charset="0"/>
              </a:rPr>
            </a:br>
            <a:endParaRPr kumimoji="0" lang="en-US" altLang="ja-JP" sz="1200" dirty="0">
              <a:solidFill>
                <a:prstClr val="black"/>
              </a:solidFill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lvl="0">
              <a:spcBef>
                <a:spcPct val="0"/>
              </a:spcBef>
              <a:buClrTx/>
              <a:buNone/>
            </a:pPr>
            <a:r>
              <a:rPr lang="en-US" altLang="ja-JP" sz="1400" b="1" dirty="0" err="1"/>
              <a:t>IIoT</a:t>
            </a:r>
            <a:r>
              <a:rPr lang="en-US" altLang="ja-JP" sz="1400" b="1" dirty="0"/>
              <a:t>/</a:t>
            </a:r>
            <a:r>
              <a:rPr lang="en-US" altLang="ja-JP" sz="1400" b="1" dirty="0" err="1"/>
              <a:t>eURLLC</a:t>
            </a:r>
            <a:endParaRPr kumimoji="0" lang="en-US" altLang="ja-JP" sz="1400" b="1" dirty="0">
              <a:solidFill>
                <a:prstClr val="black"/>
              </a:solidFill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None/>
            </a:pPr>
            <a:r>
              <a:rPr kumimoji="0" lang="en-US" altLang="ja-JP" sz="1200" dirty="0">
                <a:solidFill>
                  <a:prstClr val="black"/>
                </a:solidFill>
                <a:ea typeface="ＭＳ Ｐゴシック" panose="020B0600070205080204" pitchFamily="34" charset="-128"/>
                <a:cs typeface="Arial" panose="020B0604020202020204" pitchFamily="34" charset="0"/>
              </a:rPr>
              <a:t>. Intra-UE mux A </a:t>
            </a:r>
            <a:endParaRPr kumimoji="0" lang="en-US" altLang="ja-JP" sz="1400" b="1" dirty="0">
              <a:solidFill>
                <a:prstClr val="black"/>
              </a:solidFill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lvl="0">
              <a:spcBef>
                <a:spcPct val="0"/>
              </a:spcBef>
              <a:buClrTx/>
              <a:buNone/>
            </a:pPr>
            <a:endParaRPr kumimoji="0" lang="en-US" altLang="ja-JP" sz="1200" dirty="0">
              <a:solidFill>
                <a:prstClr val="black"/>
              </a:solidFill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endParaRPr lang="en-US" altLang="ja-JP" sz="1200" dirty="0"/>
          </a:p>
        </p:txBody>
      </p:sp>
      <p:sp>
        <p:nvSpPr>
          <p:cNvPr id="17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36339" y="1797999"/>
            <a:ext cx="1990476" cy="4663186"/>
          </a:xfrm>
          <a:prstGeom prst="roundRect">
            <a:avLst>
              <a:gd name="adj" fmla="val 0"/>
            </a:avLst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round/>
            <a:headEnd/>
            <a:tailEnd/>
          </a:ln>
        </p:spPr>
        <p:txBody>
          <a:bodyPr wrap="none" anchor="t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lvl="0">
              <a:spcBef>
                <a:spcPct val="0"/>
              </a:spcBef>
              <a:buClrTx/>
              <a:buNone/>
            </a:pPr>
            <a:endParaRPr kumimoji="0" lang="en-US" altLang="ja-JP" sz="1400" b="1" dirty="0">
              <a:solidFill>
                <a:prstClr val="black"/>
              </a:solidFill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lvl="0">
              <a:spcBef>
                <a:spcPct val="0"/>
              </a:spcBef>
              <a:buClrTx/>
              <a:buNone/>
            </a:pPr>
            <a:r>
              <a:rPr kumimoji="0" lang="en-US" altLang="ja-JP" sz="1400" b="1" dirty="0" err="1">
                <a:solidFill>
                  <a:prstClr val="black"/>
                </a:solidFill>
                <a:ea typeface="ＭＳ Ｐゴシック" panose="020B0600070205080204" pitchFamily="34" charset="-128"/>
                <a:cs typeface="Arial" panose="020B0604020202020204" pitchFamily="34" charset="0"/>
              </a:rPr>
              <a:t>IIoT</a:t>
            </a:r>
            <a:r>
              <a:rPr kumimoji="0" lang="en-US" altLang="ja-JP" sz="1400" b="1" dirty="0">
                <a:solidFill>
                  <a:prstClr val="black"/>
                </a:solidFill>
                <a:ea typeface="ＭＳ Ｐゴシック" panose="020B0600070205080204" pitchFamily="34" charset="-128"/>
                <a:cs typeface="Arial" panose="020B0604020202020204" pitchFamily="34" charset="0"/>
              </a:rPr>
              <a:t>/</a:t>
            </a:r>
            <a:r>
              <a:rPr kumimoji="0" lang="en-US" altLang="ja-JP" sz="1400" b="1" dirty="0" err="1">
                <a:solidFill>
                  <a:prstClr val="black"/>
                </a:solidFill>
                <a:ea typeface="ＭＳ Ｐゴシック" panose="020B0600070205080204" pitchFamily="34" charset="-128"/>
                <a:cs typeface="Arial" panose="020B0604020202020204" pitchFamily="34" charset="0"/>
              </a:rPr>
              <a:t>eURLLC</a:t>
            </a:r>
            <a:endParaRPr kumimoji="0" lang="en-US" altLang="ja-JP" sz="1400" b="1" dirty="0">
              <a:solidFill>
                <a:prstClr val="black"/>
              </a:solidFill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None/>
            </a:pPr>
            <a:r>
              <a:rPr kumimoji="0" lang="en-US" altLang="ja-JP" sz="1200" dirty="0">
                <a:solidFill>
                  <a:prstClr val="black"/>
                </a:solidFill>
                <a:ea typeface="ＭＳ Ｐゴシック" panose="020B0600070205080204" pitchFamily="34" charset="-128"/>
                <a:cs typeface="Arial" panose="020B0604020202020204" pitchFamily="34" charset="0"/>
              </a:rPr>
              <a:t>. HARQ ACK</a:t>
            </a:r>
          </a:p>
          <a:p>
            <a:pPr>
              <a:spcBef>
                <a:spcPct val="0"/>
              </a:spcBef>
              <a:buClrTx/>
              <a:buNone/>
            </a:pPr>
            <a:r>
              <a:rPr kumimoji="0" lang="en-US" altLang="ja-JP" sz="1200" dirty="0">
                <a:solidFill>
                  <a:prstClr val="black"/>
                </a:solidFill>
                <a:ea typeface="ＭＳ Ｐゴシック" panose="020B0600070205080204" pitchFamily="34" charset="-128"/>
                <a:cs typeface="Arial" panose="020B0604020202020204" pitchFamily="34" charset="0"/>
              </a:rPr>
              <a:t>. Intra-UE mux B</a:t>
            </a:r>
          </a:p>
          <a:p>
            <a:pPr>
              <a:spcBef>
                <a:spcPct val="0"/>
              </a:spcBef>
              <a:buClrTx/>
              <a:buNone/>
            </a:pPr>
            <a:r>
              <a:rPr kumimoji="0" lang="en-US" altLang="ja-JP" sz="1200" dirty="0">
                <a:solidFill>
                  <a:prstClr val="black"/>
                </a:solidFill>
                <a:ea typeface="ＭＳ Ｐゴシック" panose="020B0600070205080204" pitchFamily="34" charset="-128"/>
                <a:cs typeface="Arial" panose="020B0604020202020204" pitchFamily="34" charset="0"/>
              </a:rPr>
              <a:t>. </a:t>
            </a:r>
            <a:r>
              <a:rPr kumimoji="0" lang="en-US" altLang="ja-JP" sz="1200">
                <a:solidFill>
                  <a:prstClr val="black"/>
                </a:solidFill>
                <a:ea typeface="ＭＳ Ｐゴシック" panose="020B0600070205080204" pitchFamily="34" charset="-128"/>
                <a:cs typeface="Arial" panose="020B0604020202020204" pitchFamily="34" charset="0"/>
              </a:rPr>
              <a:t>Intra-UE mux A</a:t>
            </a:r>
          </a:p>
          <a:p>
            <a:pPr>
              <a:spcBef>
                <a:spcPct val="0"/>
              </a:spcBef>
              <a:buClrTx/>
              <a:buNone/>
            </a:pPr>
            <a:endParaRPr kumimoji="0" lang="en-US" altLang="ja-JP" sz="1200" dirty="0">
              <a:solidFill>
                <a:prstClr val="black"/>
              </a:solidFill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lvl="0">
              <a:spcBef>
                <a:spcPct val="0"/>
              </a:spcBef>
              <a:buClrTx/>
              <a:buNone/>
            </a:pPr>
            <a:r>
              <a:rPr kumimoji="0" lang="en-US" altLang="ja-JP" sz="1400" b="1" dirty="0" err="1">
                <a:solidFill>
                  <a:prstClr val="black"/>
                </a:solidFill>
                <a:ea typeface="ＭＳ Ｐゴシック" panose="020B0600070205080204" pitchFamily="34" charset="-128"/>
                <a:cs typeface="Arial" panose="020B0604020202020204" pitchFamily="34" charset="0"/>
              </a:rPr>
              <a:t>Sidelink</a:t>
            </a:r>
            <a:endParaRPr kumimoji="0" lang="en-US" altLang="ja-JP" sz="1400" b="1" dirty="0">
              <a:solidFill>
                <a:prstClr val="black"/>
              </a:solidFill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None/>
            </a:pPr>
            <a:r>
              <a:rPr kumimoji="0" lang="en-US" altLang="ja-JP" sz="1200" dirty="0">
                <a:solidFill>
                  <a:prstClr val="black"/>
                </a:solidFill>
                <a:ea typeface="ＭＳ Ｐゴシック" panose="020B0600070205080204" pitchFamily="34" charset="-128"/>
                <a:cs typeface="Arial" panose="020B0604020202020204" pitchFamily="34" charset="0"/>
              </a:rPr>
              <a:t>. Power saving</a:t>
            </a:r>
          </a:p>
          <a:p>
            <a:pPr>
              <a:spcBef>
                <a:spcPct val="0"/>
              </a:spcBef>
              <a:buClrTx/>
              <a:buNone/>
            </a:pPr>
            <a:r>
              <a:rPr kumimoji="0" lang="en-US" altLang="ja-JP" sz="1200" dirty="0">
                <a:solidFill>
                  <a:prstClr val="black"/>
                </a:solidFill>
                <a:ea typeface="ＭＳ Ｐゴシック" panose="020B0600070205080204" pitchFamily="34" charset="-128"/>
                <a:cs typeface="Arial" panose="020B0604020202020204" pitchFamily="34" charset="0"/>
              </a:rPr>
              <a:t>  (any remaining issues)</a:t>
            </a:r>
          </a:p>
          <a:p>
            <a:pPr>
              <a:spcBef>
                <a:spcPct val="0"/>
              </a:spcBef>
              <a:buClrTx/>
              <a:buNone/>
            </a:pPr>
            <a:r>
              <a:rPr kumimoji="0" lang="en-US" altLang="ja-JP" sz="1200" dirty="0">
                <a:solidFill>
                  <a:prstClr val="black"/>
                </a:solidFill>
                <a:ea typeface="ＭＳ Ｐゴシック" panose="020B0600070205080204" pitchFamily="34" charset="-128"/>
                <a:cs typeface="Arial" panose="020B0604020202020204" pitchFamily="34" charset="0"/>
              </a:rPr>
              <a:t>. Inter-UE coordination</a:t>
            </a:r>
            <a:br>
              <a:rPr kumimoji="0" lang="en-US" altLang="ja-JP" sz="1200" dirty="0">
                <a:solidFill>
                  <a:prstClr val="black"/>
                </a:solidFill>
                <a:ea typeface="ＭＳ Ｐゴシック" panose="020B0600070205080204" pitchFamily="34" charset="-128"/>
                <a:cs typeface="Arial" panose="020B0604020202020204" pitchFamily="34" charset="0"/>
              </a:rPr>
            </a:br>
            <a:r>
              <a:rPr kumimoji="0" lang="en-US" altLang="ja-JP" sz="1200" dirty="0">
                <a:solidFill>
                  <a:prstClr val="black"/>
                </a:solidFill>
                <a:ea typeface="ＭＳ Ｐゴシック" panose="020B0600070205080204" pitchFamily="34" charset="-128"/>
                <a:cs typeface="Arial" panose="020B0604020202020204" pitchFamily="34" charset="0"/>
              </a:rPr>
              <a:t>  (any remaining issues)</a:t>
            </a:r>
          </a:p>
          <a:p>
            <a:pPr>
              <a:spcBef>
                <a:spcPct val="0"/>
              </a:spcBef>
              <a:buClrTx/>
              <a:buNone/>
            </a:pPr>
            <a:endParaRPr kumimoji="0" lang="en-US" altLang="ja-JP" sz="1200" dirty="0">
              <a:solidFill>
                <a:prstClr val="black"/>
              </a:solidFill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lvl="0">
              <a:spcBef>
                <a:spcPct val="0"/>
              </a:spcBef>
              <a:buClrTx/>
              <a:buNone/>
            </a:pPr>
            <a:endParaRPr kumimoji="0" lang="en-US" altLang="ja-JP" sz="1200" dirty="0">
              <a:solidFill>
                <a:prstClr val="black"/>
              </a:solidFill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lvl="0">
              <a:spcBef>
                <a:spcPct val="0"/>
              </a:spcBef>
              <a:buClrTx/>
              <a:buNone/>
            </a:pPr>
            <a:endParaRPr kumimoji="0" lang="en-US" altLang="ja-JP" sz="1400" b="1" dirty="0">
              <a:solidFill>
                <a:prstClr val="black"/>
              </a:solidFill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18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33596" y="1793485"/>
            <a:ext cx="1990476" cy="4663186"/>
          </a:xfrm>
          <a:prstGeom prst="roundRect">
            <a:avLst>
              <a:gd name="adj" fmla="val 0"/>
            </a:avLst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round/>
            <a:headEnd/>
            <a:tailEnd/>
          </a:ln>
        </p:spPr>
        <p:txBody>
          <a:bodyPr wrap="none" anchor="t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endParaRPr lang="en-US" altLang="ja-JP" sz="1200" b="1" dirty="0"/>
          </a:p>
        </p:txBody>
      </p:sp>
      <p:sp>
        <p:nvSpPr>
          <p:cNvPr id="19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16485" y="1794456"/>
            <a:ext cx="1990476" cy="4663186"/>
          </a:xfrm>
          <a:prstGeom prst="roundRect">
            <a:avLst>
              <a:gd name="adj" fmla="val 0"/>
            </a:avLst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round/>
            <a:headEnd/>
            <a:tailEnd/>
          </a:ln>
        </p:spPr>
        <p:txBody>
          <a:bodyPr wrap="none" anchor="t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endParaRPr lang="en-US" altLang="ja-JP" sz="1200" dirty="0"/>
          </a:p>
        </p:txBody>
      </p:sp>
      <p:sp>
        <p:nvSpPr>
          <p:cNvPr id="20" name="AutoShape 71">
            <a:extLst>
              <a:ext uri="{FF2B5EF4-FFF2-40B4-BE49-F238E27FC236}">
                <a16:creationId xmlns:a16="http://schemas.microsoft.com/office/drawing/2014/main" id="{1C0FC4E9-5575-4593-9417-9CA4D209A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04423" y="1797999"/>
            <a:ext cx="1990476" cy="4663186"/>
          </a:xfrm>
          <a:prstGeom prst="roundRect">
            <a:avLst>
              <a:gd name="adj" fmla="val 0"/>
            </a:avLst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round/>
            <a:headEnd/>
            <a:tailEnd/>
          </a:ln>
        </p:spPr>
        <p:txBody>
          <a:bodyPr wrap="none" anchor="t"/>
          <a:lstStyle>
            <a:lvl1pPr>
              <a:spcBef>
                <a:spcPct val="20000"/>
              </a:spcBef>
              <a:buClr>
                <a:srgbClr val="CC0033"/>
              </a:buClr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endParaRPr lang="en-US" altLang="ja-JP" sz="10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1323164" y="1386481"/>
            <a:ext cx="20780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UTC 04:00 ~ 07:00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401190" y="1383027"/>
            <a:ext cx="20780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UTC 04:00 ~ 07:00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5499125" y="1384869"/>
            <a:ext cx="20780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7577151" y="1380313"/>
            <a:ext cx="20780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9678775" y="1384685"/>
            <a:ext cx="20780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</a:p>
        </p:txBody>
      </p:sp>
    </p:spTree>
    <p:extLst>
      <p:ext uri="{BB962C8B-B14F-4D97-AF65-F5344CB8AC3E}">
        <p14:creationId xmlns:p14="http://schemas.microsoft.com/office/powerpoint/2010/main" val="4994804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61397</TotalTime>
  <Words>488</Words>
  <Application>Microsoft Office PowerPoint</Application>
  <PresentationFormat>Widescreen</PresentationFormat>
  <Paragraphs>167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Calibri</vt:lpstr>
      <vt:lpstr>Calibri Light</vt:lpstr>
      <vt:lpstr>Symbol</vt:lpstr>
      <vt:lpstr>Verdana</vt:lpstr>
      <vt:lpstr>Wingdings</vt:lpstr>
      <vt:lpstr>Office 테마</vt:lpstr>
      <vt:lpstr>GTW Schedule for Week 1 (Jan 17th ~ Jan 21st)</vt:lpstr>
      <vt:lpstr>GTW Schedule for Week 2 (Jan 24th ~ Jan 25th)</vt:lpstr>
      <vt:lpstr>Detailed Schedule for GTW1 Week 1 (Jan 17th ~ Jan 21st)</vt:lpstr>
      <vt:lpstr>Detailed Schedule for GTW1 Week 2 (Jan 24th ~ Jan 25th)</vt:lpstr>
    </vt:vector>
  </TitlesOfParts>
  <Company>Samsung Electronics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김윤선/표준Research팀(SR)/Principal Engineer/삼성전자</dc:creator>
  <cp:lastModifiedBy>Ralf Bendlin (AT&amp;T)</cp:lastModifiedBy>
  <cp:revision>457</cp:revision>
  <dcterms:created xsi:type="dcterms:W3CDTF">2019-02-14T07:06:45Z</dcterms:created>
  <dcterms:modified xsi:type="dcterms:W3CDTF">2022-01-21T22:34:16Z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SCPROP">
    <vt:lpwstr>NSCCustomProperty</vt:lpwstr>
  </property>
</Properties>
</file>