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29" r:id="rId2"/>
    <p:sldId id="318" r:id="rId3"/>
    <p:sldId id="330" r:id="rId4"/>
    <p:sldId id="331" r:id="rId5"/>
    <p:sldId id="333" r:id="rId6"/>
    <p:sldId id="337" r:id="rId7"/>
    <p:sldId id="334" r:id="rId8"/>
    <p:sldId id="335" r:id="rId9"/>
    <p:sldId id="336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E2F0"/>
    <a:srgbClr val="66FFFF"/>
    <a:srgbClr val="7BD8EB"/>
    <a:srgbClr val="33CC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10" y="1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1482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55" indent="0">
              <a:buNone/>
              <a:defRPr sz="2800"/>
            </a:lvl2pPr>
            <a:lvl3pPr marL="914309" indent="0">
              <a:buNone/>
              <a:defRPr sz="2400"/>
            </a:lvl3pPr>
            <a:lvl4pPr marL="1371464" indent="0">
              <a:buNone/>
              <a:defRPr sz="2000"/>
            </a:lvl4pPr>
            <a:lvl5pPr marL="1828618" indent="0">
              <a:buNone/>
              <a:defRPr sz="2000"/>
            </a:lvl5pPr>
            <a:lvl6pPr marL="2285774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5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12/20/2021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159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12/20/2021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1248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12/20/2021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021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1306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338669" y="203203"/>
            <a:ext cx="11514667" cy="493183"/>
          </a:xfrm>
        </p:spPr>
        <p:txBody>
          <a:bodyPr>
            <a:noAutofit/>
          </a:bodyPr>
          <a:lstStyle>
            <a:lvl1pPr>
              <a:defRPr sz="3200" b="1">
                <a:latin typeface="+mn-lt"/>
              </a:defRPr>
            </a:lvl1pPr>
          </a:lstStyle>
          <a:p>
            <a:r>
              <a:rPr lang="en-US" altLang="ko-KR" dirty="0"/>
              <a:t>Title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338669" y="896815"/>
            <a:ext cx="11514667" cy="5521409"/>
          </a:xfrm>
        </p:spPr>
        <p:txBody>
          <a:bodyPr/>
          <a:lstStyle>
            <a:lvl1pPr marL="268261" indent="-268261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Verdana" panose="020B0604030504040204" pitchFamily="34" charset="0"/>
              <a:buChar char="◊"/>
              <a:defRPr sz="1800" baseline="0"/>
            </a:lvl1pPr>
            <a:lvl2pPr marL="626999" indent="-271436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Symbol" panose="05050102010706020507" pitchFamily="18" charset="2"/>
              <a:buChar char=""/>
              <a:defRPr sz="1600" baseline="0"/>
            </a:lvl2pPr>
            <a:lvl3pPr marL="89685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  <a:defRPr sz="1400" baseline="0"/>
            </a:lvl3pPr>
            <a:lvl4pPr marL="116511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tabLst>
                <a:tab pos="1165110" algn="l"/>
              </a:tabLst>
              <a:defRPr sz="1400" baseline="0"/>
            </a:lvl4pPr>
          </a:lstStyle>
          <a:p>
            <a:pPr lvl="0"/>
            <a:r>
              <a:rPr lang="en-US" altLang="ko-KR" dirty="0"/>
              <a:t>Text level 1</a:t>
            </a:r>
          </a:p>
          <a:p>
            <a:pPr lvl="1"/>
            <a:r>
              <a:rPr lang="en-US" altLang="ko-KR" dirty="0"/>
              <a:t>Text level 2</a:t>
            </a:r>
          </a:p>
          <a:p>
            <a:pPr lvl="2"/>
            <a:r>
              <a:rPr lang="en-US" altLang="ko-KR" dirty="0"/>
              <a:t>Text level 3</a:t>
            </a:r>
          </a:p>
          <a:p>
            <a:pPr lvl="3"/>
            <a:r>
              <a:rPr lang="en-US" altLang="ko-KR" dirty="0"/>
              <a:t>Text level 4</a:t>
            </a:r>
            <a:endParaRPr lang="ko-KR" altLang="en-US" dirty="0"/>
          </a:p>
        </p:txBody>
      </p:sp>
      <p:sp>
        <p:nvSpPr>
          <p:cNvPr id="9" name="직사각형 8"/>
          <p:cNvSpPr/>
          <p:nvPr userDrawn="1"/>
        </p:nvSpPr>
        <p:spPr>
          <a:xfrm>
            <a:off x="1" y="733456"/>
            <a:ext cx="10692000" cy="5400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6" y="6618652"/>
            <a:ext cx="12191999" cy="241947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pic>
        <p:nvPicPr>
          <p:cNvPr id="17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66397" r="22935" b="11672"/>
          <a:stretch/>
        </p:blipFill>
        <p:spPr bwMode="auto">
          <a:xfrm>
            <a:off x="10897973" y="6486755"/>
            <a:ext cx="1295625" cy="37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51595" r="42041" b="26474"/>
          <a:stretch/>
        </p:blipFill>
        <p:spPr bwMode="auto">
          <a:xfrm flipH="1">
            <a:off x="4" y="6486764"/>
            <a:ext cx="974389" cy="37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그림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9647" y="568893"/>
            <a:ext cx="1427813" cy="379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722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1" y="170974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1" y="458947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12/20/2021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23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12/20/2021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885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12/20/2021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64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12/20/2021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95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12/20/2021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46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12/20/2021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517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25298-F688-4150-B34C-CD8101999BC3}" type="datetimeFigureOut">
              <a:rPr lang="en-US" smtClean="0"/>
              <a:t>12/20/2021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571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8" indent="-228578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5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8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8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0" y="2500007"/>
            <a:ext cx="12192000" cy="1342418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solidFill>
              <a:srgbClr val="044EA2">
                <a:shade val="50000"/>
              </a:srgbClr>
            </a:solidFill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522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85910" y="398484"/>
            <a:ext cx="41569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b="1" dirty="0"/>
              <a:t>3GPP TSG RAN WG1 #10</a:t>
            </a:r>
            <a:r>
              <a:rPr lang="en-US" altLang="ko-KR" sz="2000" b="1" dirty="0"/>
              <a:t>7bis</a:t>
            </a:r>
            <a:r>
              <a:rPr lang="en-GB" sz="2000" b="1" dirty="0"/>
              <a:t>-e</a:t>
            </a:r>
          </a:p>
          <a:p>
            <a:r>
              <a:rPr lang="en-US" sz="2000" b="1" dirty="0"/>
              <a:t>e-Meeting, January 17th – 25th, 2022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352025" y="524481"/>
            <a:ext cx="1502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000" b="1" dirty="0"/>
              <a:t>R1-22XXXXX</a:t>
            </a:r>
            <a:endParaRPr lang="en-US" sz="2000" b="1" dirty="0"/>
          </a:p>
        </p:txBody>
      </p:sp>
      <p:pic>
        <p:nvPicPr>
          <p:cNvPr id="2" name="Picture 2" descr="소스 이미지 보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771" y="428559"/>
            <a:ext cx="1115743" cy="649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직사각형 8"/>
          <p:cNvSpPr/>
          <p:nvPr/>
        </p:nvSpPr>
        <p:spPr>
          <a:xfrm>
            <a:off x="603417" y="2828353"/>
            <a:ext cx="1099195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  <a:spcAft>
                <a:spcPts val="1200"/>
              </a:spcAft>
            </a:pPr>
            <a:r>
              <a:rPr lang="en-US" altLang="ko-KR" sz="4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Highlights from RAN#94-e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5044380" y="4720166"/>
            <a:ext cx="21226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200" b="1" dirty="0"/>
              <a:t>RAN1 Chair</a:t>
            </a:r>
          </a:p>
        </p:txBody>
      </p:sp>
    </p:spTree>
    <p:extLst>
      <p:ext uri="{BB962C8B-B14F-4D97-AF65-F5344CB8AC3E}">
        <p14:creationId xmlns:p14="http://schemas.microsoft.com/office/powerpoint/2010/main" val="10047714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LTE </a:t>
            </a:r>
            <a:r>
              <a:rPr lang="en-US" dirty="0"/>
              <a:t>and NR CRs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en-US" sz="2000" dirty="0"/>
              <a:t>All RAN1 endorsed LTE CRs submitted to </a:t>
            </a:r>
            <a:r>
              <a:rPr lang="en-US" sz="2000" dirty="0" smtClean="0"/>
              <a:t>RAN#94-e were </a:t>
            </a:r>
            <a:r>
              <a:rPr lang="en-US" sz="2000" dirty="0"/>
              <a:t>approved</a:t>
            </a:r>
          </a:p>
          <a:p>
            <a:pPr hangingPunct="0"/>
            <a:r>
              <a:rPr lang="en-US" sz="2000" dirty="0"/>
              <a:t>All RAN1 endorsed NR CRs submitted to </a:t>
            </a:r>
            <a:r>
              <a:rPr lang="en-US" sz="2000" dirty="0" smtClean="0"/>
              <a:t>RAN#94-e were </a:t>
            </a:r>
            <a:r>
              <a:rPr lang="en-US" sz="2000" dirty="0"/>
              <a:t>approved</a:t>
            </a:r>
          </a:p>
          <a:p>
            <a:pPr lvl="1"/>
            <a:endParaRPr lang="en-GB" sz="1800" dirty="0">
              <a:highlight>
                <a:srgbClr val="FFFF00"/>
              </a:highlight>
            </a:endParaRPr>
          </a:p>
          <a:p>
            <a:pPr lvl="1"/>
            <a:endParaRPr lang="en-US" sz="1800" dirty="0"/>
          </a:p>
          <a:p>
            <a:pPr lvl="1"/>
            <a:endParaRPr lang="en-US" sz="2800" dirty="0"/>
          </a:p>
          <a:p>
            <a:pPr lvl="1"/>
            <a:endParaRPr lang="en-US" sz="28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8837838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Rel-17: </a:t>
            </a:r>
            <a:r>
              <a:rPr lang="en-US" dirty="0" err="1" smtClean="0"/>
              <a:t>Sidelink</a:t>
            </a:r>
            <a:r>
              <a:rPr lang="en-US" dirty="0" smtClean="0"/>
              <a:t> Enhancement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The following </a:t>
            </a:r>
            <a:r>
              <a:rPr lang="en-US" sz="2000" dirty="0"/>
              <a:t>proposals in slide 4 of RP-213660 were </a:t>
            </a:r>
            <a:r>
              <a:rPr lang="en-US" sz="2000" dirty="0" smtClean="0"/>
              <a:t>endorsed</a:t>
            </a:r>
          </a:p>
          <a:p>
            <a:pPr lvl="1"/>
            <a:endParaRPr lang="en-US" sz="1800" dirty="0" smtClean="0"/>
          </a:p>
          <a:p>
            <a:pPr lvl="1"/>
            <a:r>
              <a:rPr lang="en-US" sz="2000" b="1" dirty="0"/>
              <a:t>Proposal 1: RAN1 is tasked to complete the remaining normative work for Rel-17 NR </a:t>
            </a:r>
            <a:r>
              <a:rPr lang="en-US" sz="2000" b="1" dirty="0" err="1"/>
              <a:t>sidelink</a:t>
            </a:r>
            <a:r>
              <a:rPr lang="en-US" sz="2000" b="1" dirty="0"/>
              <a:t> enhancement by Q1 of 2022</a:t>
            </a:r>
            <a:endParaRPr lang="en-US" sz="2000" dirty="0"/>
          </a:p>
          <a:p>
            <a:pPr lvl="2"/>
            <a:r>
              <a:rPr lang="en-US" sz="1800" b="1" dirty="0"/>
              <a:t>All RAN1 decisions that impact other WGs should be finalized in RAN1#107bis-e</a:t>
            </a:r>
            <a:endParaRPr lang="en-US" sz="1800" dirty="0"/>
          </a:p>
          <a:p>
            <a:pPr marL="358738" lvl="1" indent="0">
              <a:buNone/>
            </a:pPr>
            <a:endParaRPr lang="en-US" sz="2000" dirty="0"/>
          </a:p>
          <a:p>
            <a:pPr lvl="1"/>
            <a:r>
              <a:rPr lang="en-US" sz="2000" b="1" dirty="0"/>
              <a:t>Proposal 2: Use the list of open issues provided RP-212880 (status report of WI: NR </a:t>
            </a:r>
            <a:r>
              <a:rPr lang="en-US" sz="2000" b="1" dirty="0" err="1"/>
              <a:t>sidelink</a:t>
            </a:r>
            <a:r>
              <a:rPr lang="en-US" sz="2000" b="1" dirty="0"/>
              <a:t> enhancement) as a starting point for technical discussions in RAN1.</a:t>
            </a:r>
            <a:endParaRPr lang="en-US" sz="2000" dirty="0"/>
          </a:p>
          <a:p>
            <a:pPr lvl="2"/>
            <a:r>
              <a:rPr lang="en-US" sz="1800" b="1" dirty="0"/>
              <a:t>This does not mean that all the issues included in the list are considered essential or the list is complete</a:t>
            </a:r>
            <a:endParaRPr lang="en-US" sz="1800" dirty="0"/>
          </a:p>
          <a:p>
            <a:pPr lvl="2"/>
            <a:r>
              <a:rPr lang="en-US" sz="1800" b="1" dirty="0"/>
              <a:t>RAN1 should not spend additional effort to further refine the list</a:t>
            </a:r>
            <a:endParaRPr lang="en-US" sz="18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5184594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Rel-17: </a:t>
            </a:r>
            <a:r>
              <a:rPr lang="en-GB" dirty="0"/>
              <a:t>Enhanced Industrial Internet of Things (</a:t>
            </a:r>
            <a:r>
              <a:rPr lang="en-GB" dirty="0" err="1"/>
              <a:t>IoT</a:t>
            </a:r>
            <a:r>
              <a:rPr lang="en-GB" dirty="0"/>
              <a:t>) and URLLC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The following proposal in Section 5 of RP-213673 w</a:t>
            </a:r>
            <a:r>
              <a:rPr lang="en-US" altLang="ko-KR" sz="2000" dirty="0" smtClean="0"/>
              <a:t>as</a:t>
            </a:r>
            <a:r>
              <a:rPr lang="en-US" sz="2000" dirty="0" smtClean="0"/>
              <a:t> endorsed</a:t>
            </a:r>
          </a:p>
          <a:p>
            <a:pPr lvl="1"/>
            <a:endParaRPr lang="en-US" b="1" dirty="0" smtClean="0"/>
          </a:p>
          <a:p>
            <a:pPr lvl="1"/>
            <a:r>
              <a:rPr lang="en-US" sz="2000" b="1" dirty="0" smtClean="0"/>
              <a:t>Proposal for Issue 5:</a:t>
            </a:r>
          </a:p>
          <a:p>
            <a:pPr lvl="2"/>
            <a:r>
              <a:rPr lang="en-US" sz="1800" b="1" dirty="0" smtClean="0"/>
              <a:t>RAN1 </a:t>
            </a:r>
            <a:r>
              <a:rPr lang="en-US" sz="1800" b="1" dirty="0"/>
              <a:t>is tasked to complete the remaining normative work for Rel-17 Enhanced </a:t>
            </a:r>
            <a:r>
              <a:rPr lang="en-US" sz="1800" b="1" dirty="0" err="1"/>
              <a:t>IIoT</a:t>
            </a:r>
            <a:r>
              <a:rPr lang="en-US" sz="1800" b="1" dirty="0"/>
              <a:t> &amp; URLLC by </a:t>
            </a:r>
            <a:r>
              <a:rPr lang="en-US" sz="1800" b="1" dirty="0" smtClean="0"/>
              <a:t>Q1 of </a:t>
            </a:r>
            <a:r>
              <a:rPr lang="en-US" sz="1800" b="1" dirty="0"/>
              <a:t>2022</a:t>
            </a:r>
          </a:p>
          <a:p>
            <a:pPr lvl="2"/>
            <a:r>
              <a:rPr lang="en-US" sz="1800" b="1" dirty="0" smtClean="0"/>
              <a:t>All </a:t>
            </a:r>
            <a:r>
              <a:rPr lang="en-US" sz="1800" b="1" dirty="0"/>
              <a:t>RAN1 decisions that impact other WGs should be finalized in </a:t>
            </a:r>
            <a:r>
              <a:rPr lang="en-US" sz="1800" b="1" dirty="0" smtClean="0"/>
              <a:t>RAN1#107bis-e</a:t>
            </a:r>
          </a:p>
          <a:p>
            <a:pPr lvl="2"/>
            <a:endParaRPr lang="en-US" sz="1800" b="1" dirty="0" smtClean="0"/>
          </a:p>
          <a:p>
            <a:pPr lvl="2"/>
            <a:endParaRPr lang="en-US" sz="1800" b="1" dirty="0"/>
          </a:p>
          <a:p>
            <a:r>
              <a:rPr lang="en-US" sz="2000" dirty="0" smtClean="0"/>
              <a:t>In addition, the following proposal was endorsed during the GTW session</a:t>
            </a:r>
          </a:p>
          <a:p>
            <a:pPr lvl="1"/>
            <a:endParaRPr lang="en-US" sz="2000" b="1" dirty="0" smtClean="0"/>
          </a:p>
          <a:p>
            <a:pPr lvl="1"/>
            <a:r>
              <a:rPr lang="en-GB" sz="2000" b="1" dirty="0"/>
              <a:t>"RAN to guide RAN1 to focus on the discussions on </a:t>
            </a:r>
            <a:r>
              <a:rPr lang="en-GB" sz="2000" b="1" dirty="0" smtClean="0"/>
              <a:t>Capabilility#1 </a:t>
            </a:r>
            <a:r>
              <a:rPr lang="en-GB" sz="2000" b="1" dirty="0"/>
              <a:t>only in Q1 2022 </a:t>
            </a:r>
            <a:r>
              <a:rPr lang="en-GB" sz="2000" b="1" dirty="0" smtClean="0"/>
              <a:t>for </a:t>
            </a:r>
            <a:r>
              <a:rPr lang="en-GB" sz="2000" b="1" dirty="0"/>
              <a:t>Rel-17 intra-UE multiplexing framework"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41933792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Rel-17: </a:t>
            </a:r>
            <a:r>
              <a:rPr lang="en-GB" dirty="0"/>
              <a:t>NR </a:t>
            </a:r>
            <a:r>
              <a:rPr lang="en-GB" dirty="0" smtClean="0"/>
              <a:t>Coverage Enhancement</a:t>
            </a:r>
            <a:r>
              <a:rPr lang="en-US" altLang="ko-KR" dirty="0" smtClean="0"/>
              <a:t> 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The following </a:t>
            </a:r>
            <a:r>
              <a:rPr lang="en-US" sz="2000" dirty="0" smtClean="0"/>
              <a:t>proposal in slide 10 of RP-213615 was </a:t>
            </a:r>
            <a:r>
              <a:rPr lang="en-US" sz="2000" dirty="0"/>
              <a:t>endorsed</a:t>
            </a:r>
          </a:p>
          <a:p>
            <a:endParaRPr lang="en-US" dirty="0"/>
          </a:p>
          <a:p>
            <a:pPr lvl="1"/>
            <a:r>
              <a:rPr lang="fr-FR" altLang="zh-CN" sz="2000" b="1" dirty="0"/>
              <a:t>Proposal for GTW (same as intermediate round)</a:t>
            </a:r>
          </a:p>
          <a:p>
            <a:pPr lvl="2"/>
            <a:r>
              <a:rPr lang="en-US" altLang="zh-CN" sz="1800" b="1" dirty="0"/>
              <a:t>For the determination of the index of the starting coded bit in a transmitted slot for </a:t>
            </a:r>
            <a:r>
              <a:rPr lang="en-US" altLang="zh-CN" sz="1800" b="1" dirty="0" err="1"/>
              <a:t>TBoMS</a:t>
            </a:r>
            <a:r>
              <a:rPr lang="en-US" altLang="zh-CN" sz="1800" b="1" dirty="0"/>
              <a:t>:</a:t>
            </a:r>
          </a:p>
          <a:p>
            <a:pPr lvl="3"/>
            <a:r>
              <a:rPr lang="fr-FR" altLang="zh-CN" sz="1800" b="1" dirty="0"/>
              <a:t>adopt option C at RAN#94e</a:t>
            </a:r>
          </a:p>
          <a:p>
            <a:pPr lvl="3"/>
            <a:r>
              <a:rPr lang="en-US" altLang="zh-CN" sz="1800" b="1" dirty="0"/>
              <a:t>task RAN1 to work on the corresponding CR(s) for RAN#95e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69831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Rel-17 NR </a:t>
            </a:r>
            <a:r>
              <a:rPr lang="en-GB" dirty="0"/>
              <a:t>Multicast and Broadcast Services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The following proposal from GTW session was endorsed</a:t>
            </a:r>
          </a:p>
          <a:p>
            <a:endParaRPr lang="en-US" sz="2000" dirty="0"/>
          </a:p>
          <a:p>
            <a:pPr lvl="1"/>
            <a:r>
              <a:rPr lang="en-US" sz="2000" b="1" dirty="0"/>
              <a:t>Support case E, under the assumption that configuration work </a:t>
            </a:r>
            <a:r>
              <a:rPr lang="en-US" sz="2000" b="1" dirty="0" smtClean="0"/>
              <a:t>is </a:t>
            </a:r>
            <a:r>
              <a:rPr lang="en-US" sz="2000" b="1" dirty="0"/>
              <a:t>driven by RAN2 and RAN2 impact is reasonable (i.e. RAN2 may decide to not support it if issues surface during </a:t>
            </a:r>
            <a:r>
              <a:rPr lang="en-US" sz="2000" b="1" dirty="0" smtClean="0"/>
              <a:t>WG </a:t>
            </a:r>
            <a:r>
              <a:rPr lang="en-US" sz="2000" b="1" dirty="0"/>
              <a:t>discussions) and </a:t>
            </a:r>
            <a:r>
              <a:rPr lang="en-US" sz="2000" b="1" u="sng" dirty="0">
                <a:solidFill>
                  <a:srgbClr val="FF0000"/>
                </a:solidFill>
              </a:rPr>
              <a:t>it is expected to have zero RAN1 impact</a:t>
            </a:r>
            <a:r>
              <a:rPr lang="en-US" sz="2000" b="1" dirty="0"/>
              <a:t>.</a:t>
            </a:r>
          </a:p>
          <a:p>
            <a:pPr lvl="1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3236388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Rel-18 Package: Approved WI/SIs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10000"/>
              </a:lnSpc>
            </a:pPr>
            <a:r>
              <a:rPr lang="en-US" sz="1600" dirty="0" smtClean="0"/>
              <a:t>12 </a:t>
            </a:r>
            <a:r>
              <a:rPr lang="en-US" sz="1600" dirty="0" smtClean="0"/>
              <a:t>Rel-18 WI/SIs led by RAN1 were approved in RAN#94-e</a:t>
            </a:r>
          </a:p>
          <a:p>
            <a:pPr lvl="1">
              <a:lnSpc>
                <a:spcPct val="110000"/>
              </a:lnSpc>
            </a:pPr>
            <a:r>
              <a:rPr lang="en-US" sz="1400" dirty="0" smtClean="0"/>
              <a:t>RP-213598	MIMO </a:t>
            </a:r>
            <a:r>
              <a:rPr lang="en-US" sz="1400" dirty="0"/>
              <a:t>Evolution for Downlink and </a:t>
            </a:r>
            <a:r>
              <a:rPr lang="en-US" sz="1400" dirty="0" smtClean="0"/>
              <a:t>Uplink</a:t>
            </a:r>
          </a:p>
          <a:p>
            <a:pPr lvl="1">
              <a:lnSpc>
                <a:spcPct val="110000"/>
              </a:lnSpc>
            </a:pPr>
            <a:r>
              <a:rPr lang="en-US" sz="1400" dirty="0" smtClean="0"/>
              <a:t>RP-213599</a:t>
            </a:r>
            <a:r>
              <a:rPr lang="en-US" sz="1400" dirty="0"/>
              <a:t>	Study on Artificial Intelligence (AI)/Machine Learning (ML) for NR Air </a:t>
            </a:r>
            <a:r>
              <a:rPr lang="en-US" sz="1400" dirty="0" smtClean="0"/>
              <a:t>Interface</a:t>
            </a:r>
          </a:p>
          <a:p>
            <a:pPr lvl="1">
              <a:lnSpc>
                <a:spcPct val="110000"/>
              </a:lnSpc>
            </a:pPr>
            <a:r>
              <a:rPr lang="en-US" sz="1400" dirty="0" smtClean="0"/>
              <a:t>RP-213591</a:t>
            </a:r>
            <a:r>
              <a:rPr lang="en-US" sz="1400" dirty="0"/>
              <a:t>	Study on evolution of NR duplex </a:t>
            </a:r>
            <a:r>
              <a:rPr lang="en-US" sz="1400" dirty="0" smtClean="0"/>
              <a:t>operation</a:t>
            </a:r>
          </a:p>
          <a:p>
            <a:pPr lvl="1">
              <a:lnSpc>
                <a:spcPct val="110000"/>
              </a:lnSpc>
            </a:pPr>
            <a:r>
              <a:rPr lang="en-US" sz="1400" dirty="0" smtClean="0"/>
              <a:t>RP-213678</a:t>
            </a:r>
            <a:r>
              <a:rPr lang="en-US" sz="1400" dirty="0"/>
              <a:t>	NR </a:t>
            </a:r>
            <a:r>
              <a:rPr lang="en-US" sz="1400" dirty="0" err="1"/>
              <a:t>sidelink</a:t>
            </a:r>
            <a:r>
              <a:rPr lang="en-US" sz="1400" dirty="0"/>
              <a:t> evolution</a:t>
            </a:r>
            <a:endParaRPr lang="en-US" sz="1400" dirty="0" smtClean="0"/>
          </a:p>
          <a:p>
            <a:pPr lvl="1">
              <a:lnSpc>
                <a:spcPct val="110000"/>
              </a:lnSpc>
            </a:pPr>
            <a:r>
              <a:rPr lang="en-US" sz="1400" dirty="0" smtClean="0"/>
              <a:t>RP-213588</a:t>
            </a:r>
            <a:r>
              <a:rPr lang="en-US" sz="1400" dirty="0"/>
              <a:t>	Study on expanded and improved NR positioning	</a:t>
            </a:r>
            <a:endParaRPr lang="en-US" sz="1400" dirty="0" smtClean="0"/>
          </a:p>
          <a:p>
            <a:pPr lvl="1">
              <a:lnSpc>
                <a:spcPct val="110000"/>
              </a:lnSpc>
            </a:pPr>
            <a:r>
              <a:rPr lang="en-US" sz="1400" dirty="0" smtClean="0"/>
              <a:t>RP-213661</a:t>
            </a:r>
            <a:r>
              <a:rPr lang="en-US" sz="1400" dirty="0"/>
              <a:t>	Study on further NR </a:t>
            </a:r>
            <a:r>
              <a:rPr lang="en-US" sz="1400" dirty="0" err="1"/>
              <a:t>RedCap</a:t>
            </a:r>
            <a:r>
              <a:rPr lang="en-US" sz="1400" dirty="0"/>
              <a:t> UE complexity </a:t>
            </a:r>
            <a:r>
              <a:rPr lang="en-US" sz="1400" dirty="0" smtClean="0"/>
              <a:t>reduction</a:t>
            </a:r>
          </a:p>
          <a:p>
            <a:pPr lvl="1">
              <a:lnSpc>
                <a:spcPct val="110000"/>
              </a:lnSpc>
            </a:pPr>
            <a:r>
              <a:rPr lang="en-US" sz="1400" dirty="0"/>
              <a:t>RP-213554	Study on network energy savings for </a:t>
            </a:r>
            <a:r>
              <a:rPr lang="en-US" sz="1400" dirty="0" smtClean="0"/>
              <a:t>NR</a:t>
            </a:r>
          </a:p>
          <a:p>
            <a:pPr lvl="1">
              <a:lnSpc>
                <a:spcPct val="110000"/>
              </a:lnSpc>
            </a:pPr>
            <a:r>
              <a:rPr lang="en-US" sz="1400" dirty="0" smtClean="0"/>
              <a:t>RP-213700</a:t>
            </a:r>
            <a:r>
              <a:rPr lang="en-US" sz="1400" dirty="0"/>
              <a:t>	Study on NR Network-controlled </a:t>
            </a:r>
            <a:r>
              <a:rPr lang="en-US" sz="1400" dirty="0" smtClean="0"/>
              <a:t>Repeaters</a:t>
            </a:r>
          </a:p>
          <a:p>
            <a:pPr lvl="1">
              <a:lnSpc>
                <a:spcPct val="110000"/>
              </a:lnSpc>
            </a:pPr>
            <a:r>
              <a:rPr lang="en-US" sz="1400" dirty="0" smtClean="0"/>
              <a:t>RP-213575</a:t>
            </a:r>
            <a:r>
              <a:rPr lang="en-US" sz="1400" dirty="0"/>
              <a:t>	Enhancement of NR Dynamic spectrum sharing (DSS</a:t>
            </a:r>
            <a:r>
              <a:rPr lang="en-US" sz="1400" dirty="0" smtClean="0"/>
              <a:t>)</a:t>
            </a:r>
          </a:p>
          <a:p>
            <a:pPr lvl="1">
              <a:lnSpc>
                <a:spcPct val="110000"/>
              </a:lnSpc>
            </a:pPr>
            <a:r>
              <a:rPr lang="en-US" sz="1400" dirty="0" smtClean="0"/>
              <a:t>RP-213645</a:t>
            </a:r>
            <a:r>
              <a:rPr lang="en-US" sz="1400" dirty="0"/>
              <a:t>	Study on low-power Wake-up Signal and Receiver for </a:t>
            </a:r>
            <a:r>
              <a:rPr lang="en-US" sz="1400" dirty="0" smtClean="0"/>
              <a:t>NR</a:t>
            </a:r>
          </a:p>
          <a:p>
            <a:pPr lvl="1">
              <a:lnSpc>
                <a:spcPct val="110000"/>
              </a:lnSpc>
            </a:pPr>
            <a:r>
              <a:rPr lang="en-US" sz="1400" dirty="0" smtClean="0"/>
              <a:t>RP-213577</a:t>
            </a:r>
            <a:r>
              <a:rPr lang="en-US" sz="1400" dirty="0"/>
              <a:t>	Multi-carrier </a:t>
            </a:r>
            <a:r>
              <a:rPr lang="en-US" sz="1400" dirty="0" smtClean="0"/>
              <a:t>enhancements</a:t>
            </a:r>
          </a:p>
          <a:p>
            <a:pPr lvl="1">
              <a:lnSpc>
                <a:spcPct val="110000"/>
              </a:lnSpc>
            </a:pPr>
            <a:r>
              <a:rPr lang="en-US" sz="1400" dirty="0" smtClean="0"/>
              <a:t>RP-213579</a:t>
            </a:r>
            <a:r>
              <a:rPr lang="en-US" sz="1400" dirty="0"/>
              <a:t>	Further NR coverage enhancements </a:t>
            </a:r>
            <a:endParaRPr lang="en-US" sz="1400" dirty="0" smtClean="0"/>
          </a:p>
          <a:p>
            <a:pPr lvl="1">
              <a:lnSpc>
                <a:spcPct val="110000"/>
              </a:lnSpc>
            </a:pPr>
            <a:endParaRPr lang="en-US" sz="1400" dirty="0" smtClean="0"/>
          </a:p>
          <a:p>
            <a:pPr>
              <a:lnSpc>
                <a:spcPct val="110000"/>
              </a:lnSpc>
            </a:pPr>
            <a:r>
              <a:rPr lang="en-US" sz="1600" dirty="0" smtClean="0"/>
              <a:t>5 Rel-18 WI/SIs led RAN2 with RAN1 objectives were approved in RAN#94-e</a:t>
            </a:r>
          </a:p>
          <a:p>
            <a:pPr lvl="1">
              <a:lnSpc>
                <a:spcPct val="110000"/>
              </a:lnSpc>
            </a:pPr>
            <a:r>
              <a:rPr lang="en-US" sz="1400" dirty="0" smtClean="0"/>
              <a:t>RP-213587</a:t>
            </a:r>
            <a:r>
              <a:rPr lang="en-US" sz="1400" dirty="0"/>
              <a:t>	Study on XR Enhancements for </a:t>
            </a:r>
            <a:r>
              <a:rPr lang="en-US" sz="1400" dirty="0" smtClean="0"/>
              <a:t>NR</a:t>
            </a:r>
          </a:p>
          <a:p>
            <a:pPr lvl="1">
              <a:lnSpc>
                <a:spcPct val="110000"/>
              </a:lnSpc>
            </a:pPr>
            <a:r>
              <a:rPr lang="en-US" sz="1400" dirty="0" smtClean="0"/>
              <a:t>RP-213565</a:t>
            </a:r>
            <a:r>
              <a:rPr lang="en-US" sz="1400" dirty="0"/>
              <a:t>	Further NR mobility </a:t>
            </a:r>
            <a:r>
              <a:rPr lang="en-US" sz="1400" dirty="0" smtClean="0"/>
              <a:t>enhancements</a:t>
            </a:r>
          </a:p>
          <a:p>
            <a:pPr lvl="1">
              <a:lnSpc>
                <a:spcPct val="110000"/>
              </a:lnSpc>
            </a:pPr>
            <a:r>
              <a:rPr lang="en-US" sz="1400" dirty="0" smtClean="0"/>
              <a:t>RP-213690</a:t>
            </a:r>
            <a:r>
              <a:rPr lang="en-US" sz="1400" dirty="0"/>
              <a:t>	NR NTN (Non-Terrestrial Networks) </a:t>
            </a:r>
            <a:r>
              <a:rPr lang="en-US" sz="1400" dirty="0" smtClean="0"/>
              <a:t>enhancements</a:t>
            </a:r>
          </a:p>
          <a:p>
            <a:pPr lvl="1">
              <a:lnSpc>
                <a:spcPct val="110000"/>
              </a:lnSpc>
            </a:pPr>
            <a:r>
              <a:rPr lang="en-US" sz="1400" dirty="0" smtClean="0"/>
              <a:t>RP-213596</a:t>
            </a:r>
            <a:r>
              <a:rPr lang="en-US" sz="1400" dirty="0"/>
              <a:t>	</a:t>
            </a:r>
            <a:r>
              <a:rPr lang="en-US" sz="1400" dirty="0" err="1"/>
              <a:t>IoT</a:t>
            </a:r>
            <a:r>
              <a:rPr lang="en-US" sz="1400" dirty="0"/>
              <a:t> NTN </a:t>
            </a:r>
            <a:r>
              <a:rPr lang="en-US" sz="1400" dirty="0" smtClean="0"/>
              <a:t>enhancements</a:t>
            </a:r>
          </a:p>
          <a:p>
            <a:pPr lvl="1">
              <a:lnSpc>
                <a:spcPct val="110000"/>
              </a:lnSpc>
            </a:pPr>
            <a:r>
              <a:rPr lang="en-US" sz="1400" dirty="0" smtClean="0"/>
              <a:t>RP-213600</a:t>
            </a:r>
            <a:r>
              <a:rPr lang="en-US" sz="1400" dirty="0"/>
              <a:t>	NR support for UAV (</a:t>
            </a:r>
            <a:r>
              <a:rPr lang="en-US" sz="1400" dirty="0" err="1"/>
              <a:t>Uncrewed</a:t>
            </a:r>
            <a:r>
              <a:rPr lang="en-US" sz="1400" dirty="0"/>
              <a:t> Aerial Vehicles</a:t>
            </a:r>
            <a:r>
              <a:rPr lang="en-US" sz="1400" dirty="0" smtClean="0"/>
              <a:t>)</a:t>
            </a:r>
          </a:p>
          <a:p>
            <a:pPr lvl="1">
              <a:lnSpc>
                <a:spcPct val="110000"/>
              </a:lnSpc>
              <a:buClr>
                <a:srgbClr val="4472C4">
                  <a:lumMod val="75000"/>
                </a:srgbClr>
              </a:buClr>
            </a:pPr>
            <a:endParaRPr lang="en-US" sz="1400" dirty="0" smtClean="0">
              <a:solidFill>
                <a:prstClr val="black"/>
              </a:solidFill>
            </a:endParaRPr>
          </a:p>
          <a:p>
            <a:pPr lvl="0">
              <a:lnSpc>
                <a:spcPct val="110000"/>
              </a:lnSpc>
              <a:buClr>
                <a:srgbClr val="4472C4">
                  <a:lumMod val="75000"/>
                </a:srgbClr>
              </a:buClr>
            </a:pPr>
            <a:r>
              <a:rPr lang="en-US" sz="1600" dirty="0" smtClean="0">
                <a:solidFill>
                  <a:prstClr val="black"/>
                </a:solidFill>
              </a:rPr>
              <a:t>1 </a:t>
            </a:r>
            <a:r>
              <a:rPr lang="en-US" sz="1600" dirty="0">
                <a:solidFill>
                  <a:prstClr val="black"/>
                </a:solidFill>
              </a:rPr>
              <a:t>Rel-18 WI/SIs led </a:t>
            </a:r>
            <a:r>
              <a:rPr lang="en-US" sz="1600" dirty="0" smtClean="0">
                <a:solidFill>
                  <a:prstClr val="black"/>
                </a:solidFill>
              </a:rPr>
              <a:t>RAN4 </a:t>
            </a:r>
            <a:r>
              <a:rPr lang="en-US" sz="1600" dirty="0">
                <a:solidFill>
                  <a:prstClr val="black"/>
                </a:solidFill>
              </a:rPr>
              <a:t>with RAN1 objectives were approved in RAN#94-e</a:t>
            </a:r>
          </a:p>
          <a:p>
            <a:pPr lvl="1">
              <a:lnSpc>
                <a:spcPct val="110000"/>
              </a:lnSpc>
            </a:pPr>
            <a:r>
              <a:rPr lang="en-US" sz="1400" dirty="0" smtClean="0"/>
              <a:t>RP-213603	NR </a:t>
            </a:r>
            <a:r>
              <a:rPr lang="en-US" sz="1400" dirty="0"/>
              <a:t>support for dedicated spectrum less than 5MHz for FR1</a:t>
            </a:r>
          </a:p>
        </p:txBody>
      </p:sp>
    </p:spTree>
    <p:extLst>
      <p:ext uri="{BB962C8B-B14F-4D97-AF65-F5344CB8AC3E}">
        <p14:creationId xmlns:p14="http://schemas.microsoft.com/office/powerpoint/2010/main" val="14110712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Rel-18 Package: TU Allocation </a:t>
            </a:r>
            <a:r>
              <a:rPr lang="en-US" smtClean="0"/>
              <a:t>in </a:t>
            </a:r>
            <a:r>
              <a:rPr lang="en-US" smtClean="0"/>
              <a:t>RP-213697</a:t>
            </a:r>
            <a:endParaRPr lang="en-US" dirty="0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1681772"/>
              </p:ext>
            </p:extLst>
          </p:nvPr>
        </p:nvGraphicFramePr>
        <p:xfrm>
          <a:off x="1440613" y="945741"/>
          <a:ext cx="9317478" cy="5612054"/>
        </p:xfrm>
        <a:graphic>
          <a:graphicData uri="http://schemas.openxmlformats.org/drawingml/2006/table">
            <a:tbl>
              <a:tblPr/>
              <a:tblGrid>
                <a:gridCol w="3207242">
                  <a:extLst>
                    <a:ext uri="{9D8B030D-6E8A-4147-A177-3AD203B41FA5}">
                      <a16:colId xmlns:a16="http://schemas.microsoft.com/office/drawing/2014/main" val="3874162454"/>
                    </a:ext>
                  </a:extLst>
                </a:gridCol>
                <a:gridCol w="922239">
                  <a:extLst>
                    <a:ext uri="{9D8B030D-6E8A-4147-A177-3AD203B41FA5}">
                      <a16:colId xmlns:a16="http://schemas.microsoft.com/office/drawing/2014/main" val="53917405"/>
                    </a:ext>
                  </a:extLst>
                </a:gridCol>
                <a:gridCol w="903225">
                  <a:extLst>
                    <a:ext uri="{9D8B030D-6E8A-4147-A177-3AD203B41FA5}">
                      <a16:colId xmlns:a16="http://schemas.microsoft.com/office/drawing/2014/main" val="2312745113"/>
                    </a:ext>
                  </a:extLst>
                </a:gridCol>
                <a:gridCol w="903225">
                  <a:extLst>
                    <a:ext uri="{9D8B030D-6E8A-4147-A177-3AD203B41FA5}">
                      <a16:colId xmlns:a16="http://schemas.microsoft.com/office/drawing/2014/main" val="1423853854"/>
                    </a:ext>
                  </a:extLst>
                </a:gridCol>
                <a:gridCol w="903225">
                  <a:extLst>
                    <a:ext uri="{9D8B030D-6E8A-4147-A177-3AD203B41FA5}">
                      <a16:colId xmlns:a16="http://schemas.microsoft.com/office/drawing/2014/main" val="3368391573"/>
                    </a:ext>
                  </a:extLst>
                </a:gridCol>
                <a:gridCol w="903225">
                  <a:extLst>
                    <a:ext uri="{9D8B030D-6E8A-4147-A177-3AD203B41FA5}">
                      <a16:colId xmlns:a16="http://schemas.microsoft.com/office/drawing/2014/main" val="3952652456"/>
                    </a:ext>
                  </a:extLst>
                </a:gridCol>
                <a:gridCol w="903225">
                  <a:extLst>
                    <a:ext uri="{9D8B030D-6E8A-4147-A177-3AD203B41FA5}">
                      <a16:colId xmlns:a16="http://schemas.microsoft.com/office/drawing/2014/main" val="1643541789"/>
                    </a:ext>
                  </a:extLst>
                </a:gridCol>
                <a:gridCol w="671872">
                  <a:extLst>
                    <a:ext uri="{9D8B030D-6E8A-4147-A177-3AD203B41FA5}">
                      <a16:colId xmlns:a16="http://schemas.microsoft.com/office/drawing/2014/main" val="52718575"/>
                    </a:ext>
                  </a:extLst>
                </a:gridCol>
              </a:tblGrid>
              <a:tr h="167984"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0" marR="8400" marT="840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TUs/Quarter</a:t>
                      </a:r>
                    </a:p>
                  </a:txBody>
                  <a:tcPr marL="8400" marR="8400" marT="84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TUs</a:t>
                      </a:r>
                    </a:p>
                  </a:txBody>
                  <a:tcPr marL="8400" marR="8400" marT="84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3896092"/>
                  </a:ext>
                </a:extLst>
              </a:tr>
              <a:tr h="176382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Topics</a:t>
                      </a:r>
                    </a:p>
                  </a:txBody>
                  <a:tcPr marL="8400" marR="8400" marT="8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2Q'2022</a:t>
                      </a:r>
                    </a:p>
                  </a:txBody>
                  <a:tcPr marL="8400" marR="8400" marT="8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3Q'2022</a:t>
                      </a:r>
                    </a:p>
                  </a:txBody>
                  <a:tcPr marL="8400" marR="8400" marT="8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4Q'2022</a:t>
                      </a:r>
                    </a:p>
                  </a:txBody>
                  <a:tcPr marL="8400" marR="8400" marT="8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1Q'2023</a:t>
                      </a:r>
                    </a:p>
                  </a:txBody>
                  <a:tcPr marL="8400" marR="8400" marT="8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2Q'2023</a:t>
                      </a:r>
                    </a:p>
                  </a:txBody>
                  <a:tcPr marL="8400" marR="8400" marT="8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3Q'2023</a:t>
                      </a:r>
                    </a:p>
                  </a:txBody>
                  <a:tcPr marL="8400" marR="8400" marT="8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7850981"/>
                  </a:ext>
                </a:extLst>
              </a:tr>
              <a:tr h="17638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8400" marR="8400" marT="8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8400" marR="8400" marT="8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</a:t>
                      </a:r>
                    </a:p>
                  </a:txBody>
                  <a:tcPr marL="8400" marR="8400" marT="8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8400" marR="8400" marT="8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</a:t>
                      </a:r>
                    </a:p>
                  </a:txBody>
                  <a:tcPr marL="8400" marR="8400" marT="8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8400" marR="8400" marT="8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248</a:t>
                      </a:r>
                    </a:p>
                  </a:txBody>
                  <a:tcPr marL="8400" marR="8400" marT="84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9671755"/>
                  </a:ext>
                </a:extLst>
              </a:tr>
              <a:tr h="17638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Nominal TUs for Maintenance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8400" marR="8400" marT="84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755299"/>
                  </a:ext>
                </a:extLst>
              </a:tr>
              <a:tr h="17638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Additional TUs for Maintenance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8400" marR="8400" marT="84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963251"/>
                  </a:ext>
                </a:extLst>
              </a:tr>
              <a:tr h="17638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Reserved TUs ([5%-15%] capacity)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8400" marR="8400" marT="84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8908159"/>
                  </a:ext>
                </a:extLst>
              </a:tr>
              <a:tr h="17638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Rel-18 TEIs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8400" marR="8400" marT="84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5800315"/>
                  </a:ext>
                </a:extLst>
              </a:tr>
              <a:tr h="17638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Misc. impacts from other RAN WGs and TSGs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8400" marR="8400" marT="84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359405"/>
                  </a:ext>
                </a:extLst>
              </a:tr>
              <a:tr h="17638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NR-MIMO Evolution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8400" marR="8400" marT="84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0480150"/>
                  </a:ext>
                </a:extLst>
              </a:tr>
              <a:tr h="17638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AI/ML - Air Interface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8400" marR="8400" marT="84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8255113"/>
                  </a:ext>
                </a:extLst>
              </a:tr>
              <a:tr h="17638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Evolution of duplex operation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8400" marR="8400" marT="84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5149760"/>
                  </a:ext>
                </a:extLst>
              </a:tr>
              <a:tr h="20158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NR Sidelink Evolution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8400" marR="8400" marT="84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0953798"/>
                  </a:ext>
                </a:extLst>
              </a:tr>
              <a:tr h="17638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Positioning Evolution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8400" marR="8400" marT="84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574533"/>
                  </a:ext>
                </a:extLst>
              </a:tr>
              <a:tr h="17638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RedCap Evolution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8400" marR="8400" marT="84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16569"/>
                  </a:ext>
                </a:extLst>
              </a:tr>
              <a:tr h="17638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Network energy savings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8400" marR="8400" marT="84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5387047"/>
                  </a:ext>
                </a:extLst>
              </a:tr>
              <a:tr h="17638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Further UL coverage enhancement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0" marR="8400" marT="8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0" marR="8400" marT="840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8400" marR="8400" marT="84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7040873"/>
                  </a:ext>
                </a:extLst>
              </a:tr>
              <a:tr h="17638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Smart Repeater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8400" marR="8400" marT="84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6748582"/>
                  </a:ext>
                </a:extLst>
              </a:tr>
              <a:tr h="17638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DSS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400" marR="8400" marT="84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7382534"/>
                  </a:ext>
                </a:extLst>
              </a:tr>
              <a:tr h="17638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Low power WUS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8400" marR="8400" marT="84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3483947"/>
                  </a:ext>
                </a:extLst>
              </a:tr>
              <a:tr h="17638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 enhancements 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400" marR="8400" marT="84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3278685"/>
                  </a:ext>
                </a:extLst>
              </a:tr>
              <a:tr h="17638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Enhancements for XR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8400" marR="8400" marT="84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0058968"/>
                  </a:ext>
                </a:extLst>
              </a:tr>
              <a:tr h="17638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Mobility enhancements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8400" marR="8400" marT="84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9182346"/>
                  </a:ext>
                </a:extLst>
              </a:tr>
              <a:tr h="17638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NTN evolution 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8400" marR="8400" marT="84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1021698"/>
                  </a:ext>
                </a:extLst>
              </a:tr>
              <a:tr h="17638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UAV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8400" marR="8400" marT="84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8248577"/>
                  </a:ext>
                </a:extLst>
              </a:tr>
              <a:tr h="17638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&lt;5MHz in dedicated spectrum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8400" marR="8400" marT="84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8013532"/>
                  </a:ext>
                </a:extLst>
              </a:tr>
              <a:tr h="26877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Leftover</a:t>
                      </a:r>
                    </a:p>
                  </a:txBody>
                  <a:tcPr marL="8400" marR="8400" marT="84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8063712"/>
                  </a:ext>
                </a:extLst>
              </a:tr>
              <a:tr h="172864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400" marR="8400" marT="840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0" marR="8400" marT="840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400" marR="8400" marT="840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400" marR="8400" marT="840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400" marR="8400" marT="840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400" marR="8400" marT="840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400" marR="8400" marT="840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400" marR="8400" marT="840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8623120"/>
                  </a:ext>
                </a:extLst>
              </a:tr>
              <a:tr h="176382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400" marR="8400" marT="840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RAN1-led</a:t>
                      </a:r>
                    </a:p>
                  </a:txBody>
                  <a:tcPr marL="8400" marR="8400" marT="8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RAN2-led</a:t>
                      </a:r>
                    </a:p>
                  </a:txBody>
                  <a:tcPr marL="8400" marR="8400" marT="8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RAN4-led</a:t>
                      </a:r>
                    </a:p>
                  </a:txBody>
                  <a:tcPr marL="8400" marR="8400" marT="8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400" marR="8400" marT="84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2576816"/>
                  </a:ext>
                </a:extLst>
              </a:tr>
              <a:tr h="176382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400" marR="8400" marT="840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WI</a:t>
                      </a:r>
                    </a:p>
                  </a:txBody>
                  <a:tcPr marL="8400" marR="8400" marT="8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400" marR="8400" marT="8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</a:t>
                      </a:r>
                    </a:p>
                  </a:txBody>
                  <a:tcPr marL="8400" marR="8400" marT="8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400" marR="8400" marT="84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400" marR="8400" marT="84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400" marR="8400" marT="84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13164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519687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Merger </a:t>
            </a:r>
            <a:r>
              <a:rPr lang="en-GB" dirty="0"/>
              <a:t>of 5Gi into 3GPP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With regards to </a:t>
            </a:r>
            <a:r>
              <a:rPr lang="en-GB" sz="2000" dirty="0"/>
              <a:t>Pi/2-BPSK specification updates for the merger of 5Gi into </a:t>
            </a:r>
            <a:r>
              <a:rPr lang="en-GB" sz="2000" dirty="0" smtClean="0"/>
              <a:t>3GPP, the following conclusion was taken with regards to the CRs RP-213533 (for TS38.211) and RP-213534 (for TS38.306)</a:t>
            </a:r>
          </a:p>
          <a:p>
            <a:endParaRPr lang="en-GB" sz="2000" dirty="0"/>
          </a:p>
          <a:p>
            <a:pPr lvl="1"/>
            <a:r>
              <a:rPr lang="en-GB" sz="1800" b="1" i="1" dirty="0" smtClean="0"/>
              <a:t>Conclusion</a:t>
            </a:r>
            <a:r>
              <a:rPr lang="en-GB" sz="1800" b="1" i="1" dirty="0"/>
              <a:t>: Contents of the CR is technically endorsed. Pending commitment from TSDSI</a:t>
            </a:r>
            <a:r>
              <a:rPr lang="en-GB" sz="1800" b="1" i="1" dirty="0" smtClean="0"/>
              <a:t>, it </a:t>
            </a:r>
            <a:r>
              <a:rPr lang="en-GB" sz="1800" b="1" i="1" dirty="0"/>
              <a:t>is planned to resubmit the CR for approval to RAN #95e (or latest RAN #96) based on the latest </a:t>
            </a:r>
            <a:r>
              <a:rPr lang="en-GB" sz="1800" b="1" i="1" dirty="0" smtClean="0"/>
              <a:t>spec version</a:t>
            </a:r>
            <a:r>
              <a:rPr lang="en-GB" sz="1800" b="1" i="1" dirty="0"/>
              <a:t>.</a:t>
            </a:r>
            <a:endParaRPr lang="en-US" sz="1800" b="1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258650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32893</TotalTime>
  <Words>925</Words>
  <Application>Microsoft Office PowerPoint</Application>
  <PresentationFormat>와이드스크린</PresentationFormat>
  <Paragraphs>292</Paragraphs>
  <Slides>9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9" baseType="lpstr">
      <vt:lpstr>宋体</vt:lpstr>
      <vt:lpstr>굴림</vt:lpstr>
      <vt:lpstr>맑은 고딕</vt:lpstr>
      <vt:lpstr>Arial</vt:lpstr>
      <vt:lpstr>Calibri</vt:lpstr>
      <vt:lpstr>Calibri Light</vt:lpstr>
      <vt:lpstr>Symbol</vt:lpstr>
      <vt:lpstr>Verdana</vt:lpstr>
      <vt:lpstr>Wingdings</vt:lpstr>
      <vt:lpstr>Office 테마</vt:lpstr>
      <vt:lpstr>PowerPoint 프레젠테이션</vt:lpstr>
      <vt:lpstr>LTE and NR CRs</vt:lpstr>
      <vt:lpstr>Rel-17: Sidelink Enhancement</vt:lpstr>
      <vt:lpstr>Rel-17: Enhanced Industrial Internet of Things (IoT) and URLLC</vt:lpstr>
      <vt:lpstr>Rel-17: NR Coverage Enhancement </vt:lpstr>
      <vt:lpstr>Rel-17 NR Multicast and Broadcast Services</vt:lpstr>
      <vt:lpstr>Rel-18 Package: Approved WI/SIs</vt:lpstr>
      <vt:lpstr>Rel-18 Package: TU Allocation in RP-213697</vt:lpstr>
      <vt:lpstr>Merger of 5Gi into 3GPP</vt:lpstr>
    </vt:vector>
  </TitlesOfParts>
  <Company>Samsung 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김윤선/표준Research팀(SR)/Principal Engineer/삼성전자</dc:creator>
  <cp:lastModifiedBy>김윤선/표준연구팀(SR)/Master/삼성전자</cp:lastModifiedBy>
  <cp:revision>357</cp:revision>
  <dcterms:created xsi:type="dcterms:W3CDTF">2019-02-14T07:06:45Z</dcterms:created>
  <dcterms:modified xsi:type="dcterms:W3CDTF">2021-12-20T22:37:22Z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