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8" r:id="rId2"/>
    <p:sldId id="332" r:id="rId3"/>
    <p:sldId id="334" r:id="rId4"/>
    <p:sldId id="33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(Nov 11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Nov 12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</a:t>
            </a:r>
            <a:r>
              <a:rPr lang="en-US" altLang="ko-KR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:00 ~ 2</a:t>
            </a:r>
            <a:r>
              <a:rPr lang="en-US" altLang="ko-KR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</a:t>
            </a:r>
            <a:r>
              <a:rPr lang="en-US" altLang="ko-KR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:00 ~ 2</a:t>
            </a:r>
            <a:r>
              <a:rPr lang="en-US" altLang="ko-KR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NR-MIMO: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80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NR-MIMO: 60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XR: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NB-</a:t>
            </a:r>
            <a:r>
              <a:rPr lang="en-US" altLang="ja-JP" sz="1400" b="1" dirty="0" err="1"/>
              <a:t>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Coverage: 90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REDCAP: 80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rgbClr val="FF0000"/>
                </a:solidFill>
              </a:rPr>
              <a:t>UE features: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ko-KR" sz="1400" b="1" dirty="0">
                <a:solidFill>
                  <a:srgbClr val="FF0000"/>
                </a:solidFill>
              </a:rPr>
              <a:t>(60GHz, </a:t>
            </a:r>
            <a:r>
              <a:rPr lang="en-US" altLang="ko-KR" sz="1400" b="1" dirty="0" err="1">
                <a:solidFill>
                  <a:srgbClr val="FF0000"/>
                </a:solidFill>
              </a:rPr>
              <a:t>CovEnh</a:t>
            </a:r>
            <a:r>
              <a:rPr lang="en-US" altLang="ko-KR" sz="1400" b="1" dirty="0">
                <a:solidFill>
                  <a:srgbClr val="FF0000"/>
                </a:solidFill>
              </a:rPr>
              <a:t>)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75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rgbClr val="FF0000"/>
                </a:solidFill>
              </a:rPr>
              <a:t>UE features: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ko-KR" sz="1400" b="1" dirty="0">
                <a:solidFill>
                  <a:srgbClr val="FF0000"/>
                </a:solidFill>
                <a:cs typeface="Arial" panose="020B0604020202020204" pitchFamily="34" charset="0"/>
              </a:rPr>
              <a:t>(MIMO, </a:t>
            </a:r>
            <a:r>
              <a:rPr lang="en-US" altLang="ko-KR" sz="1400" b="1" dirty="0" err="1">
                <a:solidFill>
                  <a:srgbClr val="FF0000"/>
                </a:solidFill>
                <a:cs typeface="Arial" panose="020B0604020202020204" pitchFamily="34" charset="0"/>
              </a:rPr>
              <a:t>IIoT</a:t>
            </a:r>
            <a:r>
              <a:rPr lang="en-US" altLang="ko-KR" sz="1400" b="1" dirty="0">
                <a:solidFill>
                  <a:srgbClr val="FF0000"/>
                </a:solidFill>
                <a:cs typeface="Arial" panose="020B0604020202020204" pitchFamily="34" charset="0"/>
              </a:rPr>
              <a:t>/URLLC)</a:t>
            </a:r>
            <a:endParaRPr lang="en-US" altLang="ja-JP" sz="14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</a:t>
            </a:r>
            <a:r>
              <a:rPr lang="en-US" altLang="ko-KR" sz="1400" b="1" dirty="0"/>
              <a:t>50</a:t>
            </a:r>
            <a:r>
              <a:rPr lang="en-US" altLang="ja-JP" sz="1400" b="1" dirty="0"/>
              <a:t>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</a:t>
            </a:r>
            <a:r>
              <a:rPr lang="en-US" altLang="ko-KR" sz="1400" b="1" dirty="0"/>
              <a:t>50</a:t>
            </a:r>
            <a:r>
              <a:rPr lang="en-US" altLang="ja-JP" sz="1400" b="1" dirty="0"/>
              <a:t> min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</p:spTree>
    <p:extLst>
      <p:ext uri="{BB962C8B-B14F-4D97-AF65-F5344CB8AC3E}">
        <p14:creationId xmlns:p14="http://schemas.microsoft.com/office/powerpoint/2010/main" val="3620354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(Nov 15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Nov 19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NR-MIMO: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80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NR-MIMO: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40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NR-MIMO: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80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120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NR-MIMO: 60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 smtClean="0"/>
              <a:t>eIAB</a:t>
            </a:r>
            <a:r>
              <a:rPr lang="en-US" altLang="ja-JP" sz="1400" b="1" dirty="0" smtClean="0"/>
              <a:t>: 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 smtClean="0"/>
              <a:t>Sidelink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NR-MIMO: </a:t>
            </a:r>
            <a:r>
              <a:rPr lang="en-US" altLang="ja-JP" sz="1400" b="1" dirty="0" smtClean="0"/>
              <a:t>40 </a:t>
            </a:r>
            <a:r>
              <a:rPr lang="en-US" altLang="ja-JP" sz="1400" b="1" dirty="0"/>
              <a:t>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XR: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Coverage: 90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REDCAP: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NB-</a:t>
            </a:r>
            <a:r>
              <a:rPr lang="en-US" altLang="ja-JP" sz="1400" b="1" dirty="0" err="1"/>
              <a:t>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50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XR: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rgbClr val="FF0000"/>
                </a:solidFill>
              </a:rPr>
              <a:t>UE features: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ko-KR" sz="1400" b="1" dirty="0">
                <a:solidFill>
                  <a:srgbClr val="FF0000"/>
                </a:solidFill>
              </a:rPr>
              <a:t>(</a:t>
            </a:r>
            <a:r>
              <a:rPr lang="en-US" altLang="ko-KR" sz="1400" b="1" dirty="0" err="1">
                <a:solidFill>
                  <a:srgbClr val="FF0000"/>
                </a:solidFill>
              </a:rPr>
              <a:t>PowSav</a:t>
            </a:r>
            <a:r>
              <a:rPr lang="en-US" altLang="ko-KR" sz="1400" b="1" dirty="0">
                <a:solidFill>
                  <a:srgbClr val="FF0000"/>
                </a:solidFill>
              </a:rPr>
              <a:t>, 60GHz)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</a:t>
            </a:r>
            <a:r>
              <a:rPr lang="en-US" altLang="ja-JP" sz="1400" b="1" dirty="0" smtClean="0"/>
              <a:t>60 </a:t>
            </a:r>
            <a:r>
              <a:rPr lang="en-US" altLang="ja-JP" sz="1400" b="1" dirty="0"/>
              <a:t>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NB-</a:t>
            </a:r>
            <a:r>
              <a:rPr lang="en-US" altLang="ja-JP" sz="1400" b="1" dirty="0" err="1"/>
              <a:t>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  <a:r>
              <a:rPr lang="en-US" altLang="ja-JP" sz="1400" b="1" dirty="0" smtClean="0"/>
              <a:t>40 </a:t>
            </a:r>
            <a:r>
              <a:rPr lang="en-US" altLang="ja-JP" sz="1400" b="1" dirty="0"/>
              <a:t>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REDCAP: 80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XR: 35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REDCAP: 30 min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rgbClr val="FF0000"/>
                </a:solidFill>
              </a:rPr>
              <a:t>UE features: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ko-KR" sz="1400" b="1" dirty="0">
                <a:solidFill>
                  <a:srgbClr val="FF0000"/>
                </a:solidFill>
              </a:rPr>
              <a:t>(</a:t>
            </a:r>
            <a:r>
              <a:rPr lang="en-US" altLang="ko-KR" sz="1400" b="1" dirty="0" err="1">
                <a:solidFill>
                  <a:srgbClr val="FF0000"/>
                </a:solidFill>
              </a:rPr>
              <a:t>ePos</a:t>
            </a:r>
            <a:r>
              <a:rPr lang="en-US" altLang="ko-KR" sz="1400" b="1" dirty="0">
                <a:solidFill>
                  <a:srgbClr val="FF0000"/>
                </a:solidFill>
              </a:rPr>
              <a:t>, MBS)</a:t>
            </a:r>
            <a:endParaRPr lang="en-US" altLang="ja-JP" sz="1400" b="1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65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rgbClr val="FF0000"/>
                </a:solidFill>
              </a:rPr>
              <a:t>UE features: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ko-KR" sz="1400" b="1" dirty="0">
                <a:solidFill>
                  <a:srgbClr val="FF0000"/>
                </a:solidFill>
              </a:rPr>
              <a:t>(</a:t>
            </a:r>
            <a:r>
              <a:rPr lang="en-US" altLang="ko-KR" sz="1400" b="1" dirty="0" err="1">
                <a:solidFill>
                  <a:srgbClr val="FF0000"/>
                </a:solidFill>
              </a:rPr>
              <a:t>Sidelink</a:t>
            </a:r>
            <a:r>
              <a:rPr lang="en-US" altLang="ko-KR" sz="1400" b="1" dirty="0">
                <a:solidFill>
                  <a:srgbClr val="FF0000"/>
                </a:solidFill>
              </a:rPr>
              <a:t>, MIMO)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80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55 min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65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rgbClr val="FF0000"/>
                </a:solidFill>
              </a:rPr>
              <a:t>UE features: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ko-KR" sz="1400" b="1" dirty="0">
                <a:solidFill>
                  <a:srgbClr val="FF0000"/>
                </a:solidFill>
              </a:rPr>
              <a:t>(</a:t>
            </a:r>
            <a:r>
              <a:rPr lang="en-US" altLang="ko-KR" sz="1400" b="1" dirty="0" err="1">
                <a:solidFill>
                  <a:srgbClr val="FF0000"/>
                </a:solidFill>
              </a:rPr>
              <a:t>CovEnh</a:t>
            </a:r>
            <a:r>
              <a:rPr lang="en-US" altLang="ko-KR" sz="1400" b="1" dirty="0">
                <a:solidFill>
                  <a:srgbClr val="FF0000"/>
                </a:solidFill>
              </a:rPr>
              <a:t>, </a:t>
            </a:r>
            <a:r>
              <a:rPr lang="en-US" altLang="ko-KR" sz="1400" b="1" dirty="0" err="1">
                <a:solidFill>
                  <a:srgbClr val="FF0000"/>
                </a:solidFill>
              </a:rPr>
              <a:t>ePos</a:t>
            </a:r>
            <a:r>
              <a:rPr lang="en-US" altLang="ko-KR" sz="1400" b="1" dirty="0">
                <a:solidFill>
                  <a:srgbClr val="FF0000"/>
                </a:solidFill>
              </a:rPr>
              <a:t>)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</a:t>
            </a:r>
            <a:r>
              <a:rPr lang="en-US" altLang="ja-JP" sz="1400" b="1" dirty="0" smtClean="0"/>
              <a:t>50 </a:t>
            </a:r>
            <a:r>
              <a:rPr lang="en-US" altLang="ja-JP" sz="1400" b="1" dirty="0"/>
              <a:t>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</a:t>
            </a:r>
            <a:r>
              <a:rPr lang="en-US" altLang="ja-JP" sz="1400" b="1" dirty="0" smtClean="0"/>
              <a:t>50 </a:t>
            </a:r>
            <a:r>
              <a:rPr lang="en-US" altLang="ja-JP" sz="1400" b="1" dirty="0"/>
              <a:t>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</a:t>
            </a:r>
            <a:r>
              <a:rPr lang="en-US" altLang="ja-JP" sz="1400" b="1" dirty="0" smtClean="0"/>
              <a:t>40 </a:t>
            </a:r>
            <a:r>
              <a:rPr lang="en-US" altLang="ja-JP" sz="1400" b="1" dirty="0"/>
              <a:t>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40 min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Schedule for </a:t>
            </a:r>
            <a:r>
              <a:rPr lang="en-US" dirty="0">
                <a:solidFill>
                  <a:srgbClr val="FF0000"/>
                </a:solidFill>
              </a:rPr>
              <a:t>GTW1 Week1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cxnSp>
        <p:nvCxnSpPr>
          <p:cNvPr id="14" name="직선 연결선 13"/>
          <p:cNvCxnSpPr/>
          <p:nvPr/>
        </p:nvCxnSpPr>
        <p:spPr>
          <a:xfrm>
            <a:off x="338669" y="1721794"/>
            <a:ext cx="11514667" cy="0"/>
          </a:xfrm>
          <a:prstGeom prst="line">
            <a:avLst/>
          </a:prstGeom>
          <a:ln w="50800">
            <a:gradFill flip="none" rotWithShape="1">
              <a:gsLst>
                <a:gs pos="0">
                  <a:srgbClr val="002060"/>
                </a:gs>
                <a:gs pos="42000">
                  <a:srgbClr val="0070C0"/>
                </a:gs>
                <a:gs pos="71000">
                  <a:srgbClr val="00B0F0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08364" y="1789516"/>
            <a:ext cx="755558" cy="466806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1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200" dirty="0"/>
          </a:p>
        </p:txBody>
      </p:sp>
      <p:sp>
        <p:nvSpPr>
          <p:cNvPr id="1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200" dirty="0"/>
          </a:p>
        </p:txBody>
      </p:sp>
      <p:sp>
        <p:nvSpPr>
          <p:cNvPr id="1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1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NR-MIMO</a:t>
            </a: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</a:t>
            </a:r>
            <a:r>
              <a:rPr kumimoji="0" lang="en-US" altLang="ja-JP" sz="1200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mTRP</a:t>
            </a: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DL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en-US" altLang="ja-JP" sz="1200" dirty="0"/>
              <a:t>. Beam management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dirty="0"/>
              <a:t>. SRS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dirty="0"/>
              <a:t>. Power saving (main)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dirty="0"/>
              <a:t>. Inter-UE coordination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dirty="0"/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dirty="0"/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dirty="0"/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dirty="0"/>
          </a:p>
        </p:txBody>
      </p:sp>
      <p:sp>
        <p:nvSpPr>
          <p:cNvPr id="2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eIAB</a:t>
            </a: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dirty="0"/>
              <a:t>. Resource multiplexing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URLLC/</a:t>
            </a:r>
            <a:r>
              <a:rPr lang="en-US" altLang="ja-JP" sz="1400" b="1" dirty="0" err="1"/>
              <a:t>IIoT</a:t>
            </a: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HARQ</a:t>
            </a: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A 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 [</a:t>
            </a:r>
            <a:r>
              <a:rPr kumimoji="0" lang="en-US" altLang="ja-JP" sz="1000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107-e-NR-R17-IIoT-URLLC-03]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NR-MIMO</a:t>
            </a: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CSI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</a:t>
            </a:r>
            <a:r>
              <a:rPr kumimoji="0" lang="en-US" altLang="ja-JP" sz="1200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mTRP</a:t>
            </a: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UL</a:t>
            </a:r>
          </a:p>
          <a:p>
            <a:pPr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</a:t>
            </a:r>
            <a:r>
              <a:rPr lang="en-US" altLang="ko-KR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:00 ~ 2</a:t>
            </a:r>
            <a:r>
              <a:rPr lang="en-US" altLang="ko-KR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:00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</a:t>
            </a:r>
            <a:r>
              <a:rPr lang="en-US" altLang="ko-KR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:00 ~ 2</a:t>
            </a:r>
            <a:r>
              <a:rPr lang="en-US" altLang="ko-KR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:00</a:t>
            </a:r>
          </a:p>
        </p:txBody>
      </p:sp>
    </p:spTree>
    <p:extLst>
      <p:ext uri="{BB962C8B-B14F-4D97-AF65-F5344CB8AC3E}">
        <p14:creationId xmlns:p14="http://schemas.microsoft.com/office/powerpoint/2010/main" val="3343104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Schedule for </a:t>
            </a:r>
            <a:r>
              <a:rPr lang="en-US" dirty="0">
                <a:solidFill>
                  <a:srgbClr val="FF0000"/>
                </a:solidFill>
              </a:rPr>
              <a:t>GTW1 Week2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cxnSp>
        <p:nvCxnSpPr>
          <p:cNvPr id="14" name="직선 연결선 13"/>
          <p:cNvCxnSpPr/>
          <p:nvPr/>
        </p:nvCxnSpPr>
        <p:spPr>
          <a:xfrm>
            <a:off x="338669" y="1721794"/>
            <a:ext cx="11514667" cy="0"/>
          </a:xfrm>
          <a:prstGeom prst="line">
            <a:avLst/>
          </a:prstGeom>
          <a:ln w="50800">
            <a:gradFill flip="none" rotWithShape="1">
              <a:gsLst>
                <a:gs pos="0">
                  <a:srgbClr val="002060"/>
                </a:gs>
                <a:gs pos="42000">
                  <a:srgbClr val="0070C0"/>
                </a:gs>
                <a:gs pos="71000">
                  <a:srgbClr val="00B0F0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08364" y="1789516"/>
            <a:ext cx="755558" cy="466806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1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NR-MIMO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HST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BM for </a:t>
            </a:r>
            <a:r>
              <a:rPr kumimoji="0" lang="en-US" altLang="ja-JP" sz="1200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mTRP</a:t>
            </a: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Inter-UE coordination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Power saving</a:t>
            </a:r>
            <a:endParaRPr kumimoji="0" lang="en-US" altLang="ja-JP" sz="10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NR-MIMO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Beam management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kumimoji="0" lang="en-US" altLang="ja-JP" sz="12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URLLC/</a:t>
            </a: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IIoT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Unlicensed band support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PDC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B 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 [</a:t>
            </a:r>
            <a:r>
              <a:rPr kumimoji="0" lang="en-US" altLang="ja-JP" sz="1000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107-e-NR-R17-IIoT-URLLC-04]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eIAB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dirty="0"/>
              <a:t>. Other enhancements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NR-MIMO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DL </a:t>
            </a:r>
            <a:r>
              <a:rPr kumimoji="0" lang="en-US" altLang="ja-JP" sz="1200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mTRP</a:t>
            </a: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SRS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CSI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kumimoji="0" lang="en-US" altLang="ja-JP" sz="12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dirty="0"/>
              <a:t>. Inter-UE coordination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dirty="0"/>
              <a:t>. Power Saving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dirty="0"/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</p:txBody>
      </p:sp>
      <p:sp>
        <p:nvSpPr>
          <p:cNvPr id="1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URLLC/</a:t>
            </a: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IIoT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HARQ </a:t>
            </a:r>
            <a:r>
              <a:rPr kumimoji="0" lang="en-US" altLang="ja-JP" sz="1200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enh</a:t>
            </a: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A, B 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 [</a:t>
            </a:r>
            <a:r>
              <a:rPr kumimoji="0" lang="en-US" altLang="ja-JP" sz="1000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107-e-NR-R17-IIoT-URLLC-03]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 [</a:t>
            </a:r>
            <a:r>
              <a:rPr kumimoji="0" lang="en-US" altLang="ja-JP" sz="1000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107-e-NR-R17-IIoT-URLLC-04]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NR-MIMO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HST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BM for </a:t>
            </a:r>
            <a:r>
              <a:rPr kumimoji="0" lang="en-US" altLang="ja-JP" sz="1200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mTRP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Beam management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dirty="0"/>
          </a:p>
        </p:txBody>
      </p:sp>
      <p:sp>
        <p:nvSpPr>
          <p:cNvPr id="2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URLLC/</a:t>
            </a: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IIoT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TBD</a:t>
            </a:r>
            <a:endParaRPr kumimoji="0" lang="en-US" altLang="ja-JP" sz="1000" dirty="0">
              <a:solidFill>
                <a:srgbClr val="FF0000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 smtClean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eIAB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dirty="0"/>
              <a:t>. Resource multiplexing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TBD</a:t>
            </a:r>
            <a:endParaRPr kumimoji="0" lang="en-US" altLang="ja-JP" sz="1000" dirty="0">
              <a:solidFill>
                <a:srgbClr val="FF0000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NR-MIMO (TBD)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dirty="0"/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</p:spTree>
    <p:extLst>
      <p:ext uri="{BB962C8B-B14F-4D97-AF65-F5344CB8AC3E}">
        <p14:creationId xmlns:p14="http://schemas.microsoft.com/office/powerpoint/2010/main" val="1537876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58481</TotalTime>
  <Words>575</Words>
  <Application>Microsoft Office PowerPoint</Application>
  <PresentationFormat>와이드스크린</PresentationFormat>
  <Paragraphs>205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5" baseType="lpstr">
      <vt:lpstr>MS PGothic</vt:lpstr>
      <vt:lpstr>MS PGothic</vt:lpstr>
      <vt:lpstr>굴림</vt:lpstr>
      <vt:lpstr>맑은 고딕</vt:lpstr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(Nov 11th ~ Nov 12th)</vt:lpstr>
      <vt:lpstr>GTW Schedule for Week 2 (Nov 15th ~ Nov 19th)</vt:lpstr>
      <vt:lpstr>Detailed Schedule for GTW1 Week1</vt:lpstr>
      <vt:lpstr>Detailed Schedule for GTW1 Week2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김윤선/표준연구팀(SR)/Master/삼성전자</cp:lastModifiedBy>
  <cp:revision>442</cp:revision>
  <dcterms:created xsi:type="dcterms:W3CDTF">2019-02-14T07:06:45Z</dcterms:created>
  <dcterms:modified xsi:type="dcterms:W3CDTF">2021-11-17T03:44:02Z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