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9" r:id="rId2"/>
    <p:sldId id="318" r:id="rId3"/>
    <p:sldId id="319" r:id="rId4"/>
    <p:sldId id="320" r:id="rId5"/>
    <p:sldId id="332" r:id="rId6"/>
    <p:sldId id="333" r:id="rId7"/>
    <p:sldId id="334" r:id="rId8"/>
    <p:sldId id="331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10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9/20/2021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9/20/2021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9/20/2021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/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/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/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/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/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1" y="733456"/>
            <a:ext cx="10692000" cy="5400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그림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9647" y="568893"/>
            <a:ext cx="1427813" cy="379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9/20/2021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9/20/2021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9/20/2021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9/20/2021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9/20/2021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9/20/2021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9/20/2021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0" y="2500007"/>
            <a:ext cx="12192000" cy="1342418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522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85910" y="398484"/>
            <a:ext cx="404104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/>
              <a:t>3GPP TSG RAN </a:t>
            </a:r>
            <a:r>
              <a:rPr lang="en-GB" sz="2000" b="1" dirty="0" smtClean="0"/>
              <a:t>WG1 #106bis-e</a:t>
            </a:r>
            <a:endParaRPr lang="en-GB" sz="2000" b="1" dirty="0"/>
          </a:p>
          <a:p>
            <a:r>
              <a:rPr lang="en-GB" sz="2000" b="1" dirty="0" smtClean="0"/>
              <a:t>e-Meeting</a:t>
            </a:r>
            <a:r>
              <a:rPr lang="en-GB" sz="2000" b="1" dirty="0"/>
              <a:t>, </a:t>
            </a:r>
            <a:r>
              <a:rPr lang="en-GB" sz="2000" b="1" dirty="0" smtClean="0"/>
              <a:t>October 11</a:t>
            </a:r>
            <a:r>
              <a:rPr lang="en-GB" sz="2000" b="1" baseline="30000" dirty="0" smtClean="0"/>
              <a:t>th</a:t>
            </a:r>
            <a:r>
              <a:rPr lang="en-GB" sz="2000" b="1" dirty="0" smtClean="0"/>
              <a:t> </a:t>
            </a:r>
            <a:r>
              <a:rPr lang="en-GB" sz="2000" b="1" dirty="0"/>
              <a:t>– </a:t>
            </a:r>
            <a:r>
              <a:rPr lang="en-GB" sz="2000" b="1" dirty="0" smtClean="0"/>
              <a:t>19</a:t>
            </a:r>
            <a:r>
              <a:rPr lang="en-GB" sz="2000" b="1" baseline="30000" dirty="0" smtClean="0"/>
              <a:t>th</a:t>
            </a:r>
            <a:r>
              <a:rPr lang="en-GB" sz="2000" b="1" dirty="0"/>
              <a:t>, 2021</a:t>
            </a:r>
            <a:endParaRPr lang="en-US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0352025" y="524481"/>
            <a:ext cx="1502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000" b="1" dirty="0"/>
              <a:t>R1-2108691</a:t>
            </a:r>
            <a:endParaRPr lang="en-US" sz="2000" b="1" dirty="0"/>
          </a:p>
        </p:txBody>
      </p:sp>
      <p:pic>
        <p:nvPicPr>
          <p:cNvPr id="2" name="Picture 2" descr="소스 이미지 보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771" y="428559"/>
            <a:ext cx="1115743" cy="649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직사각형 8"/>
          <p:cNvSpPr/>
          <p:nvPr/>
        </p:nvSpPr>
        <p:spPr>
          <a:xfrm>
            <a:off x="603417" y="2828353"/>
            <a:ext cx="1099195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spcAft>
                <a:spcPts val="1200"/>
              </a:spcAft>
            </a:pPr>
            <a:r>
              <a:rPr lang="en-US" altLang="ko-KR" sz="4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Highlights from RAN#93-e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5044380" y="4720166"/>
            <a:ext cx="21226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b="1" dirty="0"/>
              <a:t>RAN1 Chair</a:t>
            </a:r>
          </a:p>
        </p:txBody>
      </p:sp>
    </p:spTree>
    <p:extLst>
      <p:ext uri="{BB962C8B-B14F-4D97-AF65-F5344CB8AC3E}">
        <p14:creationId xmlns:p14="http://schemas.microsoft.com/office/powerpoint/2010/main" val="10047714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LTE </a:t>
            </a:r>
            <a:r>
              <a:rPr lang="en-US" dirty="0"/>
              <a:t>and NR CRs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US" dirty="0"/>
              <a:t>All RAN1 endorsed LTE CRs submitted to </a:t>
            </a:r>
            <a:r>
              <a:rPr lang="en-US" dirty="0" smtClean="0"/>
              <a:t>RAN#93-e </a:t>
            </a:r>
            <a:r>
              <a:rPr lang="en-US" dirty="0"/>
              <a:t>are approved</a:t>
            </a:r>
          </a:p>
          <a:p>
            <a:pPr hangingPunct="0"/>
            <a:r>
              <a:rPr lang="en-US" dirty="0"/>
              <a:t>All RAN1 endorsed NR CRs submitted to </a:t>
            </a:r>
            <a:r>
              <a:rPr lang="en-US" dirty="0" smtClean="0"/>
              <a:t>RAN#93-e </a:t>
            </a:r>
            <a:r>
              <a:rPr lang="en-US" dirty="0"/>
              <a:t>are approved</a:t>
            </a:r>
          </a:p>
          <a:p>
            <a:pPr lvl="1"/>
            <a:endParaRPr lang="en-GB" dirty="0">
              <a:highlight>
                <a:srgbClr val="FFFF00"/>
              </a:highlight>
            </a:endParaRPr>
          </a:p>
          <a:p>
            <a:pPr lvl="1"/>
            <a:endParaRPr lang="en-US" dirty="0"/>
          </a:p>
          <a:p>
            <a:pPr lvl="1"/>
            <a:endParaRPr lang="en-US" sz="2400" dirty="0"/>
          </a:p>
          <a:p>
            <a:pPr lvl="1"/>
            <a:endParaRPr lang="en-US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37838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RAN Planning (1/2)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RAN/RAN WG Chair’s joint proposal for </a:t>
            </a:r>
            <a:r>
              <a:rPr lang="en-US" dirty="0" smtClean="0"/>
              <a:t>revised Rel-17/Rel-18 </a:t>
            </a:r>
            <a:r>
              <a:rPr lang="en-US" dirty="0"/>
              <a:t>planning was endorsed in </a:t>
            </a:r>
            <a:r>
              <a:rPr lang="en-GB" dirty="0"/>
              <a:t>RP-212587</a:t>
            </a:r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  <p:pic>
        <p:nvPicPr>
          <p:cNvPr id="451" name="그림 4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748" y="1589872"/>
            <a:ext cx="11866508" cy="4623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3824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RAN </a:t>
            </a:r>
            <a:r>
              <a:rPr lang="en-US" dirty="0"/>
              <a:t>Planning </a:t>
            </a:r>
            <a:r>
              <a:rPr lang="en-US" dirty="0" smtClean="0"/>
              <a:t>(2/2</a:t>
            </a:r>
            <a:r>
              <a:rPr lang="en-US" dirty="0"/>
              <a:t>)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RAN1 meetings </a:t>
            </a:r>
            <a:r>
              <a:rPr lang="en-US" dirty="0"/>
              <a:t>in Q1 of 2022 confirmed </a:t>
            </a:r>
            <a:r>
              <a:rPr lang="en-US" dirty="0" smtClean="0"/>
              <a:t>to be e-meetings</a:t>
            </a:r>
            <a:endParaRPr lang="en-US" dirty="0"/>
          </a:p>
          <a:p>
            <a:pPr lvl="1"/>
            <a:r>
              <a:rPr lang="en-US" dirty="0"/>
              <a:t>Whether </a:t>
            </a:r>
            <a:r>
              <a:rPr lang="en-US" dirty="0" smtClean="0"/>
              <a:t>WGs </a:t>
            </a:r>
            <a:r>
              <a:rPr lang="en-US" dirty="0"/>
              <a:t>will return to F2F meeting in </a:t>
            </a:r>
            <a:r>
              <a:rPr lang="en-US" dirty="0" smtClean="0"/>
              <a:t>Q2 </a:t>
            </a:r>
            <a:r>
              <a:rPr lang="en-US" dirty="0"/>
              <a:t>of 2022 will be decided in </a:t>
            </a:r>
            <a:r>
              <a:rPr lang="en-US" dirty="0" smtClean="0"/>
              <a:t>RAN#94-e (December)</a:t>
            </a:r>
            <a:endParaRPr lang="en-US" dirty="0"/>
          </a:p>
          <a:p>
            <a:endParaRPr lang="en-US" dirty="0"/>
          </a:p>
          <a:p>
            <a:r>
              <a:rPr lang="en-US" dirty="0" smtClean="0"/>
              <a:t>Completion target date of Rel-17 remains unchanged but the </a:t>
            </a:r>
            <a:r>
              <a:rPr lang="en-US" dirty="0"/>
              <a:t>start </a:t>
            </a:r>
            <a:r>
              <a:rPr lang="en-US" dirty="0" smtClean="0"/>
              <a:t>date of </a:t>
            </a:r>
            <a:r>
              <a:rPr lang="en-US" dirty="0"/>
              <a:t>Rel-18 </a:t>
            </a:r>
            <a:r>
              <a:rPr lang="en-US" dirty="0" smtClean="0"/>
              <a:t>has been shifted by a quarter</a:t>
            </a:r>
            <a:endParaRPr lang="en-US" dirty="0"/>
          </a:p>
          <a:p>
            <a:pPr lvl="1"/>
            <a:r>
              <a:rPr lang="en-US" dirty="0" smtClean="0"/>
              <a:t>Rel-17 stage-3 completion for RAN1 remains as Q4 of 2021</a:t>
            </a:r>
          </a:p>
          <a:p>
            <a:pPr lvl="1"/>
            <a:r>
              <a:rPr lang="en-US" dirty="0" smtClean="0"/>
              <a:t>Rel-18 start for RAN1 is now changed to Q2 of 2022 (Q3 for other WGs)</a:t>
            </a:r>
          </a:p>
          <a:p>
            <a:endParaRPr lang="en-US" dirty="0"/>
          </a:p>
          <a:p>
            <a:r>
              <a:rPr lang="en-US" dirty="0" smtClean="0"/>
              <a:t>RAN1 meetings in Q1 of 2022</a:t>
            </a:r>
          </a:p>
          <a:p>
            <a:pPr lvl="1"/>
            <a:r>
              <a:rPr lang="en-US" dirty="0" smtClean="0"/>
              <a:t>First RAN1 </a:t>
            </a:r>
            <a:r>
              <a:rPr lang="en-US" dirty="0"/>
              <a:t>meeting </a:t>
            </a:r>
            <a:r>
              <a:rPr lang="en-US" dirty="0" smtClean="0"/>
              <a:t>remains the same as shared in RAN#92-e (January 17 ~ 25)</a:t>
            </a:r>
            <a:endParaRPr lang="en-US" dirty="0"/>
          </a:p>
          <a:p>
            <a:pPr lvl="1"/>
            <a:r>
              <a:rPr lang="en-US" dirty="0" smtClean="0"/>
              <a:t>Second </a:t>
            </a:r>
            <a:r>
              <a:rPr lang="en-US" dirty="0"/>
              <a:t>RAN1 meeting </a:t>
            </a:r>
            <a:r>
              <a:rPr lang="en-US" dirty="0" smtClean="0"/>
              <a:t>is now shortened by 1 day compared to what was shared in RAN#92-e (February </a:t>
            </a:r>
            <a:r>
              <a:rPr lang="en-US" dirty="0"/>
              <a:t>21 ~ March </a:t>
            </a:r>
            <a:r>
              <a:rPr lang="en-US" dirty="0" smtClean="0"/>
              <a:t>3)</a:t>
            </a:r>
            <a:endParaRPr lang="en-US" dirty="0"/>
          </a:p>
          <a:p>
            <a:pPr lvl="1"/>
            <a:r>
              <a:rPr lang="en-US" dirty="0" smtClean="0"/>
              <a:t>Both RAN1 meetings will be dedicated to maintenance </a:t>
            </a:r>
          </a:p>
          <a:p>
            <a:endParaRPr lang="en-US" dirty="0" smtClean="0"/>
          </a:p>
          <a:p>
            <a:r>
              <a:rPr lang="en-US" dirty="0" smtClean="0"/>
              <a:t>RAN1 meetings in Q2 of 2022</a:t>
            </a:r>
            <a:endParaRPr lang="en-US" dirty="0"/>
          </a:p>
          <a:p>
            <a:pPr lvl="1"/>
            <a:r>
              <a:rPr lang="en-US" dirty="0"/>
              <a:t>If F2F meetings </a:t>
            </a:r>
            <a:r>
              <a:rPr lang="en-US" dirty="0" smtClean="0"/>
              <a:t>does not resume in Q2 of 2022, there will be only a single e-meeting (May 16 ~ 27) in Q2</a:t>
            </a:r>
          </a:p>
          <a:p>
            <a:pPr lvl="1"/>
            <a:r>
              <a:rPr lang="en-US" dirty="0" smtClean="0"/>
              <a:t>If F2F meetings resume in Q2 of 2022, there will be two F2F meetings (April 4 ~ 8 and May 16 ~ 20) in Q2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Potential </a:t>
            </a:r>
            <a:r>
              <a:rPr lang="en-US" dirty="0"/>
              <a:t>prioritization/down-scoping for Rel-17 items was discussed in </a:t>
            </a:r>
            <a:r>
              <a:rPr lang="en-US" dirty="0" smtClean="0"/>
              <a:t>RAN#93-e</a:t>
            </a:r>
            <a:endParaRPr lang="en-US" dirty="0"/>
          </a:p>
          <a:p>
            <a:pPr lvl="1"/>
            <a:r>
              <a:rPr lang="en-US" dirty="0"/>
              <a:t>Outcome of discussions in </a:t>
            </a:r>
            <a:r>
              <a:rPr lang="en-US" dirty="0" smtClean="0"/>
              <a:t>RAN#93-e </a:t>
            </a:r>
            <a:r>
              <a:rPr lang="en-US" dirty="0"/>
              <a:t>can be found in follow up slides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39843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Updated Rel-17 SIs/WIs with RAN1 involvement (1/3)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For Rel-17 WI on “</a:t>
            </a:r>
            <a:r>
              <a:rPr lang="en-GB" dirty="0"/>
              <a:t>Enhanced Industrial Internet of Things (</a:t>
            </a:r>
            <a:r>
              <a:rPr lang="en-GB" dirty="0" err="1"/>
              <a:t>IoT</a:t>
            </a:r>
            <a:r>
              <a:rPr lang="en-GB" dirty="0"/>
              <a:t>) and URLLC</a:t>
            </a:r>
            <a:r>
              <a:rPr lang="en-US" dirty="0"/>
              <a:t>”, the following RAN guidance was taken as a conclusion:</a:t>
            </a:r>
          </a:p>
          <a:p>
            <a:pPr lvl="1"/>
            <a:r>
              <a:rPr lang="en-US" i="1" dirty="0"/>
              <a:t>For the objective on enhancements for support of time synchronization, RAN should provide the following guidance:</a:t>
            </a:r>
          </a:p>
          <a:p>
            <a:pPr lvl="2"/>
            <a:r>
              <a:rPr lang="en-US" i="1" dirty="0"/>
              <a:t>RAN4 to provide reply LS to RAN1 (e.g. in response to R1-2108635 on TA-based PDC and a potential RAN1 LS on RTT-based PDC) before the start of RAN1#107-e (Nov 11th)</a:t>
            </a:r>
          </a:p>
          <a:p>
            <a:endParaRPr lang="en-US" dirty="0" smtClean="0"/>
          </a:p>
          <a:p>
            <a:r>
              <a:rPr lang="en-US" dirty="0" smtClean="0"/>
              <a:t>WID </a:t>
            </a:r>
            <a:r>
              <a:rPr lang="en-US" dirty="0"/>
              <a:t>on “Further enhancements on MIMO for NR” was updated in </a:t>
            </a:r>
            <a:r>
              <a:rPr lang="en-US" dirty="0" smtClean="0"/>
              <a:t>RP-212535 (</a:t>
            </a:r>
            <a:r>
              <a:rPr lang="en-US" dirty="0"/>
              <a:t>RAN4 related</a:t>
            </a:r>
            <a:r>
              <a:rPr lang="en-US" dirty="0" smtClean="0"/>
              <a:t>)</a:t>
            </a:r>
          </a:p>
          <a:p>
            <a:endParaRPr lang="en-US" dirty="0" smtClean="0"/>
          </a:p>
          <a:p>
            <a:r>
              <a:rPr lang="en-GB" dirty="0" smtClean="0"/>
              <a:t>WID </a:t>
            </a:r>
            <a:r>
              <a:rPr lang="en-GB" dirty="0"/>
              <a:t>on </a:t>
            </a:r>
            <a:r>
              <a:rPr lang="en-GB" dirty="0" smtClean="0"/>
              <a:t>“</a:t>
            </a:r>
            <a:r>
              <a:rPr lang="en-US" dirty="0"/>
              <a:t>Extending current NR operation to 71 GHz</a:t>
            </a:r>
            <a:r>
              <a:rPr lang="en-GB" dirty="0" smtClean="0"/>
              <a:t>” </a:t>
            </a:r>
            <a:r>
              <a:rPr lang="en-GB" dirty="0"/>
              <a:t>was updated in </a:t>
            </a:r>
            <a:r>
              <a:rPr lang="en-GB" dirty="0" smtClean="0"/>
              <a:t>RP-212637 (</a:t>
            </a:r>
            <a:r>
              <a:rPr lang="en-GB" dirty="0"/>
              <a:t>RAN4 </a:t>
            </a:r>
            <a:r>
              <a:rPr lang="en-GB" dirty="0" smtClean="0"/>
              <a:t>related)</a:t>
            </a:r>
          </a:p>
          <a:p>
            <a:endParaRPr lang="en-GB" dirty="0"/>
          </a:p>
          <a:p>
            <a:r>
              <a:rPr lang="en-US" dirty="0"/>
              <a:t>For the WI on “Coverage Enhancement”, the following conclusion was taken</a:t>
            </a:r>
          </a:p>
          <a:p>
            <a:endParaRPr lang="en-GB" dirty="0"/>
          </a:p>
          <a:p>
            <a:endParaRPr lang="en-US" dirty="0" smtClean="0"/>
          </a:p>
          <a:p>
            <a:pPr lvl="2"/>
            <a:endParaRPr lang="en-US" dirty="0" smtClean="0"/>
          </a:p>
          <a:p>
            <a:endParaRPr lang="en-US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1399" y="4682515"/>
            <a:ext cx="7861119" cy="1283629"/>
          </a:xfrm>
          <a:prstGeom prst="rect">
            <a:avLst/>
          </a:prstGeom>
          <a:ln w="1905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41728620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Updated Rel-17 SIs/WIs with RAN1 involvement </a:t>
            </a:r>
            <a:r>
              <a:rPr lang="en-US" dirty="0" smtClean="0"/>
              <a:t>(2/3</a:t>
            </a:r>
            <a:r>
              <a:rPr lang="en-US" dirty="0"/>
              <a:t>)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the WI on </a:t>
            </a:r>
            <a:r>
              <a:rPr lang="en-GB" dirty="0"/>
              <a:t>NR Multicast and Broadcast </a:t>
            </a:r>
            <a:r>
              <a:rPr lang="en-GB" dirty="0" smtClean="0"/>
              <a:t>Services, t</a:t>
            </a:r>
            <a:r>
              <a:rPr lang="en-US" dirty="0" smtClean="0"/>
              <a:t>he following was agreed</a:t>
            </a:r>
            <a:endParaRPr lang="en-US" dirty="0"/>
          </a:p>
        </p:txBody>
      </p:sp>
      <p:sp>
        <p:nvSpPr>
          <p:cNvPr id="7" name="직사각형 6"/>
          <p:cNvSpPr/>
          <p:nvPr/>
        </p:nvSpPr>
        <p:spPr>
          <a:xfrm>
            <a:off x="1938070" y="1464377"/>
            <a:ext cx="8315864" cy="3353162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hangingPunct="0">
              <a:lnSpc>
                <a:spcPct val="107000"/>
              </a:lnSpc>
              <a:spcAft>
                <a:spcPts val="0"/>
              </a:spcAft>
            </a:pPr>
            <a:r>
              <a:rPr lang="en-GB" sz="1200" b="1" dirty="0">
                <a:highlight>
                  <a:srgbClr val="00FF00"/>
                </a:highlight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Agreement:</a:t>
            </a:r>
            <a:endParaRPr lang="en-US" sz="1200" b="1" dirty="0"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  <a:p>
            <a:pPr marL="342900" lvl="0" indent="-342900" hangingPunct="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altLang="zh-CN" sz="12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The following aspects can be considered to be within the scope of the Rel-17 MBS WID and can be further discussed in the WGs with the aim of minimizing specification impacts:</a:t>
            </a:r>
            <a:endParaRPr lang="en-US" sz="16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42950" lvl="1" indent="-285750" hangingPunct="0">
              <a:lnSpc>
                <a:spcPct val="107000"/>
              </a:lnSpc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altLang="zh-CN" sz="12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Configurable scrambling sequence initialization for PDCCH/PDSCH and DMRS sequence generator initialization for PDCCH/PDSCH for broadcast transmission (as supported for RRC_CONNECTED UE).</a:t>
            </a:r>
            <a:endParaRPr lang="en-US" sz="16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42950" lvl="1" indent="-285750" hangingPunct="0">
              <a:lnSpc>
                <a:spcPct val="107000"/>
              </a:lnSpc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altLang="zh-CN" sz="12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Configuring TRS as QCL sources for broadcast transmission (as supported for RRC_CONNECTED UE).</a:t>
            </a:r>
            <a:endParaRPr lang="en-US" sz="16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hangingPunct="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altLang="zh-CN" sz="12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Note</a:t>
            </a:r>
            <a:r>
              <a:rPr lang="en-US" sz="1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For broadcast transmission,</a:t>
            </a:r>
            <a:r>
              <a:rPr lang="zh-CN" altLang="en-US" sz="12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the presence of TRS would be optional from </a:t>
            </a:r>
            <a:r>
              <a:rPr lang="en-US" sz="1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</a:t>
            </a:r>
            <a:r>
              <a:rPr lang="zh-CN" altLang="en-US" sz="12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network perspective. </a:t>
            </a:r>
            <a:endParaRPr lang="en-US" sz="16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hangingPunct="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200" dirty="0">
                <a:latin typeface="Arial" panose="020B0604020202020204" pitchFamily="34" charset="0"/>
                <a:ea typeface="DengXian"/>
                <a:cs typeface="Arial" panose="020B0604020202020204" pitchFamily="34" charset="0"/>
              </a:rPr>
              <a:t>Note: </a:t>
            </a:r>
            <a:r>
              <a:rPr lang="en-US" altLang="zh-CN" sz="12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Any SFN operation is transparent to the UE</a:t>
            </a:r>
            <a:endParaRPr lang="en-US" sz="16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hangingPunct="0">
              <a:lnSpc>
                <a:spcPct val="107000"/>
              </a:lnSpc>
              <a:spcAft>
                <a:spcPts val="900"/>
              </a:spcAft>
            </a:pPr>
            <a:endParaRPr lang="en-US" sz="1200" dirty="0"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  <a:p>
            <a:pPr hangingPunct="0">
              <a:lnSpc>
                <a:spcPct val="107000"/>
              </a:lnSpc>
              <a:spcAft>
                <a:spcPts val="0"/>
              </a:spcAft>
            </a:pPr>
            <a:r>
              <a:rPr lang="en-US" sz="1200" b="1" dirty="0">
                <a:highlight>
                  <a:srgbClr val="00FF00"/>
                </a:highlight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Agreement (Updated proposal from RAN1#106e):</a:t>
            </a:r>
            <a:endParaRPr lang="en-US" sz="1200" b="1" dirty="0"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  <a:p>
            <a:pPr hangingPunct="0">
              <a:lnSpc>
                <a:spcPct val="107000"/>
              </a:lnSpc>
              <a:spcAft>
                <a:spcPts val="0"/>
              </a:spcAft>
            </a:pPr>
            <a:r>
              <a:rPr lang="en-US" sz="1200" dirty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For a configured/defined CFR for GC-PDCCH/PDSCH carrying MCCH and MTCH for broadcast reception with UEs in RRC IDLE/INACTIVE state.</a:t>
            </a:r>
          </a:p>
          <a:p>
            <a:pPr marL="342900" lvl="0" indent="-342900" hangingPunct="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Support Case-C</a:t>
            </a:r>
            <a:endParaRPr lang="en-US" sz="16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hangingPunct="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Support at least one of Case D and Case E. </a:t>
            </a:r>
            <a:endParaRPr lang="en-US" sz="16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42950" lvl="1" indent="-285750" hangingPunct="0">
              <a:lnSpc>
                <a:spcPct val="107000"/>
              </a:lnSpc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Down-selection to be made at RAN1#106b-e</a:t>
            </a:r>
            <a:endParaRPr lang="en-US" sz="16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hangingPunct="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Note: Case C, D and E are defined in previous agreements</a:t>
            </a:r>
            <a:endParaRPr lang="en-US" sz="16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08563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Updated Rel-17 SIs/WIs with RAN1 involvement </a:t>
            </a:r>
            <a:r>
              <a:rPr lang="en-US" dirty="0" smtClean="0"/>
              <a:t>(3/3</a:t>
            </a:r>
            <a:r>
              <a:rPr lang="en-US" dirty="0"/>
              <a:t>)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the WI </a:t>
            </a:r>
            <a:r>
              <a:rPr lang="en-US" dirty="0"/>
              <a:t>on “UE Power Saving Enhancements for NR</a:t>
            </a:r>
            <a:r>
              <a:rPr lang="en-US" dirty="0" smtClean="0"/>
              <a:t>”, </a:t>
            </a:r>
            <a:r>
              <a:rPr lang="en-US" dirty="0" smtClean="0"/>
              <a:t>the </a:t>
            </a:r>
            <a:r>
              <a:rPr lang="en-US" dirty="0" smtClean="0"/>
              <a:t>following was </a:t>
            </a:r>
            <a:r>
              <a:rPr lang="en-US" dirty="0"/>
              <a:t>agreed and the WID was updated in RP-212630 (RAN3, RAN4 related</a:t>
            </a:r>
            <a:r>
              <a:rPr lang="en-US" dirty="0" smtClean="0"/>
              <a:t>)</a:t>
            </a: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직사각형 3"/>
          <p:cNvSpPr/>
          <p:nvPr/>
        </p:nvSpPr>
        <p:spPr>
          <a:xfrm>
            <a:off x="682926" y="1701975"/>
            <a:ext cx="10826151" cy="2600712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GB" sz="1600" b="1" dirty="0" smtClean="0">
                <a:solidFill>
                  <a:srgbClr val="000000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Support </a:t>
            </a:r>
            <a:r>
              <a:rPr lang="en-GB" sz="1600" b="1" dirty="0">
                <a:solidFill>
                  <a:srgbClr val="000000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PDCCH-based PEI as the only option</a:t>
            </a:r>
            <a:endParaRPr lang="en-US" sz="1400" b="1" dirty="0"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  <a:p>
            <a:pPr marL="534988" indent="-173038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rgbClr val="000000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Only 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essential function for PEI is support</a:t>
            </a:r>
            <a:endParaRPr lang="en-US" sz="1400" dirty="0"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  <a:p>
            <a:pPr marL="534988" indent="-173038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rgbClr val="000000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New 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DCI format</a:t>
            </a:r>
            <a:endParaRPr lang="en-US" sz="1400" dirty="0"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  <a:p>
            <a:pPr marL="534988" indent="-173038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rgbClr val="000000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Higher 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layer configuration, including SS</a:t>
            </a:r>
            <a:endParaRPr lang="en-US" sz="1400" dirty="0"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  <a:p>
            <a:pPr marL="534988" indent="-173038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rgbClr val="000000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Details 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of the procedures of PEI monitoring, and identification of MOs before PO</a:t>
            </a:r>
            <a:endParaRPr lang="en-US" sz="1400" dirty="0"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  <a:p>
            <a:pPr marL="534988" indent="-173038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rgbClr val="000000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Only </a:t>
            </a:r>
            <a:r>
              <a:rPr lang="en-US" sz="1400" dirty="0" err="1">
                <a:solidFill>
                  <a:srgbClr val="000000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Behv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-A (per RAN1#104e agreement) is supported</a:t>
            </a:r>
            <a:endParaRPr lang="en-US" sz="1400" dirty="0"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  <a:p>
            <a:pPr marL="534988" indent="-173038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rgbClr val="000000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If 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TRS availability indication is agreed to be supported in both paging DCI and the DCI format for PEI, same mechanism/principle for TRS availability indication is adopted for the two DCI formats</a:t>
            </a:r>
            <a:endParaRPr lang="en-US" sz="1400" dirty="0"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  <a:p>
            <a:pPr marL="534988" indent="-173038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rgbClr val="000000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Supporting 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TRS availability indication in DCI format for PEI shall not delay the completion of essential functionality of PEI </a:t>
            </a:r>
            <a:endParaRPr lang="en-US" sz="1400" dirty="0">
              <a:effectLst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34319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Others: Offline GTW Sessions</a:t>
            </a:r>
            <a:endParaRPr lang="en-US" dirty="0"/>
          </a:p>
        </p:txBody>
      </p:sp>
      <p:sp>
        <p:nvSpPr>
          <p:cNvPr id="8" name="내용 개체 틀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The following is from </a:t>
            </a:r>
            <a:r>
              <a:rPr lang="en-GB" sz="2000" dirty="0" smtClean="0"/>
              <a:t>RP-212587 on offline GTW sessions</a:t>
            </a:r>
          </a:p>
          <a:p>
            <a:endParaRPr lang="en-GB" sz="2000" dirty="0"/>
          </a:p>
          <a:p>
            <a:endParaRPr lang="en-GB" sz="2000" dirty="0" smtClean="0"/>
          </a:p>
          <a:p>
            <a:endParaRPr lang="en-GB" sz="2000" dirty="0"/>
          </a:p>
          <a:p>
            <a:endParaRPr lang="en-GB" sz="2000" dirty="0" smtClean="0"/>
          </a:p>
          <a:p>
            <a:endParaRPr lang="en-GB" sz="2000" dirty="0"/>
          </a:p>
          <a:p>
            <a:endParaRPr lang="en-GB" sz="2000" dirty="0" smtClean="0"/>
          </a:p>
          <a:p>
            <a:endParaRPr lang="en-GB" sz="2000" dirty="0"/>
          </a:p>
          <a:p>
            <a:endParaRPr lang="en-GB" sz="2000" dirty="0" smtClean="0"/>
          </a:p>
          <a:p>
            <a:endParaRPr lang="en-GB" sz="2000" dirty="0"/>
          </a:p>
          <a:p>
            <a:endParaRPr lang="en-GB" sz="2000" dirty="0" smtClean="0"/>
          </a:p>
          <a:p>
            <a:endParaRPr lang="en-GB" sz="2000" dirty="0"/>
          </a:p>
          <a:p>
            <a:endParaRPr lang="en-GB" sz="2000" dirty="0" smtClean="0"/>
          </a:p>
          <a:p>
            <a:r>
              <a:rPr lang="en-US" sz="2000" dirty="0" smtClean="0"/>
              <a:t>RAN1 guidelines </a:t>
            </a:r>
            <a:r>
              <a:rPr lang="en-US" sz="2000" dirty="0"/>
              <a:t>on offline GTW sessions </a:t>
            </a:r>
            <a:r>
              <a:rPr lang="en-US" sz="2000" dirty="0" smtClean="0"/>
              <a:t>can be found </a:t>
            </a:r>
            <a:r>
              <a:rPr lang="en-US" sz="2000" dirty="0"/>
              <a:t>in </a:t>
            </a:r>
            <a:r>
              <a:rPr lang="en-US" sz="2000" dirty="0"/>
              <a:t>R1-2108694</a:t>
            </a:r>
            <a:endParaRPr lang="en-GB" sz="2000" dirty="0"/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5684" y="1564829"/>
            <a:ext cx="9900636" cy="3592654"/>
          </a:xfrm>
          <a:prstGeom prst="rect">
            <a:avLst/>
          </a:prstGeom>
          <a:ln w="127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12792227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31851</TotalTime>
  <Words>759</Words>
  <Application>Microsoft Office PowerPoint</Application>
  <PresentationFormat>와이드스크린</PresentationFormat>
  <Paragraphs>92</Paragraphs>
  <Slides>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9" baseType="lpstr">
      <vt:lpstr>DengXian</vt:lpstr>
      <vt:lpstr>굴림</vt:lpstr>
      <vt:lpstr>맑은 고딕</vt:lpstr>
      <vt:lpstr>Arial</vt:lpstr>
      <vt:lpstr>Calibri</vt:lpstr>
      <vt:lpstr>Calibri Light</vt:lpstr>
      <vt:lpstr>Courier New</vt:lpstr>
      <vt:lpstr>Symbol</vt:lpstr>
      <vt:lpstr>Verdana</vt:lpstr>
      <vt:lpstr>Wingdings</vt:lpstr>
      <vt:lpstr>Office 테마</vt:lpstr>
      <vt:lpstr>PowerPoint 프레젠테이션</vt:lpstr>
      <vt:lpstr>LTE and NR CRs</vt:lpstr>
      <vt:lpstr>RAN Planning (1/2)</vt:lpstr>
      <vt:lpstr>RAN Planning (2/2)</vt:lpstr>
      <vt:lpstr>Updated Rel-17 SIs/WIs with RAN1 involvement (1/3)</vt:lpstr>
      <vt:lpstr>Updated Rel-17 SIs/WIs with RAN1 involvement (2/3)</vt:lpstr>
      <vt:lpstr>Updated Rel-17 SIs/WIs with RAN1 involvement (3/3)</vt:lpstr>
      <vt:lpstr>Others: Offline GTW Sessions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김윤선/표준연구팀(SR)/Master/삼성전자</cp:lastModifiedBy>
  <cp:revision>342</cp:revision>
  <dcterms:created xsi:type="dcterms:W3CDTF">2019-02-14T07:06:45Z</dcterms:created>
  <dcterms:modified xsi:type="dcterms:W3CDTF">2021-09-20T22:28:04Z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