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6"/>
  </p:notesMasterIdLst>
  <p:sldIdLst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ushako\Documents\3GPP\RAN1_106e\Inbox\Havish_sessions\Havish's%20GTW%20schedule%20week%201%20-%20v00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ushako\Documents\3GPP\RAN1_106e\Inbox\Havish_sessions\Havish's%20GTW%20schedule%20week%201%20-%20v00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aseline="0" dirty="0"/>
              <a:t>SCHEDULE FOR WEEK 1 (May be updated as meeting progresses)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Sheet1!$B$1:$J$1</c15:sqref>
                  </c15:fullRef>
                </c:ext>
              </c:extLst>
              <c:f>Sheet1!$B$1:$H$1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Sheet1!$B$2:$J$2</c15:sqref>
                  </c15:fullRef>
                </c:ext>
              </c:extLst>
              <c:f>Sheet1!$B$2:$H$2</c:f>
              <c:numCache>
                <c:formatCode>General</c:formatCode>
                <c:ptCount val="5"/>
                <c:pt idx="0">
                  <c:v>100</c:v>
                </c:pt>
                <c:pt idx="1">
                  <c:v>0</c:v>
                </c:pt>
                <c:pt idx="2">
                  <c:v>100</c:v>
                </c:pt>
                <c:pt idx="3">
                  <c:v>0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32-4224-A1D0-F93285826F0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Sheet1!$B$1:$J$1</c15:sqref>
                  </c15:fullRef>
                </c:ext>
              </c:extLst>
              <c:f>Sheet1!$B$1:$H$1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Sheet1!$B$3:$J$3</c15:sqref>
                  </c15:fullRef>
                </c:ext>
              </c:extLst>
              <c:f>Sheet1!$B$3:$H$3</c:f>
              <c:numCache>
                <c:formatCode>General</c:formatCode>
                <c:ptCount val="5"/>
                <c:pt idx="0">
                  <c:v>0</c:v>
                </c:pt>
                <c:pt idx="1">
                  <c:v>120</c:v>
                </c:pt>
                <c:pt idx="2">
                  <c:v>0</c:v>
                </c:pt>
                <c:pt idx="3">
                  <c:v>120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32-4224-A1D0-F93285826F0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Sheet1!$B$1:$J$1</c15:sqref>
                  </c15:fullRef>
                </c:ext>
              </c:extLst>
              <c:f>Sheet1!$B$1:$H$1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Sheet1!$B$4:$J$4</c15:sqref>
                  </c15:fullRef>
                </c:ext>
              </c:extLst>
              <c:f>Sheet1!$B$4:$H$4</c:f>
              <c:numCache>
                <c:formatCode>General</c:formatCode>
                <c:ptCount val="5"/>
                <c:pt idx="0">
                  <c:v>0</c:v>
                </c:pt>
                <c:pt idx="1">
                  <c:v>30</c:v>
                </c:pt>
                <c:pt idx="2">
                  <c:v>0</c:v>
                </c:pt>
                <c:pt idx="3">
                  <c:v>30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32-4224-A1D0-F93285826F04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8.4 - NR NTN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Sheet1!$B$1:$J$1</c15:sqref>
                  </c15:fullRef>
                </c:ext>
              </c:extLst>
              <c:f>Sheet1!$B$1:$H$1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Sheet1!$B$5:$J$5</c15:sqref>
                  </c15:fullRef>
                </c:ext>
              </c:extLst>
              <c:f>Sheet1!$B$5:$H$5</c:f>
              <c:numCache>
                <c:formatCode>General</c:formatCode>
                <c:ptCount val="5"/>
                <c:pt idx="0">
                  <c:v>0</c:v>
                </c:pt>
                <c:pt idx="1">
                  <c:v>30</c:v>
                </c:pt>
                <c:pt idx="2">
                  <c:v>0</c:v>
                </c:pt>
                <c:pt idx="3">
                  <c:v>30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32-4224-A1D0-F93285826F04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Sheet1!$B$1:$J$1</c15:sqref>
                  </c15:fullRef>
                </c:ext>
              </c:extLst>
              <c:f>Sheet1!$B$1:$H$1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Sheet1!$B$6:$J$6</c15:sqref>
                  </c15:fullRef>
                </c:ext>
              </c:extLst>
              <c:f>Sheet1!$B$6:$H$6</c:f>
              <c:numCache>
                <c:formatCode>General</c:formatCode>
                <c:ptCount val="5"/>
                <c:pt idx="0">
                  <c:v>50</c:v>
                </c:pt>
                <c:pt idx="1">
                  <c:v>0</c:v>
                </c:pt>
                <c:pt idx="2">
                  <c:v>50</c:v>
                </c:pt>
                <c:pt idx="3">
                  <c:v>0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E32-4224-A1D0-F93285826F04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8.16 - LTE 5G Bcast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Sheet1!$B$1:$J$1</c15:sqref>
                  </c15:fullRef>
                </c:ext>
              </c:extLst>
              <c:f>Sheet1!$B$1:$H$1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Sheet1!$B$7:$J$7</c15:sqref>
                  </c15:fullRef>
                </c:ext>
              </c:extLst>
              <c:f>Sheet1!$B$7:$H$7</c:f>
              <c:numCache>
                <c:formatCode>General</c:formatCode>
                <c:ptCount val="5"/>
                <c:pt idx="0">
                  <c:v>30</c:v>
                </c:pt>
                <c:pt idx="1">
                  <c:v>0</c:v>
                </c:pt>
                <c:pt idx="2">
                  <c:v>30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E32-4224-A1D0-F93285826F04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Sheet1!$B$1:$J$1</c15:sqref>
                  </c15:fullRef>
                </c:ext>
              </c:extLst>
              <c:f>Sheet1!$B$1:$H$1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Sheet1!$B$8:$J$8</c15:sqref>
                  </c15:fullRef>
                </c:ext>
              </c:extLst>
              <c:f>Sheet1!$B$8:$H$8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E32-4224-A1D0-F93285826F04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Sheet1!$B$1:$J$1</c15:sqref>
                  </c15:fullRef>
                </c:ext>
              </c:extLst>
              <c:f>Sheet1!$B$1:$H$1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Sheet1!$B$9:$J$9</c15:sqref>
                  </c15:fullRef>
                </c:ext>
              </c:extLst>
              <c:f>Sheet1!$B$9:$H$9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E32-4224-A1D0-F93285826F04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Sheet1!$B$1:$J$1</c15:sqref>
                  </c15:fullRef>
                </c:ext>
              </c:extLst>
              <c:f>Sheet1!$B$1:$H$1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Sheet1!$B$10:$J$10</c15:sqref>
                  </c15:fullRef>
                </c:ext>
              </c:extLst>
              <c:f>Sheet1!$B$10:$H$10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E32-4224-A1D0-F93285826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115135344"/>
        <c:axId val="2115134688"/>
      </c:barChart>
      <c:catAx>
        <c:axId val="2115135344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34688"/>
        <c:crosses val="autoZero"/>
        <c:auto val="1"/>
        <c:lblAlgn val="ctr"/>
        <c:lblOffset val="100"/>
        <c:noMultiLvlLbl val="0"/>
      </c:catAx>
      <c:valAx>
        <c:axId val="2115134688"/>
        <c:scaling>
          <c:orientation val="maxMin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35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600" b="1" i="0" u="none" strike="noStrike" kern="1200" cap="all" spc="5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u="none" strike="noStrike" kern="1200" cap="all" spc="5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SCHEDULE FOR WEEK 2 (MAY BE UPDATED AS MEETING PROGRESSES)</a:t>
            </a:r>
          </a:p>
        </c:rich>
      </c:tx>
      <c:layout>
        <c:manualLayout>
          <c:xMode val="edge"/>
          <c:yMode val="edge"/>
          <c:x val="0.26937295387191568"/>
          <c:y val="8.35281977046829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600" b="1" i="0" u="none" strike="noStrike" kern="1200" cap="all" spc="50" baseline="0" dirty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0358705161854749E-2"/>
          <c:y val="0.22355679498396033"/>
          <c:w val="0.88464129483814524"/>
          <c:h val="0.7017887868183144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0</c:v>
                </c:pt>
                <c:pt idx="1">
                  <c:v>100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B9-4491-8402-75C1D1F8C61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30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B9-4491-8402-75C1D1F8C61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120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B9-4491-8402-75C1D1F8C612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8.4 - NR NTN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30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B9-4491-8402-75C1D1F8C612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0</c:v>
                </c:pt>
                <c:pt idx="1">
                  <c:v>50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B9-4491-8402-75C1D1F8C612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8.16 - LTE 5G Bcast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0</c:v>
                </c:pt>
                <c:pt idx="1">
                  <c:v>30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BB9-4491-8402-75C1D1F8C612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Sheet1!$B$8:$F$8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BB9-4491-8402-75C1D1F8C612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Sheet1!$B$9:$F$9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BB9-4491-8402-75C1D1F8C612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Sheet1!$B$10:$F$10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BB9-4491-8402-75C1D1F8C612}"/>
            </c:ext>
          </c:extLst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Other 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Sheet1!$B$11:$F$11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BB9-4491-8402-75C1D1F8C612}"/>
            </c:ext>
          </c:extLst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Sheet1!$B$12:$F$12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BB9-4491-8402-75C1D1F8C6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833419024"/>
        <c:axId val="833416072"/>
      </c:barChart>
      <c:catAx>
        <c:axId val="833419024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416072"/>
        <c:crosses val="autoZero"/>
        <c:auto val="1"/>
        <c:lblAlgn val="ctr"/>
        <c:lblOffset val="100"/>
        <c:noMultiLvlLbl val="0"/>
      </c:catAx>
      <c:valAx>
        <c:axId val="833416072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419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00DA2-A577-4A7B-9201-30C73777B04E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16286-031F-4124-A45A-0B4D2362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66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A2710-7018-41D3-99B3-C2AD89F77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A2A05-D58B-4547-86C1-2EBD31239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A5D1D-411F-4AEE-B31B-90C451A29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AB543-648E-4AD4-9A81-A9F83ADA2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5F5C8-0D8D-404B-9399-8EB678F9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0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B48E-7575-4441-A724-C4227693C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467BF-5713-4A76-92E9-42A0B624C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CF7D-72AF-4DD2-8DA2-89555C0B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F49D1-0DCE-4C66-9BDB-DBC5E9F8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F13B3-D122-4A63-BC58-83B2198B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8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C1FF7F-0DAF-4356-B222-0CF2EAEA7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C8B9A-50CC-4688-B0F2-B9799FD85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62D37-214F-4F40-8620-F50E6216D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07AF7-D0BC-4DEA-A9D2-6354C76A5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2511E-5616-4C9C-A180-F388D062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9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8da896-67b8-4958-b1ab-18f3fb51f0a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GB" dirty="0"/>
              <a:t>Slide title, Ericsson Hilda Light 40pt, Ericsson Black, max 2-lines</a:t>
            </a:r>
          </a:p>
        </p:txBody>
      </p:sp>
      <p:sp>
        <p:nvSpPr>
          <p:cNvPr id="3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44ECCE6-4D94-443E-8C20-CA233A5C0572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GB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5" name="FirstDividerHider">
            <a:extLst>
              <a:ext uri="{FF2B5EF4-FFF2-40B4-BE49-F238E27FC236}">
                <a16:creationId xmlns:a16="http://schemas.microsoft.com/office/drawing/2014/main" id="{CA0A38D4-B093-4CE6-9935-648A137BFEC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GB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731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EBD7D-E3DD-4EE9-8FC8-4A776DD6D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DB559-EC77-40F6-8C7A-9320318A0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50BEE-BDB2-49A9-8E33-AFFD52848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78DF9-D95D-4930-BF74-9849BF6A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96094-BDD0-4B9A-98D6-DAB2B1E6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4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C343-DD29-4ED9-9A64-3B865702A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28EC2-20A4-4DFF-8D4C-B4012E37A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77626-1311-4998-83CC-731EB9008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77A17-2FBC-4853-8ECA-E6217C07D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90E07-E4B4-4CA3-8861-DF646A6A2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8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A7843-7681-4952-9C87-25CA051B0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35F25-1500-4500-9368-8222C7414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8D0CE-60E2-4641-8B7E-85AFC9404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D29E6-ADA0-4D93-AB9A-1F76850B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D7D46-13FF-4667-915F-AB87088A6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8EE79-E650-445A-BA99-D6C8B4BB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4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83481-4128-4E9C-83FD-790DE35F5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EB383-C856-480B-B36D-02474041F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D5F3F-C391-461E-9AA9-F9ED11C3D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40FF3-1E74-4A8B-A4C5-9B476D12D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24E005-E4AE-4383-B953-5CC32DBD2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CAEA0B-4969-4D1F-84EE-41DA91FB4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19CCC8-5FE2-4529-95CA-BD9BF3D68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E00B0E-E552-4F5A-A1CB-B286489E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FD03D-F9F9-4B69-8240-0CF1F66B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A80E1C-583A-4DE8-A306-6A8073B84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638D9B-738C-4C91-BF76-90B4DCEC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65E4E1-B1B2-4377-875A-9DB10373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4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3BDC86-5B4A-46EA-B0E7-3AD6D54C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A9E0F3-888F-4A0E-B234-ADB87F45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1A2AF-921C-4BCC-B1E7-4DE7F61F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BE3D2-3165-4C8E-A420-254347E77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90DE3-94B3-4AC5-811A-292C1BC6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4C7C8-6F7D-4C8E-879A-B2BF33354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861D0-98CD-4E94-9E5F-9C924426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7C0B4-976C-4120-A33D-A74789AFD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FFF92-C98C-4997-97F9-D6B69C7B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CC49D-FA54-49F1-9775-903C3030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4545DC-4DA4-46FF-B939-E19F0716C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803F7-2AEA-43F2-A2DA-A3159A0E3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D57ED-9E96-46EB-9C9B-907FD81B8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D270F-4C19-4865-9D14-27CD023C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3DA3-612F-4E43-B8B7-98046C24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B0C01-352A-4113-844B-E3FBF05B9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345E2-B5A0-4A0E-A32D-A6024AB56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A82D7-3990-47D5-8377-7F649D5E0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EAAFA-E660-41A6-90B5-89C228994D0A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69EBB-4616-401B-B09A-54AEE89B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BAD5D-7AD4-4D08-923B-CC47FFC6E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9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4FF513E1-DE0E-4554-B9A2-9965109EDE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6817625"/>
              </p:ext>
            </p:extLst>
          </p:nvPr>
        </p:nvGraphicFramePr>
        <p:xfrm>
          <a:off x="1201056" y="218178"/>
          <a:ext cx="9789887" cy="6138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7C9D2C18-6A90-4013-926B-73AFACF7F27A}"/>
              </a:ext>
            </a:extLst>
          </p:cNvPr>
          <p:cNvSpPr txBox="1"/>
          <p:nvPr/>
        </p:nvSpPr>
        <p:spPr>
          <a:xfrm>
            <a:off x="3924647" y="4915796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8.4.1</a:t>
            </a:r>
          </a:p>
          <a:p>
            <a:pPr algn="ctr"/>
            <a:r>
              <a:rPr lang="en-US" sz="1400" dirty="0"/>
              <a:t>[8.4.2]</a:t>
            </a: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E3690261-C9FF-429B-B61C-7584C1650ECE}"/>
              </a:ext>
            </a:extLst>
          </p:cNvPr>
          <p:cNvSpPr txBox="1"/>
          <p:nvPr/>
        </p:nvSpPr>
        <p:spPr>
          <a:xfrm>
            <a:off x="2008001" y="4947824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LTE 5G </a:t>
            </a:r>
            <a:r>
              <a:rPr lang="en-US" sz="1400" dirty="0" err="1"/>
              <a:t>Bcast</a:t>
            </a:r>
            <a:endParaRPr lang="en-US" sz="1400" dirty="0"/>
          </a:p>
          <a:p>
            <a:pPr algn="ctr"/>
            <a:r>
              <a:rPr lang="en-US" sz="1400" dirty="0"/>
              <a:t>8.16.1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415A54B3-387D-4569-8AE5-2C038DCCB079}"/>
              </a:ext>
            </a:extLst>
          </p:cNvPr>
          <p:cNvSpPr txBox="1"/>
          <p:nvPr/>
        </p:nvSpPr>
        <p:spPr>
          <a:xfrm>
            <a:off x="2076445" y="3857956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IoT NTN</a:t>
            </a:r>
          </a:p>
          <a:p>
            <a:pPr algn="ctr"/>
            <a:r>
              <a:rPr lang="en-US" sz="1400" dirty="0"/>
              <a:t>8.15.1</a:t>
            </a:r>
          </a:p>
          <a:p>
            <a:pPr algn="ctr"/>
            <a:r>
              <a:rPr lang="en-US" sz="1400" dirty="0"/>
              <a:t>8.15.2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701E976F-F03E-4771-8DB7-DBCE933D71E3}"/>
              </a:ext>
            </a:extLst>
          </p:cNvPr>
          <p:cNvSpPr txBox="1"/>
          <p:nvPr/>
        </p:nvSpPr>
        <p:spPr>
          <a:xfrm>
            <a:off x="5733021" y="3857955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IoT NTN</a:t>
            </a:r>
          </a:p>
          <a:p>
            <a:pPr algn="ctr"/>
            <a:r>
              <a:rPr lang="en-US" sz="1400" dirty="0"/>
              <a:t>8.15.1</a:t>
            </a:r>
          </a:p>
          <a:p>
            <a:pPr algn="ctr"/>
            <a:r>
              <a:rPr lang="en-US" sz="1400" dirty="0"/>
              <a:t>8.15.2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5166713B-11BF-406A-90E9-392852DC0939}"/>
              </a:ext>
            </a:extLst>
          </p:cNvPr>
          <p:cNvSpPr txBox="1"/>
          <p:nvPr/>
        </p:nvSpPr>
        <p:spPr>
          <a:xfrm>
            <a:off x="2302219" y="1671138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8.5.2</a:t>
            </a:r>
          </a:p>
          <a:p>
            <a:r>
              <a:rPr lang="en-US" sz="1400" dirty="0"/>
              <a:t>8.5.3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8E4F5607-CB09-4E4A-8821-8B7F28A9EBF2}"/>
              </a:ext>
            </a:extLst>
          </p:cNvPr>
          <p:cNvSpPr txBox="1"/>
          <p:nvPr/>
        </p:nvSpPr>
        <p:spPr>
          <a:xfrm>
            <a:off x="3924756" y="1821614"/>
            <a:ext cx="1128869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B52 GHz</a:t>
            </a:r>
          </a:p>
          <a:p>
            <a:pPr algn="ctr"/>
            <a:r>
              <a:rPr lang="en-US" sz="1400" dirty="0"/>
              <a:t>8.2.3</a:t>
            </a:r>
          </a:p>
          <a:p>
            <a:pPr algn="ctr"/>
            <a:r>
              <a:rPr lang="en-US" sz="1400" dirty="0"/>
              <a:t>8.2.4</a:t>
            </a:r>
          </a:p>
          <a:p>
            <a:pPr algn="ctr"/>
            <a:r>
              <a:rPr lang="en-US" sz="1400" dirty="0"/>
              <a:t>8.2.5 (1)</a:t>
            </a:r>
          </a:p>
          <a:p>
            <a:pPr algn="ctr"/>
            <a:r>
              <a:rPr lang="en-US" sz="1400" dirty="0"/>
              <a:t>8.2.5 (2)</a:t>
            </a: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8497FCC9-97AE-4234-AFE8-D3A73CA18923}"/>
              </a:ext>
            </a:extLst>
          </p:cNvPr>
          <p:cNvSpPr txBox="1"/>
          <p:nvPr/>
        </p:nvSpPr>
        <p:spPr>
          <a:xfrm>
            <a:off x="7572392" y="1765550"/>
            <a:ext cx="1128869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B52 GHz</a:t>
            </a:r>
          </a:p>
          <a:p>
            <a:pPr algn="ctr"/>
            <a:r>
              <a:rPr lang="en-US" sz="1400" dirty="0"/>
              <a:t>8.2.6</a:t>
            </a:r>
          </a:p>
          <a:p>
            <a:pPr algn="ctr"/>
            <a:r>
              <a:rPr lang="en-US" sz="1400" dirty="0"/>
              <a:t>8.2.1</a:t>
            </a:r>
          </a:p>
          <a:p>
            <a:pPr algn="ctr"/>
            <a:r>
              <a:rPr lang="en-US" sz="1400" dirty="0"/>
              <a:t>8.2.2</a:t>
            </a:r>
          </a:p>
          <a:p>
            <a:pPr algn="ctr"/>
            <a:r>
              <a:rPr lang="en-US" sz="1400" dirty="0"/>
              <a:t>8.2.5(2)</a:t>
            </a:r>
          </a:p>
          <a:p>
            <a:pPr algn="ctr"/>
            <a:endParaRPr lang="en-US" sz="1400" dirty="0"/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A7285C81-9519-4A5E-8540-89AF2DAF017F}"/>
              </a:ext>
            </a:extLst>
          </p:cNvPr>
          <p:cNvSpPr txBox="1"/>
          <p:nvPr/>
        </p:nvSpPr>
        <p:spPr>
          <a:xfrm>
            <a:off x="3924755" y="4149046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  <a:p>
            <a:pPr algn="ctr"/>
            <a:r>
              <a:rPr lang="en-US" sz="1400" dirty="0"/>
              <a:t>8.12.1</a:t>
            </a:r>
          </a:p>
          <a:p>
            <a:pPr algn="ctr"/>
            <a:r>
              <a:rPr lang="en-US" sz="1400" dirty="0"/>
              <a:t>[8.12.2]</a:t>
            </a: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E325EA9A-2DF3-47FA-B074-5A1A9D500777}"/>
              </a:ext>
            </a:extLst>
          </p:cNvPr>
          <p:cNvSpPr txBox="1"/>
          <p:nvPr/>
        </p:nvSpPr>
        <p:spPr>
          <a:xfrm>
            <a:off x="7572391" y="4149471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  <a:p>
            <a:pPr algn="ctr"/>
            <a:r>
              <a:rPr lang="en-US" sz="1400" dirty="0"/>
              <a:t>8.12.2</a:t>
            </a:r>
          </a:p>
          <a:p>
            <a:pPr algn="ctr"/>
            <a:r>
              <a:rPr lang="en-US" sz="1400" dirty="0"/>
              <a:t>[8.12.3]</a:t>
            </a:r>
          </a:p>
        </p:txBody>
      </p:sp>
      <p:sp>
        <p:nvSpPr>
          <p:cNvPr id="22" name="TextBox 1">
            <a:extLst>
              <a:ext uri="{FF2B5EF4-FFF2-40B4-BE49-F238E27FC236}">
                <a16:creationId xmlns:a16="http://schemas.microsoft.com/office/drawing/2014/main" id="{E2FAB8B2-C519-4578-9F97-D19CA4EBD536}"/>
              </a:ext>
            </a:extLst>
          </p:cNvPr>
          <p:cNvSpPr txBox="1"/>
          <p:nvPr/>
        </p:nvSpPr>
        <p:spPr>
          <a:xfrm>
            <a:off x="5906775" y="1671136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8.5.4</a:t>
            </a:r>
          </a:p>
          <a:p>
            <a:r>
              <a:rPr lang="en-US" sz="1400" dirty="0"/>
              <a:t>8.5.5</a:t>
            </a:r>
          </a:p>
          <a:p>
            <a:r>
              <a:rPr lang="en-US" sz="1400" dirty="0"/>
              <a:t>8.5.6</a:t>
            </a: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83C0EEA9-A5A0-46F9-BAA4-334A15C5EC64}"/>
              </a:ext>
            </a:extLst>
          </p:cNvPr>
          <p:cNvSpPr txBox="1"/>
          <p:nvPr/>
        </p:nvSpPr>
        <p:spPr>
          <a:xfrm>
            <a:off x="5699441" y="4944765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LTE 5G </a:t>
            </a:r>
            <a:r>
              <a:rPr lang="en-US" sz="1400" dirty="0" err="1"/>
              <a:t>Bcast</a:t>
            </a:r>
            <a:endParaRPr lang="en-US" sz="1400" dirty="0"/>
          </a:p>
          <a:p>
            <a:pPr algn="ctr"/>
            <a:r>
              <a:rPr lang="en-US" sz="1400" dirty="0"/>
              <a:t>8.16.1</a:t>
            </a:r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54E795C7-4F06-4E5F-87EC-4EA60A1E45F2}"/>
              </a:ext>
            </a:extLst>
          </p:cNvPr>
          <p:cNvSpPr txBox="1"/>
          <p:nvPr/>
        </p:nvSpPr>
        <p:spPr>
          <a:xfrm>
            <a:off x="7572283" y="4914467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8.4.2</a:t>
            </a:r>
          </a:p>
          <a:p>
            <a:pPr algn="ctr"/>
            <a:r>
              <a:rPr lang="en-US" sz="1400" dirty="0"/>
              <a:t>[8.4.3]</a:t>
            </a:r>
          </a:p>
          <a:p>
            <a:pPr algn="ctr"/>
            <a:endParaRPr lang="en-US" sz="1400" dirty="0"/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85E4350A-DAFE-4F6E-8B58-4FB737563244}"/>
              </a:ext>
            </a:extLst>
          </p:cNvPr>
          <p:cNvSpPr txBox="1"/>
          <p:nvPr/>
        </p:nvSpPr>
        <p:spPr>
          <a:xfrm>
            <a:off x="9648065" y="1140481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8.5.2</a:t>
            </a: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D9863928-CE54-4DBD-90CC-B50425F5C094}"/>
              </a:ext>
            </a:extLst>
          </p:cNvPr>
          <p:cNvSpPr txBox="1"/>
          <p:nvPr/>
        </p:nvSpPr>
        <p:spPr>
          <a:xfrm>
            <a:off x="9381775" y="2361824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8.4.3</a:t>
            </a:r>
          </a:p>
          <a:p>
            <a:pPr algn="ctr"/>
            <a:r>
              <a:rPr lang="en-US" sz="1400" dirty="0"/>
              <a:t>8.4.4</a:t>
            </a:r>
          </a:p>
          <a:p>
            <a:pPr algn="ctr"/>
            <a:r>
              <a:rPr lang="en-US" sz="1400" dirty="0"/>
              <a:t>[8.4.1, 8.4.2]</a:t>
            </a:r>
          </a:p>
        </p:txBody>
      </p:sp>
      <p:sp>
        <p:nvSpPr>
          <p:cNvPr id="27" name="TextBox 1">
            <a:extLst>
              <a:ext uri="{FF2B5EF4-FFF2-40B4-BE49-F238E27FC236}">
                <a16:creationId xmlns:a16="http://schemas.microsoft.com/office/drawing/2014/main" id="{0B61005E-1CDB-47F2-9D6A-145797942932}"/>
              </a:ext>
            </a:extLst>
          </p:cNvPr>
          <p:cNvSpPr txBox="1"/>
          <p:nvPr/>
        </p:nvSpPr>
        <p:spPr>
          <a:xfrm>
            <a:off x="9387667" y="3500612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IoT NTN</a:t>
            </a:r>
          </a:p>
          <a:p>
            <a:pPr algn="ctr"/>
            <a:r>
              <a:rPr lang="en-US" sz="1400" dirty="0"/>
              <a:t>8.15.1</a:t>
            </a:r>
          </a:p>
          <a:p>
            <a:pPr algn="ctr"/>
            <a:r>
              <a:rPr lang="en-US" sz="1400" dirty="0"/>
              <a:t>8.15.2</a:t>
            </a:r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0989B759-BABA-4764-BBEF-8C9D5E6CEF26}"/>
              </a:ext>
            </a:extLst>
          </p:cNvPr>
          <p:cNvSpPr txBox="1"/>
          <p:nvPr/>
        </p:nvSpPr>
        <p:spPr>
          <a:xfrm>
            <a:off x="9387667" y="4548093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  <a:p>
            <a:pPr algn="ctr"/>
            <a:r>
              <a:rPr lang="en-US" sz="1400" dirty="0"/>
              <a:t>8.12.3</a:t>
            </a:r>
          </a:p>
          <a:p>
            <a:pPr algn="ctr"/>
            <a:r>
              <a:rPr lang="en-US" sz="1400" dirty="0"/>
              <a:t>8.12.1</a:t>
            </a:r>
          </a:p>
          <a:p>
            <a:pPr algn="ctr"/>
            <a:r>
              <a:rPr lang="en-US" sz="1400" dirty="0"/>
              <a:t>[8.12.2]</a:t>
            </a:r>
          </a:p>
        </p:txBody>
      </p:sp>
    </p:spTree>
    <p:extLst>
      <p:ext uri="{BB962C8B-B14F-4D97-AF65-F5344CB8AC3E}">
        <p14:creationId xmlns:p14="http://schemas.microsoft.com/office/powerpoint/2010/main" val="1035279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91DEDC34-D78E-4B2C-A6C0-34DCD15AFA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1767197"/>
              </p:ext>
            </p:extLst>
          </p:nvPr>
        </p:nvGraphicFramePr>
        <p:xfrm>
          <a:off x="712967" y="383700"/>
          <a:ext cx="10766066" cy="6233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7C9D2C18-6A90-4013-926B-73AFACF7F27A}"/>
              </a:ext>
            </a:extLst>
          </p:cNvPr>
          <p:cNvSpPr txBox="1"/>
          <p:nvPr/>
        </p:nvSpPr>
        <p:spPr>
          <a:xfrm>
            <a:off x="2076337" y="5015983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8.4.1</a:t>
            </a:r>
          </a:p>
          <a:p>
            <a:pPr algn="ctr"/>
            <a:r>
              <a:rPr lang="en-US" sz="1400" dirty="0"/>
              <a:t>[8.4.2]</a:t>
            </a: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E3690261-C9FF-429B-B61C-7584C1650ECE}"/>
              </a:ext>
            </a:extLst>
          </p:cNvPr>
          <p:cNvSpPr txBox="1"/>
          <p:nvPr/>
        </p:nvSpPr>
        <p:spPr>
          <a:xfrm>
            <a:off x="3996599" y="5117162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LTE 5G </a:t>
            </a:r>
            <a:r>
              <a:rPr lang="en-US" sz="1400" dirty="0" err="1"/>
              <a:t>Bcast</a:t>
            </a:r>
            <a:endParaRPr lang="en-US" sz="1400" dirty="0"/>
          </a:p>
          <a:p>
            <a:pPr algn="ctr"/>
            <a:r>
              <a:rPr lang="en-US" sz="1400" dirty="0"/>
              <a:t>8.16.1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415A54B3-387D-4569-8AE5-2C038DCCB079}"/>
              </a:ext>
            </a:extLst>
          </p:cNvPr>
          <p:cNvSpPr txBox="1"/>
          <p:nvPr/>
        </p:nvSpPr>
        <p:spPr>
          <a:xfrm>
            <a:off x="3924647" y="4091798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IoT NTN</a:t>
            </a:r>
          </a:p>
          <a:p>
            <a:pPr algn="ctr"/>
            <a:r>
              <a:rPr lang="en-US" sz="1400" dirty="0"/>
              <a:t>8.15.1</a:t>
            </a:r>
          </a:p>
          <a:p>
            <a:pPr algn="ctr"/>
            <a:r>
              <a:rPr lang="en-US" sz="1400" dirty="0"/>
              <a:t>8.15.2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5166713B-11BF-406A-90E9-392852DC0939}"/>
              </a:ext>
            </a:extLst>
          </p:cNvPr>
          <p:cNvSpPr txBox="1"/>
          <p:nvPr/>
        </p:nvSpPr>
        <p:spPr>
          <a:xfrm>
            <a:off x="4246429" y="2305232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8.5.3</a:t>
            </a:r>
          </a:p>
          <a:p>
            <a:r>
              <a:rPr lang="en-US" sz="1400" dirty="0"/>
              <a:t>8.5.4</a:t>
            </a:r>
          </a:p>
          <a:p>
            <a:r>
              <a:rPr lang="en-US" sz="1400" dirty="0"/>
              <a:t>8.5.5</a:t>
            </a:r>
          </a:p>
          <a:p>
            <a:r>
              <a:rPr lang="en-US" sz="1400" dirty="0"/>
              <a:t>8.5.6</a:t>
            </a:r>
          </a:p>
          <a:p>
            <a:endParaRPr lang="en-US" sz="1400" dirty="0"/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8E4F5607-CB09-4E4A-8821-8B7F28A9EBF2}"/>
              </a:ext>
            </a:extLst>
          </p:cNvPr>
          <p:cNvSpPr txBox="1"/>
          <p:nvPr/>
        </p:nvSpPr>
        <p:spPr>
          <a:xfrm>
            <a:off x="2076445" y="2858471"/>
            <a:ext cx="1128869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B52 GHz</a:t>
            </a:r>
          </a:p>
          <a:p>
            <a:pPr algn="ctr"/>
            <a:r>
              <a:rPr lang="en-US" sz="1400" dirty="0"/>
              <a:t>8.2.3</a:t>
            </a:r>
          </a:p>
          <a:p>
            <a:pPr algn="ctr"/>
            <a:r>
              <a:rPr lang="en-US" sz="1400" dirty="0"/>
              <a:t>8.2.4</a:t>
            </a:r>
          </a:p>
          <a:p>
            <a:pPr algn="ctr"/>
            <a:r>
              <a:rPr lang="en-US" sz="1400" dirty="0"/>
              <a:t>8.2.5 (1)</a:t>
            </a:r>
          </a:p>
          <a:p>
            <a:pPr algn="ctr"/>
            <a:r>
              <a:rPr lang="en-US" sz="1400" dirty="0"/>
              <a:t>8.2.1</a:t>
            </a:r>
          </a:p>
          <a:p>
            <a:pPr algn="ctr"/>
            <a:r>
              <a:rPr lang="en-US" sz="1400" dirty="0"/>
              <a:t>8.2.2</a:t>
            </a:r>
          </a:p>
          <a:p>
            <a:pPr algn="ctr"/>
            <a:endParaRPr lang="en-US" sz="1400" dirty="0"/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A7285C81-9519-4A5E-8540-89AF2DAF017F}"/>
              </a:ext>
            </a:extLst>
          </p:cNvPr>
          <p:cNvSpPr txBox="1"/>
          <p:nvPr/>
        </p:nvSpPr>
        <p:spPr>
          <a:xfrm>
            <a:off x="2076445" y="1764976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  <a:p>
            <a:pPr algn="ctr"/>
            <a:r>
              <a:rPr lang="en-US" sz="1400" dirty="0"/>
              <a:t>8.12.1</a:t>
            </a:r>
          </a:p>
          <a:p>
            <a:pPr algn="ctr"/>
            <a:r>
              <a:rPr lang="en-US" sz="1400" dirty="0"/>
              <a:t>[8.12.2]</a:t>
            </a:r>
          </a:p>
        </p:txBody>
      </p:sp>
    </p:spTree>
    <p:extLst>
      <p:ext uri="{BB962C8B-B14F-4D97-AF65-F5344CB8AC3E}">
        <p14:creationId xmlns:p14="http://schemas.microsoft.com/office/powerpoint/2010/main" val="2159610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SlideTemplateConfiguration><![CDATA[{"documentContentValidatorConfiguration":{"enableDocumentContentValidator":false,"documentContentValidatorVersion":0},"elementsMetadata":[],"slideId":"637461454625286543","enableDocumentContentUpdater":true,"version":"1.9"}]]></TemplafySlideTemplateConfiguration>
</file>

<file path=customXml/item2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E189D82E-1B4D-4C0E-85D2-76C01374CEE7}">
  <ds:schemaRefs/>
</ds:datastoreItem>
</file>

<file path=customXml/itemProps2.xml><?xml version="1.0" encoding="utf-8"?>
<ds:datastoreItem xmlns:ds="http://schemas.openxmlformats.org/officeDocument/2006/customXml" ds:itemID="{070F1321-CCC2-4C4E-B460-D20C858E3929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10227</TotalTime>
  <Words>145</Words>
  <Application>Microsoft Office PowerPoint</Application>
  <PresentationFormat>Widescreen</PresentationFormat>
  <Paragraphs>78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Ericsson Hilda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Ericsson</dc:creator>
  <cp:lastModifiedBy>Ericsson</cp:lastModifiedBy>
  <cp:revision>196</cp:revision>
  <dcterms:created xsi:type="dcterms:W3CDTF">2021-02-01T19:20:47Z</dcterms:created>
  <dcterms:modified xsi:type="dcterms:W3CDTF">2021-08-22T05:28:13Z</dcterms:modified>
</cp:coreProperties>
</file>