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09" r:id="rId2"/>
    <p:sldId id="310" r:id="rId3"/>
    <p:sldId id="311" r:id="rId4"/>
    <p:sldId id="312" r:id="rId5"/>
    <p:sldId id="314" r:id="rId6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스타일 없음, 표 눈금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23" d="100"/>
          <a:sy n="123" d="100"/>
        </p:scale>
        <p:origin x="114" y="186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 userDrawn="1"/>
        </p:nvSpPr>
        <p:spPr>
          <a:xfrm>
            <a:off x="0" y="4"/>
            <a:ext cx="12192000" cy="6857996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solidFill>
              <a:srgbClr val="044EA2">
                <a:shade val="50000"/>
              </a:srgbClr>
            </a:solidFill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914826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55" indent="0">
              <a:buNone/>
              <a:defRPr sz="2800"/>
            </a:lvl2pPr>
            <a:lvl3pPr marL="914309" indent="0">
              <a:buNone/>
              <a:defRPr sz="2400"/>
            </a:lvl3pPr>
            <a:lvl4pPr marL="1371464" indent="0">
              <a:buNone/>
              <a:defRPr sz="2000"/>
            </a:lvl4pPr>
            <a:lvl5pPr marL="1828618" indent="0">
              <a:buNone/>
              <a:defRPr sz="2000"/>
            </a:lvl5pPr>
            <a:lvl6pPr marL="2285774" indent="0">
              <a:buNone/>
              <a:defRPr sz="2000"/>
            </a:lvl6pPr>
            <a:lvl7pPr marL="2742926" indent="0">
              <a:buNone/>
              <a:defRPr sz="2000"/>
            </a:lvl7pPr>
            <a:lvl8pPr marL="3200080" indent="0">
              <a:buNone/>
              <a:defRPr sz="2000"/>
            </a:lvl8pPr>
            <a:lvl9pPr marL="3657235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315915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91248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3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90210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사용자 지정 레이아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0013061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hasCustomPrompt="1"/>
          </p:nvPr>
        </p:nvSpPr>
        <p:spPr>
          <a:xfrm>
            <a:off x="338669" y="203203"/>
            <a:ext cx="11514667" cy="493183"/>
          </a:xfrm>
        </p:spPr>
        <p:txBody>
          <a:bodyPr>
            <a:noAutofit/>
          </a:bodyPr>
          <a:lstStyle>
            <a:lvl1pPr>
              <a:defRPr sz="3200" b="1">
                <a:latin typeface="+mn-lt"/>
              </a:defRPr>
            </a:lvl1pPr>
          </a:lstStyle>
          <a:p>
            <a:r>
              <a:rPr lang="en-US" altLang="ko-KR" dirty="0"/>
              <a:t>Title</a:t>
            </a:r>
            <a:endParaRPr 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 hasCustomPrompt="1"/>
          </p:nvPr>
        </p:nvSpPr>
        <p:spPr>
          <a:xfrm>
            <a:off x="338669" y="896815"/>
            <a:ext cx="11514667" cy="5521409"/>
          </a:xfrm>
        </p:spPr>
        <p:txBody>
          <a:bodyPr/>
          <a:lstStyle>
            <a:lvl1pPr marL="268261" indent="-268261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Verdana" panose="020B0604030504040204" pitchFamily="34" charset="0"/>
              <a:buChar char="◊"/>
              <a:defRPr sz="1800" baseline="0"/>
            </a:lvl1pPr>
            <a:lvl2pPr marL="626999" indent="-271436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Symbol" panose="05050102010706020507" pitchFamily="18" charset="2"/>
              <a:buChar char=""/>
              <a:defRPr sz="1600" baseline="0"/>
            </a:lvl2pPr>
            <a:lvl3pPr marL="89685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buFont typeface="Wingdings" panose="05000000000000000000" pitchFamily="2" charset="2"/>
              <a:buChar char="§"/>
              <a:defRPr sz="1400" baseline="0"/>
            </a:lvl3pPr>
            <a:lvl4pPr marL="1165110" indent="-177784">
              <a:lnSpc>
                <a:spcPct val="120000"/>
              </a:lnSpc>
              <a:spcBef>
                <a:spcPts val="0"/>
              </a:spcBef>
              <a:buClr>
                <a:schemeClr val="accent5">
                  <a:lumMod val="75000"/>
                </a:schemeClr>
              </a:buClr>
              <a:tabLst>
                <a:tab pos="1165110" algn="l"/>
              </a:tabLst>
              <a:defRPr sz="1400" baseline="0"/>
            </a:lvl4pPr>
          </a:lstStyle>
          <a:p>
            <a:pPr lvl="0"/>
            <a:r>
              <a:rPr lang="en-US" altLang="ko-KR" dirty="0"/>
              <a:t>Text level 1</a:t>
            </a:r>
          </a:p>
          <a:p>
            <a:pPr lvl="1"/>
            <a:r>
              <a:rPr lang="en-US" altLang="ko-KR" dirty="0"/>
              <a:t>Text level 2</a:t>
            </a:r>
          </a:p>
          <a:p>
            <a:pPr lvl="2"/>
            <a:r>
              <a:rPr lang="en-US" altLang="ko-KR" dirty="0"/>
              <a:t>Text level 3</a:t>
            </a:r>
          </a:p>
          <a:p>
            <a:pPr lvl="3"/>
            <a:r>
              <a:rPr lang="en-US" altLang="ko-KR" dirty="0"/>
              <a:t>Text level 4</a:t>
            </a:r>
            <a:endParaRPr lang="ko-KR" altLang="en-US" dirty="0"/>
          </a:p>
        </p:txBody>
      </p:sp>
      <p:sp>
        <p:nvSpPr>
          <p:cNvPr id="9" name="직사각형 8"/>
          <p:cNvSpPr/>
          <p:nvPr userDrawn="1"/>
        </p:nvSpPr>
        <p:spPr>
          <a:xfrm>
            <a:off x="1" y="733456"/>
            <a:ext cx="11232000" cy="54000"/>
          </a:xfrm>
          <a:prstGeom prst="rect">
            <a:avLst/>
          </a:prstGeom>
          <a:gradFill flip="none" rotWithShape="1">
            <a:gsLst>
              <a:gs pos="0">
                <a:srgbClr val="044EA2"/>
              </a:gs>
              <a:gs pos="50000">
                <a:srgbClr val="044EA2">
                  <a:shade val="67500"/>
                  <a:satMod val="115000"/>
                  <a:lumMod val="96000"/>
                  <a:lumOff val="4000"/>
                </a:srgbClr>
              </a:gs>
              <a:gs pos="100000">
                <a:srgbClr val="044EA2">
                  <a:shade val="100000"/>
                  <a:satMod val="115000"/>
                  <a:lumMod val="90000"/>
                  <a:lumOff val="10000"/>
                </a:srgbClr>
              </a:gs>
            </a:gsLst>
            <a:lin ang="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rot="0" spcFirstLastPara="0" vertOverflow="overflow" horzOverflow="overflow" vert="horz" wrap="square" lIns="84853" tIns="42427" rIns="84853" bIns="42427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0" name="그림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341365" y="519409"/>
            <a:ext cx="761075" cy="501350"/>
          </a:xfrm>
          <a:prstGeom prst="rect">
            <a:avLst/>
          </a:prstGeom>
        </p:spPr>
      </p:pic>
      <p:sp>
        <p:nvSpPr>
          <p:cNvPr id="16" name="직사각형 15"/>
          <p:cNvSpPr/>
          <p:nvPr userDrawn="1"/>
        </p:nvSpPr>
        <p:spPr>
          <a:xfrm>
            <a:off x="6" y="6525626"/>
            <a:ext cx="12191999" cy="334974"/>
          </a:xfrm>
          <a:prstGeom prst="rect">
            <a:avLst/>
          </a:prstGeom>
          <a:gradFill flip="none" rotWithShape="1">
            <a:gsLst>
              <a:gs pos="0">
                <a:srgbClr val="044EA2">
                  <a:shade val="30000"/>
                  <a:satMod val="115000"/>
                </a:srgbClr>
              </a:gs>
              <a:gs pos="50000">
                <a:srgbClr val="044EA2">
                  <a:shade val="67500"/>
                  <a:satMod val="115000"/>
                </a:srgbClr>
              </a:gs>
              <a:gs pos="100000">
                <a:srgbClr val="044EA2">
                  <a:shade val="100000"/>
                  <a:satMod val="115000"/>
                </a:srgbClr>
              </a:gs>
            </a:gsLst>
            <a:lin ang="18900000" scaled="1"/>
            <a:tileRect/>
          </a:gradFill>
          <a:ln w="12700" cap="flat" cmpd="sng" algn="ctr">
            <a:noFill/>
            <a:prstDash val="solid"/>
            <a:miter lim="800000"/>
          </a:ln>
          <a:effectLst/>
        </p:spPr>
        <p:txBody>
          <a:bodyPr lIns="84853" tIns="42427" rIns="84853" bIns="42427" rtlCol="0" anchor="ctr"/>
          <a:lstStyle/>
          <a:p>
            <a:pPr marL="0" marR="0" lvl="0" indent="0" algn="ctr" defTabSz="848437" eaLnBrk="1" fontAlgn="auto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ko-KR" altLang="en-US" sz="17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Arial" panose="020B0604020202020204"/>
              <a:ea typeface="굴림" panose="020B0600000101010101" pitchFamily="50" charset="-127"/>
              <a:cs typeface="+mn-cs"/>
            </a:endParaRPr>
          </a:p>
        </p:txBody>
      </p:sp>
      <p:pic>
        <p:nvPicPr>
          <p:cNvPr id="17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66397" r="22935" b="11672"/>
          <a:stretch/>
        </p:blipFill>
        <p:spPr bwMode="auto">
          <a:xfrm>
            <a:off x="10897973" y="6486755"/>
            <a:ext cx="1295625" cy="3738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I:\YISSUE\삼성\그래픽 모티브\아이콘\브랜딩4-1(아이콘)-13.png"/>
          <p:cNvPicPr>
            <a:picLocks noChangeAspect="1" noChangeArrowheads="1"/>
          </p:cNvPicPr>
          <p:nvPr userDrawn="1"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" t="51595" r="42041" b="26474"/>
          <a:stretch/>
        </p:blipFill>
        <p:spPr bwMode="auto">
          <a:xfrm flipH="1">
            <a:off x="4" y="6486764"/>
            <a:ext cx="974389" cy="37384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987225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1" y="1709746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1" y="4589471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55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0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46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618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77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292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08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235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01232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8856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3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55" indent="0">
              <a:buNone/>
              <a:defRPr sz="2000" b="1"/>
            </a:lvl2pPr>
            <a:lvl3pPr marL="914309" indent="0">
              <a:buNone/>
              <a:defRPr sz="1800" b="1"/>
            </a:lvl3pPr>
            <a:lvl4pPr marL="1371464" indent="0">
              <a:buNone/>
              <a:defRPr sz="1600" b="1"/>
            </a:lvl4pPr>
            <a:lvl5pPr marL="1828618" indent="0">
              <a:buNone/>
              <a:defRPr sz="1600" b="1"/>
            </a:lvl5pPr>
            <a:lvl6pPr marL="2285774" indent="0">
              <a:buNone/>
              <a:defRPr sz="1600" b="1"/>
            </a:lvl6pPr>
            <a:lvl7pPr marL="2742926" indent="0">
              <a:buNone/>
              <a:defRPr sz="1600" b="1"/>
            </a:lvl7pPr>
            <a:lvl8pPr marL="3200080" indent="0">
              <a:buNone/>
              <a:defRPr sz="1600" b="1"/>
            </a:lvl8pPr>
            <a:lvl9pPr marL="3657235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3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649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49550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6469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33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55" indent="0">
              <a:buNone/>
              <a:defRPr sz="1400"/>
            </a:lvl2pPr>
            <a:lvl3pPr marL="914309" indent="0">
              <a:buNone/>
              <a:defRPr sz="1200"/>
            </a:lvl3pPr>
            <a:lvl4pPr marL="1371464" indent="0">
              <a:buNone/>
              <a:defRPr sz="1000"/>
            </a:lvl4pPr>
            <a:lvl5pPr marL="1828618" indent="0">
              <a:buNone/>
              <a:defRPr sz="1000"/>
            </a:lvl5pPr>
            <a:lvl6pPr marL="2285774" indent="0">
              <a:buNone/>
              <a:defRPr sz="1000"/>
            </a:lvl6pPr>
            <a:lvl7pPr marL="2742926" indent="0">
              <a:buNone/>
              <a:defRPr sz="1000"/>
            </a:lvl7pPr>
            <a:lvl8pPr marL="3200080" indent="0">
              <a:buNone/>
              <a:defRPr sz="1000"/>
            </a:lvl8pPr>
            <a:lvl9pPr marL="3657235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85177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  <a:endParaRPr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B25298-F688-4150-B34C-CD8101999BC3}" type="datetimeFigureOut">
              <a:rPr lang="en-US" smtClean="0"/>
              <a:t>5/27/2021</a:t>
            </a:fld>
            <a:endParaRPr 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8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8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7E0DAE-A1C9-4D60-BA3C-4F78DD39396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05713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l" defTabSz="914309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78" indent="-228578" algn="l" defTabSz="914309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3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886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040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195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349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50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658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814" indent="-228578" algn="l" defTabSz="914309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5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09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6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618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774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926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080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235" algn="l" defTabSz="91430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 MIMO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100 min</a:t>
            </a:r>
          </a:p>
          <a:p>
            <a:pPr marL="715926" lvl="1" indent="-357188"/>
            <a:r>
              <a:rPr lang="en-US" sz="2000" dirty="0"/>
              <a:t>Ordering of topics: Beam management → Multi-TRP for UL </a:t>
            </a:r>
            <a:r>
              <a:rPr lang="en-US" altLang="ko-KR" sz="2000" dirty="0"/>
              <a:t>→ CSI</a:t>
            </a:r>
          </a:p>
          <a:p>
            <a:pPr marL="357188" indent="-357188"/>
            <a:r>
              <a:rPr lang="en-US" sz="2000" dirty="0"/>
              <a:t>Wk2 Monday (GTW2):  100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sz="2000" dirty="0" err="1"/>
              <a:t>mTRP</a:t>
            </a:r>
            <a:r>
              <a:rPr lang="en-US" sz="2000" dirty="0"/>
              <a:t> BM → HST SFN </a:t>
            </a:r>
            <a:r>
              <a:rPr lang="en-US" altLang="ko-KR" sz="2000" dirty="0"/>
              <a:t>→ </a:t>
            </a:r>
            <a:r>
              <a:rPr lang="en-US" sz="2000" dirty="0"/>
              <a:t>Beam management comeback</a:t>
            </a:r>
            <a:endParaRPr lang="en-US" altLang="ko-KR" sz="2000" dirty="0"/>
          </a:p>
          <a:p>
            <a:pPr marL="357188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80 min</a:t>
            </a:r>
          </a:p>
          <a:p>
            <a:pPr marL="715926" lvl="1" indent="-357188"/>
            <a:r>
              <a:rPr lang="en-US" sz="2000" dirty="0"/>
              <a:t>Ordering of topics: Comeback on Multi-TRP for UL </a:t>
            </a:r>
            <a:r>
              <a:rPr lang="en-US" altLang="ko-KR" sz="2000" dirty="0"/>
              <a:t>→ CSI</a:t>
            </a:r>
            <a:r>
              <a:rPr lang="en-US" sz="2000" dirty="0"/>
              <a:t> →</a:t>
            </a:r>
            <a:r>
              <a:rPr lang="en-US" altLang="ko-KR" sz="2000" dirty="0"/>
              <a:t> </a:t>
            </a:r>
            <a:r>
              <a:rPr lang="en-US" sz="2000" dirty="0" err="1"/>
              <a:t>mTRP</a:t>
            </a:r>
            <a:r>
              <a:rPr lang="en-US" sz="2000" dirty="0"/>
              <a:t> BM → HST SFN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80 min</a:t>
            </a:r>
          </a:p>
          <a:p>
            <a:pPr marL="715926" lvl="1" indent="-357188"/>
            <a:r>
              <a:rPr lang="en-US" sz="2000" dirty="0"/>
              <a:t>Ordering of topics: HST SFN </a:t>
            </a:r>
            <a:r>
              <a:rPr lang="en-US" altLang="ko-KR" sz="2000" dirty="0"/>
              <a:t>→ Beam management → (if time allows)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BM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60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UL </a:t>
            </a:r>
            <a:r>
              <a:rPr lang="en-US" altLang="ko-KR" sz="2000" dirty="0" err="1"/>
              <a:t>mTRP</a:t>
            </a:r>
            <a:r>
              <a:rPr lang="en-US" altLang="ko-KR" sz="2000" dirty="0"/>
              <a:t> → </a:t>
            </a:r>
            <a:r>
              <a:rPr lang="en-US" altLang="ko-KR" sz="2000" dirty="0" err="1"/>
              <a:t>mTRP</a:t>
            </a:r>
            <a:r>
              <a:rPr lang="en-US" altLang="ko-KR" sz="2000"/>
              <a:t> BM </a:t>
            </a:r>
            <a:r>
              <a:rPr lang="en-US" altLang="ko-KR" sz="2000">
                <a:sym typeface="Wingdings" panose="05000000000000000000" pitchFamily="2" charset="2"/>
              </a:rPr>
              <a:t></a:t>
            </a:r>
            <a:r>
              <a:rPr lang="en-US" altLang="ko-KR" sz="2000"/>
              <a:t> </a:t>
            </a:r>
            <a:r>
              <a:rPr lang="en-US" altLang="ko-KR" sz="2000" dirty="0"/>
              <a:t>CSI</a:t>
            </a:r>
            <a:endParaRPr lang="en-US" sz="2000" dirty="0"/>
          </a:p>
          <a:p>
            <a:pPr marL="715926" lvl="1" indent="-357188"/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2984599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8.9 NB-</a:t>
            </a:r>
            <a:r>
              <a:rPr lang="en-US" dirty="0" err="1"/>
              <a:t>IoT</a:t>
            </a:r>
            <a:r>
              <a:rPr lang="en-US" dirty="0"/>
              <a:t>/</a:t>
            </a:r>
            <a:r>
              <a:rPr lang="en-US" dirty="0" err="1"/>
              <a:t>eMTC</a:t>
            </a:r>
            <a:r>
              <a:rPr lang="en-US" dirty="0"/>
              <a:t>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16QAM → 14 HARQ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14 HARQ → Comebacks</a:t>
            </a:r>
          </a:p>
          <a:p>
            <a:pPr marL="357188" indent="-357188"/>
            <a:endParaRPr lang="en-US" altLang="ko-KR" sz="2000" dirty="0"/>
          </a:p>
          <a:p>
            <a:pPr marL="357188" indent="-357188"/>
            <a:r>
              <a:rPr lang="en-US" sz="2000" dirty="0"/>
              <a:t>Wk2 Wednesday (GTW2):  60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Comebacks on 16QAM </a:t>
            </a:r>
            <a:r>
              <a:rPr lang="en-US" sz="2000" dirty="0"/>
              <a:t>→ 14 HARQ</a:t>
            </a:r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306204126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8.10 IAB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66 min</a:t>
            </a:r>
          </a:p>
          <a:p>
            <a:pPr marL="715926" lvl="1" indent="-357188"/>
            <a:r>
              <a:rPr lang="en-US" sz="2000" dirty="0"/>
              <a:t>Ordering of topics : Resource multiplexing → Other enhancements for simultaneous operation</a:t>
            </a:r>
          </a:p>
          <a:p>
            <a:pPr marL="357188" indent="-357188"/>
            <a:r>
              <a:rPr lang="en-US" sz="2000" dirty="0"/>
              <a:t>Wk1 Friday (GTW2):  66 min</a:t>
            </a:r>
          </a:p>
          <a:p>
            <a:pPr marL="715926" lvl="1" indent="-357188"/>
            <a:r>
              <a:rPr lang="en-US" sz="2000" dirty="0"/>
              <a:t>Ordering of topics </a:t>
            </a:r>
            <a:r>
              <a:rPr lang="en-US" altLang="ko-KR" sz="2000" dirty="0"/>
              <a:t>: </a:t>
            </a:r>
            <a:r>
              <a:rPr lang="en-US" sz="2000" dirty="0"/>
              <a:t>Comebacks</a:t>
            </a:r>
          </a:p>
          <a:p>
            <a:pPr marL="715926" lvl="1" indent="-357188"/>
            <a:endParaRPr lang="en-US" sz="2000" dirty="0"/>
          </a:p>
          <a:p>
            <a:pPr marL="357188" indent="-357188"/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Start with comeback on other enhancements for simultaneous operation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</a:t>
            </a:r>
            <a:r>
              <a:rPr lang="en-US" sz="2000" dirty="0" err="1"/>
              <a:t>eIAB</a:t>
            </a:r>
            <a:endParaRPr lang="en-US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42680402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8.13 DSS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Thursday (GTW2):  80 min</a:t>
            </a:r>
          </a:p>
          <a:p>
            <a:pPr marL="715926" lvl="1" indent="-357188"/>
            <a:r>
              <a:rPr lang="en-US" sz="2000" dirty="0"/>
              <a:t>Ordering of topics: Cross carrier scheduling → Multi-cell PDSCH scheduling via a single DCI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Wk2 Monday (GTW2):  80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Comeback on c</a:t>
            </a:r>
            <a:r>
              <a:rPr lang="en-US" sz="2000" dirty="0"/>
              <a:t>ross carrier scheduling 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Wednesday (GTW2):  40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Activation/de-activation mechanism</a:t>
            </a:r>
            <a:r>
              <a:rPr lang="en-US" sz="2000" dirty="0"/>
              <a:t> </a:t>
            </a:r>
            <a:r>
              <a:rPr lang="en-US" altLang="ko-KR" sz="2000" dirty="0"/>
              <a:t>→ C</a:t>
            </a:r>
            <a:r>
              <a:rPr lang="en-US" sz="2000" dirty="0"/>
              <a:t>ross carrier scheduling</a:t>
            </a:r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40 min</a:t>
            </a:r>
          </a:p>
          <a:p>
            <a:pPr marL="715926" lvl="1" indent="-357188"/>
            <a:r>
              <a:rPr lang="en-US" sz="2000" dirty="0"/>
              <a:t>Any remaining issues on DSS</a:t>
            </a:r>
            <a:r>
              <a:rPr lang="en-US" sz="2000"/>
              <a:t>: Start with cross carrier scheduling</a:t>
            </a:r>
            <a:endParaRPr lang="en-US" sz="2000" dirty="0"/>
          </a:p>
          <a:p>
            <a:pPr marL="715926" lvl="1" indent="-357188"/>
            <a:endParaRPr lang="en-US" altLang="ko-KR" sz="2000" dirty="0"/>
          </a:p>
          <a:p>
            <a:pPr marL="715926" lvl="1" indent="-357188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35783472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8.14 XR GTW session</a:t>
            </a:r>
          </a:p>
        </p:txBody>
      </p:sp>
      <p:sp>
        <p:nvSpPr>
          <p:cNvPr id="39" name="내용 개체 틀 2"/>
          <p:cNvSpPr>
            <a:spLocks noGrp="1"/>
          </p:cNvSpPr>
          <p:nvPr>
            <p:ph idx="1"/>
          </p:nvPr>
        </p:nvSpPr>
        <p:spPr>
          <a:xfrm>
            <a:off x="338669" y="896815"/>
            <a:ext cx="11514667" cy="5521409"/>
          </a:xfrm>
        </p:spPr>
        <p:txBody>
          <a:bodyPr>
            <a:normAutofit/>
          </a:bodyPr>
          <a:lstStyle/>
          <a:p>
            <a:pPr marL="357188" indent="-357188"/>
            <a:r>
              <a:rPr lang="en-US" sz="2000" dirty="0"/>
              <a:t>Wk1 Wednesday (GTW2):  48 min</a:t>
            </a:r>
          </a:p>
          <a:p>
            <a:pPr marL="715926" lvl="1" indent="-357188"/>
            <a:r>
              <a:rPr lang="en-US" sz="2000" dirty="0"/>
              <a:t>Ordering of topics: E</a:t>
            </a:r>
            <a:r>
              <a:rPr lang="en-US" altLang="ko-KR" sz="2000" dirty="0"/>
              <a:t>valuation results </a:t>
            </a:r>
            <a:r>
              <a:rPr lang="en-US" sz="2000" dirty="0"/>
              <a:t>→ EVM</a:t>
            </a:r>
            <a:endParaRPr lang="en-US" altLang="ko-KR" sz="2000" dirty="0"/>
          </a:p>
          <a:p>
            <a:pPr marL="357188" indent="-357188"/>
            <a:r>
              <a:rPr lang="en-US" sz="2000" dirty="0"/>
              <a:t>Wk1 Friday (GTW2):  48 min</a:t>
            </a:r>
          </a:p>
          <a:p>
            <a:pPr marL="715926" lvl="1" indent="-357188"/>
            <a:r>
              <a:rPr lang="en-US" sz="2000" dirty="0"/>
              <a:t>Ordering of topics: Wrap up EVM </a:t>
            </a:r>
            <a:r>
              <a:rPr lang="en-US" altLang="ko-KR" sz="2000" dirty="0"/>
              <a:t>→ t</a:t>
            </a:r>
            <a:r>
              <a:rPr lang="en-US" sz="2000" dirty="0"/>
              <a:t>raffic model</a:t>
            </a:r>
            <a:endParaRPr lang="en-US" altLang="ko-KR" sz="2000" dirty="0"/>
          </a:p>
          <a:p>
            <a:pPr marL="358738" lvl="1" indent="0">
              <a:buNone/>
            </a:pPr>
            <a:endParaRPr lang="en-US" altLang="ko-KR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Tuesday (GTW2):  50 min</a:t>
            </a:r>
          </a:p>
          <a:p>
            <a:pPr marL="715926" lvl="1" indent="-357188"/>
            <a:r>
              <a:rPr lang="en-US" sz="2000" dirty="0"/>
              <a:t>Ordering of topics: </a:t>
            </a:r>
            <a:r>
              <a:rPr lang="en-US" altLang="ko-KR" sz="2000" dirty="0"/>
              <a:t>Continue on t</a:t>
            </a:r>
            <a:r>
              <a:rPr lang="en-US" sz="2000" dirty="0"/>
              <a:t>raffic model </a:t>
            </a:r>
            <a:r>
              <a:rPr lang="en-US" altLang="ko-KR" sz="2000" dirty="0"/>
              <a:t>→ Comeback on EVM</a:t>
            </a:r>
            <a:endParaRPr lang="en-US" sz="2000" dirty="0"/>
          </a:p>
          <a:p>
            <a:pPr marL="357188" lvl="1" indent="-357188">
              <a:buFont typeface="Verdana" panose="020B0604030504040204" pitchFamily="34" charset="0"/>
              <a:buChar char="◊"/>
            </a:pPr>
            <a:r>
              <a:rPr lang="en-US" sz="2000" dirty="0"/>
              <a:t>Wk2 Thursday (GTW2):  35 min</a:t>
            </a:r>
          </a:p>
          <a:p>
            <a:pPr marL="715926" lvl="1" indent="-357188"/>
            <a:r>
              <a:rPr lang="en-US" sz="2000" dirty="0"/>
              <a:t>Any remaining issues on XR</a:t>
            </a:r>
          </a:p>
          <a:p>
            <a:pPr marL="357188" indent="-357188"/>
            <a:endParaRPr lang="en-US" altLang="ko-KR" sz="2000" dirty="0"/>
          </a:p>
        </p:txBody>
      </p:sp>
    </p:spTree>
    <p:extLst>
      <p:ext uri="{BB962C8B-B14F-4D97-AF65-F5344CB8AC3E}">
        <p14:creationId xmlns:p14="http://schemas.microsoft.com/office/powerpoint/2010/main" val="329453574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28285</TotalTime>
  <Words>380</Words>
  <Application>Microsoft Office PowerPoint</Application>
  <PresentationFormat>Widescreen</PresentationFormat>
  <Paragraphs>54</Paragraphs>
  <Slides>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2" baseType="lpstr">
      <vt:lpstr>Arial</vt:lpstr>
      <vt:lpstr>Calibri</vt:lpstr>
      <vt:lpstr>Calibri Light</vt:lpstr>
      <vt:lpstr>Symbol</vt:lpstr>
      <vt:lpstr>Verdana</vt:lpstr>
      <vt:lpstr>Wingdings</vt:lpstr>
      <vt:lpstr>Office 테마</vt:lpstr>
      <vt:lpstr>8.1 MIMO GTW session</vt:lpstr>
      <vt:lpstr>8.9 NB-IoT/eMTC GTW session</vt:lpstr>
      <vt:lpstr>8.10 IAB GTW session</vt:lpstr>
      <vt:lpstr>8.13 DSS GTW session</vt:lpstr>
      <vt:lpstr>8.14 XR GTW session</vt:lpstr>
    </vt:vector>
  </TitlesOfParts>
  <Company>Samsung Electronics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김윤선/표준Research팀(SR)/Principal Engineer/삼성전자</dc:creator>
  <cp:lastModifiedBy>Kim Younsun</cp:lastModifiedBy>
  <cp:revision>231</cp:revision>
  <dcterms:created xsi:type="dcterms:W3CDTF">2019-02-14T07:06:45Z</dcterms:created>
  <dcterms:modified xsi:type="dcterms:W3CDTF">2021-05-26T23:20:38Z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NSCPROP">
    <vt:lpwstr>NSCCustomProperty</vt:lpwstr>
  </property>
</Properties>
</file>