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9" r:id="rId2"/>
    <p:sldId id="310" r:id="rId3"/>
    <p:sldId id="311" r:id="rId4"/>
    <p:sldId id="312" r:id="rId5"/>
    <p:sldId id="313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1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 userDrawn="1"/>
        </p:nvSpPr>
        <p:spPr>
          <a:xfrm>
            <a:off x="0" y="4"/>
            <a:ext cx="12192000" cy="6857996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solidFill>
              <a:srgbClr val="044EA2">
                <a:shade val="50000"/>
              </a:srgbClr>
            </a:solidFill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91482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55" indent="0">
              <a:buNone/>
              <a:defRPr sz="2800"/>
            </a:lvl2pPr>
            <a:lvl3pPr marL="914309" indent="0">
              <a:buNone/>
              <a:defRPr sz="2400"/>
            </a:lvl3pPr>
            <a:lvl4pPr marL="1371464" indent="0">
              <a:buNone/>
              <a:defRPr sz="2000"/>
            </a:lvl4pPr>
            <a:lvl5pPr marL="1828618" indent="0">
              <a:buNone/>
              <a:defRPr sz="2000"/>
            </a:lvl5pPr>
            <a:lvl6pPr marL="2285774" indent="0">
              <a:buNone/>
              <a:defRPr sz="2000"/>
            </a:lvl6pPr>
            <a:lvl7pPr marL="2742926" indent="0">
              <a:buNone/>
              <a:defRPr sz="2000"/>
            </a:lvl7pPr>
            <a:lvl8pPr marL="3200080" indent="0">
              <a:buNone/>
              <a:defRPr sz="2000"/>
            </a:lvl8pPr>
            <a:lvl9pPr marL="3657235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159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1248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21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1306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hasCustomPrompt="1"/>
          </p:nvPr>
        </p:nvSpPr>
        <p:spPr>
          <a:xfrm>
            <a:off x="338669" y="203203"/>
            <a:ext cx="11514667" cy="493183"/>
          </a:xfrm>
        </p:spPr>
        <p:txBody>
          <a:bodyPr>
            <a:noAutofit/>
          </a:bodyPr>
          <a:lstStyle>
            <a:lvl1pPr>
              <a:defRPr sz="3200" b="1">
                <a:latin typeface="+mn-lt"/>
              </a:defRPr>
            </a:lvl1pPr>
          </a:lstStyle>
          <a:p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 hasCustomPrompt="1"/>
          </p:nvPr>
        </p:nvSpPr>
        <p:spPr>
          <a:xfrm>
            <a:off x="338669" y="896815"/>
            <a:ext cx="11514667" cy="5521409"/>
          </a:xfrm>
        </p:spPr>
        <p:txBody>
          <a:bodyPr/>
          <a:lstStyle>
            <a:lvl1pPr marL="268261" indent="-268261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Verdana" panose="020B0604030504040204" pitchFamily="34" charset="0"/>
              <a:buChar char="◊"/>
              <a:defRPr sz="1800" baseline="0"/>
            </a:lvl1pPr>
            <a:lvl2pPr marL="626999" indent="-271436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Symbol" panose="05050102010706020507" pitchFamily="18" charset="2"/>
              <a:buChar char=""/>
              <a:defRPr sz="1600" baseline="0"/>
            </a:lvl2pPr>
            <a:lvl3pPr marL="89685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§"/>
              <a:defRPr sz="1400" baseline="0"/>
            </a:lvl3pPr>
            <a:lvl4pPr marL="116511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tabLst>
                <a:tab pos="1165110" algn="l"/>
              </a:tabLst>
              <a:defRPr sz="1400" baseline="0"/>
            </a:lvl4pPr>
          </a:lstStyle>
          <a:p>
            <a:pPr lvl="0"/>
            <a:r>
              <a:rPr lang="en-US" altLang="ko-KR" dirty="0"/>
              <a:t>Text level 1</a:t>
            </a:r>
          </a:p>
          <a:p>
            <a:pPr lvl="1"/>
            <a:r>
              <a:rPr lang="en-US" altLang="ko-KR" dirty="0"/>
              <a:t>Text level 2</a:t>
            </a:r>
          </a:p>
          <a:p>
            <a:pPr lvl="2"/>
            <a:r>
              <a:rPr lang="en-US" altLang="ko-KR" dirty="0"/>
              <a:t>Text level 3</a:t>
            </a:r>
          </a:p>
          <a:p>
            <a:pPr lvl="3"/>
            <a:r>
              <a:rPr lang="en-US" altLang="ko-KR" dirty="0"/>
              <a:t>Text level 4</a:t>
            </a:r>
            <a:endParaRPr lang="ko-KR" altLang="en-US" dirty="0"/>
          </a:p>
        </p:txBody>
      </p:sp>
      <p:sp>
        <p:nvSpPr>
          <p:cNvPr id="9" name="직사각형 8"/>
          <p:cNvSpPr/>
          <p:nvPr userDrawn="1"/>
        </p:nvSpPr>
        <p:spPr>
          <a:xfrm>
            <a:off x="1" y="733456"/>
            <a:ext cx="11232000" cy="54000"/>
          </a:xfrm>
          <a:prstGeom prst="rect">
            <a:avLst/>
          </a:prstGeom>
          <a:gradFill flip="none" rotWithShape="1">
            <a:gsLst>
              <a:gs pos="0">
                <a:srgbClr val="044EA2"/>
              </a:gs>
              <a:gs pos="50000">
                <a:srgbClr val="044EA2">
                  <a:shade val="67500"/>
                  <a:satMod val="115000"/>
                  <a:lumMod val="96000"/>
                  <a:lumOff val="4000"/>
                </a:srgbClr>
              </a:gs>
              <a:gs pos="100000">
                <a:srgbClr val="044EA2">
                  <a:shade val="100000"/>
                  <a:satMod val="115000"/>
                  <a:lumMod val="90000"/>
                  <a:lumOff val="10000"/>
                </a:srgbClr>
              </a:gs>
            </a:gsLst>
            <a:lin ang="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84853" tIns="42427" rIns="84853" bIns="4242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pic>
        <p:nvPicPr>
          <p:cNvPr id="10" name="그림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41365" y="519409"/>
            <a:ext cx="761075" cy="501350"/>
          </a:xfrm>
          <a:prstGeom prst="rect">
            <a:avLst/>
          </a:prstGeom>
        </p:spPr>
      </p:pic>
      <p:sp>
        <p:nvSpPr>
          <p:cNvPr id="16" name="직사각형 15"/>
          <p:cNvSpPr/>
          <p:nvPr userDrawn="1"/>
        </p:nvSpPr>
        <p:spPr>
          <a:xfrm>
            <a:off x="6" y="6525626"/>
            <a:ext cx="12191999" cy="334974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pic>
        <p:nvPicPr>
          <p:cNvPr id="17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66397" r="22935" b="11672"/>
          <a:stretch/>
        </p:blipFill>
        <p:spPr bwMode="auto">
          <a:xfrm>
            <a:off x="10897973" y="6486755"/>
            <a:ext cx="1295625" cy="373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51595" r="42041" b="26474"/>
          <a:stretch/>
        </p:blipFill>
        <p:spPr bwMode="auto">
          <a:xfrm flipH="1">
            <a:off x="4" y="6486764"/>
            <a:ext cx="974389" cy="373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8722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1" y="1709746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1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5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0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4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6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77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9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2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123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885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64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495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46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517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25298-F688-4150-B34C-CD8101999BC3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571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309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78" indent="-228578" algn="l" defTabSz="9143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3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86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40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95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49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58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8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8.1 MIMO GTW session</a:t>
            </a:r>
          </a:p>
        </p:txBody>
      </p:sp>
      <p:sp>
        <p:nvSpPr>
          <p:cNvPr id="39" name="내용 개체 틀 2"/>
          <p:cNvSpPr>
            <a:spLocks noGrp="1"/>
          </p:cNvSpPr>
          <p:nvPr>
            <p:ph idx="1"/>
          </p:nvPr>
        </p:nvSpPr>
        <p:spPr>
          <a:xfrm>
            <a:off x="338669" y="896815"/>
            <a:ext cx="11514667" cy="5521409"/>
          </a:xfrm>
        </p:spPr>
        <p:txBody>
          <a:bodyPr>
            <a:normAutofit/>
          </a:bodyPr>
          <a:lstStyle/>
          <a:p>
            <a:pPr marL="357188" indent="-357188"/>
            <a:r>
              <a:rPr lang="en-US" sz="2000" dirty="0"/>
              <a:t>Week 1, Monday (GTW2): 125 min</a:t>
            </a:r>
          </a:p>
          <a:p>
            <a:pPr marL="715926" lvl="1" indent="-357188"/>
            <a:r>
              <a:rPr lang="en-US" sz="2000" dirty="0"/>
              <a:t>Ordering of topics: Beam management → Multi-TRP for DL </a:t>
            </a:r>
            <a:r>
              <a:rPr lang="en-US" altLang="ko-KR" sz="2000" dirty="0"/>
              <a:t>→ Multi-TRP inter-cell → Multi-TRP for UL </a:t>
            </a:r>
          </a:p>
          <a:p>
            <a:pPr marL="357188" indent="-357188"/>
            <a:r>
              <a:rPr lang="en-US" sz="2000" dirty="0"/>
              <a:t>Week 1, </a:t>
            </a:r>
            <a:r>
              <a:rPr lang="en-US" altLang="ko-KR" sz="2000" dirty="0"/>
              <a:t>Wednesday (GTW2): 125 min</a:t>
            </a:r>
          </a:p>
          <a:p>
            <a:pPr marL="715926" lvl="1" indent="-357188"/>
            <a:r>
              <a:rPr lang="en-US" altLang="ko-KR" sz="2000" dirty="0"/>
              <a:t>Ordering of topics: Beam management for multi-TRP→ HST-SFN → SRS → CSI enhancement</a:t>
            </a:r>
          </a:p>
          <a:p>
            <a:pPr marL="357188" indent="-357188"/>
            <a:r>
              <a:rPr lang="en-US" sz="2000" dirty="0"/>
              <a:t>Week 1, Friday (GTW2): 125 min</a:t>
            </a:r>
          </a:p>
          <a:p>
            <a:pPr marL="715926" lvl="1" indent="-357188"/>
            <a:r>
              <a:rPr lang="en-US" sz="2000" dirty="0"/>
              <a:t>Comebacks: Beam management → </a:t>
            </a:r>
            <a:r>
              <a:rPr lang="en-US" sz="2000" dirty="0" err="1"/>
              <a:t>mTRP</a:t>
            </a:r>
            <a:r>
              <a:rPr lang="en-US" sz="2000" dirty="0"/>
              <a:t> for DL </a:t>
            </a:r>
            <a:r>
              <a:rPr lang="en-US" altLang="ko-KR" sz="2000" dirty="0"/>
              <a:t>→ </a:t>
            </a:r>
            <a:r>
              <a:rPr lang="en-US" altLang="ko-KR" sz="2000" dirty="0" err="1"/>
              <a:t>mTRP</a:t>
            </a:r>
            <a:r>
              <a:rPr lang="en-US" altLang="ko-KR" sz="2000" dirty="0"/>
              <a:t> inter-cell → </a:t>
            </a:r>
            <a:r>
              <a:rPr lang="en-US" altLang="ko-KR" sz="2000" dirty="0" err="1"/>
              <a:t>mTRP</a:t>
            </a:r>
            <a:r>
              <a:rPr lang="en-US" altLang="ko-KR" sz="2000" dirty="0"/>
              <a:t> for UL → …</a:t>
            </a:r>
            <a:endParaRPr lang="en-US" sz="2000" dirty="0"/>
          </a:p>
          <a:p>
            <a:pPr marL="357188" indent="-357188"/>
            <a:endParaRPr lang="en-US" sz="2000" dirty="0"/>
          </a:p>
          <a:p>
            <a:pPr marL="357188" indent="-357188"/>
            <a:r>
              <a:rPr lang="en-US" sz="2000" dirty="0"/>
              <a:t>Week2, Tuesday (TBD)</a:t>
            </a:r>
          </a:p>
          <a:p>
            <a:pPr marL="357188" indent="-357188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98459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8.9 NB-IoT/eMTC GTW session</a:t>
            </a:r>
          </a:p>
        </p:txBody>
      </p:sp>
      <p:sp>
        <p:nvSpPr>
          <p:cNvPr id="39" name="내용 개체 틀 2"/>
          <p:cNvSpPr>
            <a:spLocks noGrp="1"/>
          </p:cNvSpPr>
          <p:nvPr>
            <p:ph idx="1"/>
          </p:nvPr>
        </p:nvSpPr>
        <p:spPr>
          <a:xfrm>
            <a:off x="338669" y="896815"/>
            <a:ext cx="11514667" cy="5521409"/>
          </a:xfrm>
        </p:spPr>
        <p:txBody>
          <a:bodyPr>
            <a:normAutofit/>
          </a:bodyPr>
          <a:lstStyle/>
          <a:p>
            <a:pPr marL="357188" indent="-357188"/>
            <a:r>
              <a:rPr lang="en-US" sz="2000" dirty="0"/>
              <a:t>Week 1, Tuesday (GTW2): 36 min</a:t>
            </a:r>
          </a:p>
          <a:p>
            <a:pPr marL="715926" lvl="1" indent="-357188"/>
            <a:r>
              <a:rPr lang="en-US" sz="2000" dirty="0"/>
              <a:t>Ordering of topics: 16QAM → 14 HARQ</a:t>
            </a:r>
            <a:endParaRPr lang="en-US" altLang="ko-KR" sz="2000" dirty="0"/>
          </a:p>
          <a:p>
            <a:pPr marL="357188" indent="-357188"/>
            <a:r>
              <a:rPr lang="en-US" sz="2000" dirty="0"/>
              <a:t>Week 1, </a:t>
            </a:r>
            <a:r>
              <a:rPr lang="en-US" altLang="ko-KR" sz="2000" dirty="0"/>
              <a:t>Thursday (GTW2): 36 min</a:t>
            </a:r>
          </a:p>
          <a:p>
            <a:pPr marL="715926" lvl="1" indent="-357188"/>
            <a:r>
              <a:rPr lang="en-US" altLang="ko-KR" sz="2000" dirty="0"/>
              <a:t>Ordering of topics: Wrap up first round discussion on </a:t>
            </a:r>
            <a:r>
              <a:rPr lang="en-US" sz="2000" dirty="0"/>
              <a:t>14 HARQ </a:t>
            </a:r>
            <a:r>
              <a:rPr lang="en-US" sz="2000" dirty="0">
                <a:sym typeface="Wingdings" panose="05000000000000000000" pitchFamily="2" charset="2"/>
              </a:rPr>
              <a:t> </a:t>
            </a:r>
            <a:r>
              <a:rPr lang="en-US" altLang="ko-KR" sz="2000" dirty="0"/>
              <a:t>TBS 1736 bits</a:t>
            </a:r>
          </a:p>
          <a:p>
            <a:pPr marL="715926" lvl="1" indent="-357188"/>
            <a:endParaRPr lang="en-US" sz="2000" dirty="0"/>
          </a:p>
          <a:p>
            <a:pPr marL="357188" indent="-357188"/>
            <a:r>
              <a:rPr lang="en-US" sz="2000" dirty="0"/>
              <a:t>Week 2, Monday (GTW2): 36 min</a:t>
            </a:r>
          </a:p>
        </p:txBody>
      </p:sp>
    </p:spTree>
    <p:extLst>
      <p:ext uri="{BB962C8B-B14F-4D97-AF65-F5344CB8AC3E}">
        <p14:creationId xmlns:p14="http://schemas.microsoft.com/office/powerpoint/2010/main" val="30620412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8.10 IAB GTW session</a:t>
            </a:r>
          </a:p>
        </p:txBody>
      </p:sp>
      <p:sp>
        <p:nvSpPr>
          <p:cNvPr id="39" name="내용 개체 틀 2"/>
          <p:cNvSpPr>
            <a:spLocks noGrp="1"/>
          </p:cNvSpPr>
          <p:nvPr>
            <p:ph idx="1"/>
          </p:nvPr>
        </p:nvSpPr>
        <p:spPr>
          <a:xfrm>
            <a:off x="338669" y="896815"/>
            <a:ext cx="11514667" cy="5521409"/>
          </a:xfrm>
        </p:spPr>
        <p:txBody>
          <a:bodyPr>
            <a:normAutofit/>
          </a:bodyPr>
          <a:lstStyle/>
          <a:p>
            <a:pPr marL="357188" indent="-357188"/>
            <a:r>
              <a:rPr lang="en-US" sz="2000" dirty="0"/>
              <a:t>Week 1, Monday (GTW2): 40 min</a:t>
            </a:r>
          </a:p>
          <a:p>
            <a:pPr marL="715926" lvl="1" indent="-357188"/>
            <a:r>
              <a:rPr lang="en-US" sz="2000" dirty="0"/>
              <a:t>Ordering of topics: Resource multiplexing between child and parent links of an IAB node</a:t>
            </a:r>
            <a:endParaRPr lang="en-US" altLang="ko-KR" sz="2000" dirty="0"/>
          </a:p>
          <a:p>
            <a:pPr marL="357188" indent="-357188"/>
            <a:r>
              <a:rPr lang="en-US" sz="2000" dirty="0"/>
              <a:t>Week 1, </a:t>
            </a:r>
            <a:r>
              <a:rPr lang="en-US" altLang="ko-KR" sz="2000" dirty="0"/>
              <a:t>Wednesday (GTW2): 40 min</a:t>
            </a:r>
          </a:p>
          <a:p>
            <a:pPr marL="715926" lvl="1" indent="-357188"/>
            <a:r>
              <a:rPr lang="en-US" altLang="ko-KR" sz="2000" dirty="0"/>
              <a:t>Ordering of topics: Other enhancements for simultaneous operation</a:t>
            </a:r>
          </a:p>
          <a:p>
            <a:pPr marL="357188" indent="-357188"/>
            <a:r>
              <a:rPr lang="en-US" altLang="ko-KR" sz="2000" dirty="0"/>
              <a:t>Week 1, Friday (GTW2): 40 min</a:t>
            </a:r>
          </a:p>
          <a:p>
            <a:pPr marL="715926" lvl="1" indent="-357188"/>
            <a:r>
              <a:rPr lang="en-US" altLang="ko-KR" sz="2000" dirty="0"/>
              <a:t>Comebacks: </a:t>
            </a:r>
            <a:r>
              <a:rPr lang="en-US" sz="2000" dirty="0"/>
              <a:t>Resource multiplexing  </a:t>
            </a:r>
            <a:r>
              <a:rPr lang="en-US" sz="2000" dirty="0">
                <a:sym typeface="Wingdings" panose="05000000000000000000" pitchFamily="2" charset="2"/>
              </a:rPr>
              <a:t> other enhancements</a:t>
            </a:r>
            <a:endParaRPr lang="en-US" altLang="ko-KR" sz="2000" dirty="0"/>
          </a:p>
          <a:p>
            <a:pPr marL="715926" lvl="1" indent="-357188"/>
            <a:endParaRPr lang="en-US" altLang="ko-KR" sz="1800" dirty="0"/>
          </a:p>
          <a:p>
            <a:pPr marL="357188" indent="-357188"/>
            <a:r>
              <a:rPr lang="en-US" altLang="ko-KR" sz="2000" dirty="0"/>
              <a:t>Week 2, Tuesday (TBD)</a:t>
            </a:r>
          </a:p>
          <a:p>
            <a:pPr marL="357188" indent="-357188"/>
            <a:endParaRPr lang="en-US" altLang="ko-KR" sz="2000" dirty="0"/>
          </a:p>
          <a:p>
            <a:pPr marL="715926" lvl="1" indent="-357188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680402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8.13 DSS GTW session</a:t>
            </a:r>
          </a:p>
        </p:txBody>
      </p:sp>
      <p:sp>
        <p:nvSpPr>
          <p:cNvPr id="39" name="내용 개체 틀 2"/>
          <p:cNvSpPr>
            <a:spLocks noGrp="1"/>
          </p:cNvSpPr>
          <p:nvPr>
            <p:ph idx="1"/>
          </p:nvPr>
        </p:nvSpPr>
        <p:spPr>
          <a:xfrm>
            <a:off x="338669" y="896815"/>
            <a:ext cx="11514667" cy="5521409"/>
          </a:xfrm>
        </p:spPr>
        <p:txBody>
          <a:bodyPr>
            <a:normAutofit/>
          </a:bodyPr>
          <a:lstStyle/>
          <a:p>
            <a:pPr marL="357188" indent="-357188"/>
            <a:r>
              <a:rPr lang="en-US" sz="2000" dirty="0"/>
              <a:t>Week 1, Tuesday (GTW2): 36 min</a:t>
            </a:r>
          </a:p>
          <a:p>
            <a:pPr marL="715926" lvl="1" indent="-357188"/>
            <a:r>
              <a:rPr lang="en-US" sz="2000" dirty="0"/>
              <a:t>Ordering of topics: Cross-carrier scheduling </a:t>
            </a:r>
            <a:r>
              <a:rPr lang="en-US" altLang="ko-KR" sz="2000" dirty="0"/>
              <a:t>→ Multi-cell PDSCH scheduling via a single DCI</a:t>
            </a:r>
          </a:p>
          <a:p>
            <a:pPr marL="357188" indent="-357188"/>
            <a:r>
              <a:rPr lang="en-US" sz="2000" dirty="0"/>
              <a:t>Week 1, </a:t>
            </a:r>
            <a:r>
              <a:rPr lang="en-US" altLang="ko-KR" sz="2000" dirty="0"/>
              <a:t>Thursday (GTW2): 36 min</a:t>
            </a:r>
          </a:p>
          <a:p>
            <a:pPr marL="715926" lvl="1" indent="-357188"/>
            <a:r>
              <a:rPr lang="en-US" altLang="ko-KR" sz="2000" dirty="0"/>
              <a:t>Ordering of topics: Activation/de-activation mechanism</a:t>
            </a:r>
          </a:p>
          <a:p>
            <a:pPr marL="715926" lvl="1" indent="-357188"/>
            <a:endParaRPr lang="en-US" sz="2000" dirty="0"/>
          </a:p>
          <a:p>
            <a:pPr marL="357188" indent="-357188"/>
            <a:r>
              <a:rPr lang="en-US" sz="2000" dirty="0"/>
              <a:t>Week 2, Monday (GTW2): 36 min</a:t>
            </a:r>
          </a:p>
          <a:p>
            <a:pPr marL="357188" indent="-357188"/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3578347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8.16 </a:t>
            </a:r>
            <a:r>
              <a:rPr lang="en-US" altLang="ko-KR" dirty="0"/>
              <a:t>1024QAM</a:t>
            </a:r>
            <a:r>
              <a:rPr lang="en-US" dirty="0"/>
              <a:t> GTW session</a:t>
            </a:r>
          </a:p>
        </p:txBody>
      </p:sp>
      <p:sp>
        <p:nvSpPr>
          <p:cNvPr id="39" name="내용 개체 틀 2"/>
          <p:cNvSpPr>
            <a:spLocks noGrp="1"/>
          </p:cNvSpPr>
          <p:nvPr>
            <p:ph idx="1"/>
          </p:nvPr>
        </p:nvSpPr>
        <p:spPr>
          <a:xfrm>
            <a:off x="338669" y="896815"/>
            <a:ext cx="11514667" cy="5521409"/>
          </a:xfrm>
        </p:spPr>
        <p:txBody>
          <a:bodyPr>
            <a:normAutofit/>
          </a:bodyPr>
          <a:lstStyle/>
          <a:p>
            <a:pPr marL="357188" indent="-357188"/>
            <a:r>
              <a:rPr lang="en-US" sz="2000" dirty="0"/>
              <a:t>Week 1, Monday (GTW2): 15 min</a:t>
            </a:r>
          </a:p>
          <a:p>
            <a:pPr marL="715926" lvl="1" indent="-357188"/>
            <a:r>
              <a:rPr lang="en-US" sz="2000" dirty="0"/>
              <a:t>1024QAM</a:t>
            </a:r>
            <a:endParaRPr lang="en-US" altLang="ko-KR" sz="2000" dirty="0"/>
          </a:p>
          <a:p>
            <a:pPr marL="357188" indent="-357188"/>
            <a:r>
              <a:rPr lang="en-US" sz="2000" dirty="0"/>
              <a:t>Week 1, </a:t>
            </a:r>
            <a:r>
              <a:rPr lang="en-US" altLang="ko-KR" sz="2000" dirty="0"/>
              <a:t>Wednesday (GTW2): 15 min</a:t>
            </a:r>
          </a:p>
          <a:p>
            <a:pPr marL="715926" lvl="1" indent="-357188"/>
            <a:r>
              <a:rPr lang="en-US" altLang="ko-KR" sz="2000" dirty="0"/>
              <a:t>1024QAM</a:t>
            </a:r>
          </a:p>
          <a:p>
            <a:pPr marL="357188" indent="-357188"/>
            <a:r>
              <a:rPr lang="en-US" sz="2000" dirty="0"/>
              <a:t>Week 1, Friday (GTW2): 15 min</a:t>
            </a:r>
          </a:p>
          <a:p>
            <a:pPr marL="715926" lvl="1" indent="-357188"/>
            <a:r>
              <a:rPr lang="en-US" altLang="ko-KR" sz="2000" dirty="0"/>
              <a:t>1024QAM</a:t>
            </a:r>
          </a:p>
          <a:p>
            <a:pPr marL="357188" indent="-357188"/>
            <a:endParaRPr lang="en-US" sz="2000" dirty="0"/>
          </a:p>
          <a:p>
            <a:pPr marL="357188" indent="-357188"/>
            <a:r>
              <a:rPr lang="en-US" sz="2000" dirty="0"/>
              <a:t>Week2, Tuesday (TBD)</a:t>
            </a:r>
          </a:p>
          <a:p>
            <a:pPr marL="357188" indent="-357188"/>
            <a:endParaRPr lang="en-US" sz="2200" dirty="0"/>
          </a:p>
        </p:txBody>
      </p:sp>
      <p:sp>
        <p:nvSpPr>
          <p:cNvPr id="3" name="TextBox 2"/>
          <p:cNvSpPr txBox="1"/>
          <p:nvPr/>
        </p:nvSpPr>
        <p:spPr>
          <a:xfrm>
            <a:off x="6647688" y="242603"/>
            <a:ext cx="49932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(Seems simple at least from planning point of view)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3775040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22054</TotalTime>
  <Words>316</Words>
  <Application>Microsoft Office PowerPoint</Application>
  <PresentationFormat>Widescreen</PresentationFormat>
  <Paragraphs>42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Symbol</vt:lpstr>
      <vt:lpstr>Verdana</vt:lpstr>
      <vt:lpstr>Wingdings</vt:lpstr>
      <vt:lpstr>Office 테마</vt:lpstr>
      <vt:lpstr>8.1 MIMO GTW session</vt:lpstr>
      <vt:lpstr>8.9 NB-IoT/eMTC GTW session</vt:lpstr>
      <vt:lpstr>8.10 IAB GTW session</vt:lpstr>
      <vt:lpstr>8.13 DSS GTW session</vt:lpstr>
      <vt:lpstr>8.16 1024QAM GTW session</vt:lpstr>
    </vt:vector>
  </TitlesOfParts>
  <Company>Samsung Electronics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김윤선/표준Research팀(SR)/Principal Engineer/삼성전자</dc:creator>
  <cp:lastModifiedBy>Kim Younsun</cp:lastModifiedBy>
  <cp:revision>225</cp:revision>
  <dcterms:created xsi:type="dcterms:W3CDTF">2019-02-14T07:06:45Z</dcterms:created>
  <dcterms:modified xsi:type="dcterms:W3CDTF">2021-01-27T22:56:27Z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D:\Documents\SEC Documents\2019 documents\PPT template.pptx</vt:lpwstr>
  </property>
</Properties>
</file>